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handoutMasterIdLst>
    <p:handoutMasterId r:id="rId35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87" r:id="rId9"/>
    <p:sldId id="264" r:id="rId10"/>
    <p:sldId id="267" r:id="rId11"/>
    <p:sldId id="278" r:id="rId12"/>
    <p:sldId id="279" r:id="rId13"/>
    <p:sldId id="265" r:id="rId14"/>
    <p:sldId id="280" r:id="rId15"/>
    <p:sldId id="281" r:id="rId16"/>
    <p:sldId id="282" r:id="rId17"/>
    <p:sldId id="266" r:id="rId18"/>
    <p:sldId id="268" r:id="rId19"/>
    <p:sldId id="269" r:id="rId20"/>
    <p:sldId id="270" r:id="rId21"/>
    <p:sldId id="284" r:id="rId22"/>
    <p:sldId id="285" r:id="rId23"/>
    <p:sldId id="288" r:id="rId24"/>
    <p:sldId id="286" r:id="rId25"/>
    <p:sldId id="271" r:id="rId26"/>
    <p:sldId id="275" r:id="rId27"/>
    <p:sldId id="277" r:id="rId28"/>
    <p:sldId id="276" r:id="rId29"/>
    <p:sldId id="274" r:id="rId30"/>
    <p:sldId id="273" r:id="rId31"/>
    <p:sldId id="283" r:id="rId32"/>
    <p:sldId id="289" r:id="rId33"/>
    <p:sldId id="290" r:id="rId34"/>
  </p:sldIdLst>
  <p:sldSz cx="9144000" cy="6858000" type="screen4x3"/>
  <p:notesSz cx="99060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2F1A"/>
    <a:srgbClr val="E76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>
        <p:scale>
          <a:sx n="61" d="100"/>
          <a:sy n="61" d="100"/>
        </p:scale>
        <p:origin x="-907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8" y="0"/>
            <a:ext cx="4292600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6F79E-FE73-4B10-A250-E586D667FD48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29260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8" y="6453596"/>
            <a:ext cx="4292600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A1840-A4F0-4716-B3A7-838DAAD29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6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4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1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6156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44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7579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07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58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1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6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4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3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7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8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07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6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0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1D9E-845E-4EF9-9D2F-FF471147D8DA}" type="datetimeFigureOut">
              <a:rPr lang="en-US" smtClean="0"/>
              <a:t>3/31/2014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92ACF8-96D2-4B1A-BD4F-79650F48F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271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Cell Density-driven Detailed Placement with Displacement Constraint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Wing-Kai Chow</a:t>
            </a:r>
            <a:r>
              <a:rPr lang="en-US" dirty="0" smtClean="0"/>
              <a:t>, Jian </a:t>
            </a:r>
            <a:r>
              <a:rPr lang="en-US" dirty="0" err="1" smtClean="0"/>
              <a:t>Kuang</a:t>
            </a:r>
            <a:r>
              <a:rPr lang="en-US" dirty="0" smtClean="0"/>
              <a:t>, Xu He, </a:t>
            </a:r>
            <a:r>
              <a:rPr lang="en-US" dirty="0" err="1" smtClean="0"/>
              <a:t>Wenzan</a:t>
            </a:r>
            <a:r>
              <a:rPr lang="en-US" dirty="0" smtClean="0"/>
              <a:t> </a:t>
            </a:r>
            <a:r>
              <a:rPr lang="en-US" dirty="0" err="1" smtClean="0"/>
              <a:t>Cai</a:t>
            </a:r>
            <a:r>
              <a:rPr lang="en-US" dirty="0" smtClean="0"/>
              <a:t>, Evangeline F.Y. Young</a:t>
            </a:r>
          </a:p>
          <a:p>
            <a:r>
              <a:rPr lang="en-US" sz="2400" dirty="0" smtClean="0"/>
              <a:t>The Chinese University of Hong Kong</a:t>
            </a:r>
          </a:p>
          <a:p>
            <a:r>
              <a:rPr lang="en-US" dirty="0" smtClean="0"/>
              <a:t>{</a:t>
            </a:r>
            <a:r>
              <a:rPr lang="en-US" dirty="0" err="1" smtClean="0"/>
              <a:t>wkchow</a:t>
            </a:r>
            <a:r>
              <a:rPr lang="en-US" dirty="0" smtClean="0"/>
              <a:t>, </a:t>
            </a:r>
            <a:r>
              <a:rPr lang="en-US" dirty="0" err="1" smtClean="0"/>
              <a:t>jkuang</a:t>
            </a:r>
            <a:r>
              <a:rPr lang="en-US" dirty="0" smtClean="0"/>
              <a:t>, </a:t>
            </a:r>
            <a:r>
              <a:rPr lang="en-US" dirty="0" err="1" smtClean="0"/>
              <a:t>xhe</a:t>
            </a:r>
            <a:r>
              <a:rPr lang="en-US" dirty="0" smtClean="0"/>
              <a:t> </a:t>
            </a:r>
            <a:r>
              <a:rPr lang="en-US" dirty="0" err="1" smtClean="0"/>
              <a:t>wzcai</a:t>
            </a:r>
            <a:r>
              <a:rPr lang="en-US" dirty="0" smtClean="0"/>
              <a:t>, </a:t>
            </a:r>
            <a:r>
              <a:rPr lang="en-US" dirty="0" err="1" smtClean="0"/>
              <a:t>fyyoung</a:t>
            </a:r>
            <a:r>
              <a:rPr lang="en-US" dirty="0" smtClean="0"/>
              <a:t>}@cse.cuhk.edu.hk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6019800"/>
            <a:ext cx="273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ISPD 2014, Petaluma,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16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Legalized Cell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 of legalization afterward:</a:t>
            </a:r>
          </a:p>
          <a:p>
            <a:pPr lvl="1"/>
            <a:r>
              <a:rPr lang="en-US" dirty="0" smtClean="0"/>
              <a:t>Legalization usually increase wire-length</a:t>
            </a:r>
          </a:p>
          <a:p>
            <a:pPr lvl="1"/>
            <a:r>
              <a:rPr lang="en-US" dirty="0" smtClean="0"/>
              <a:t>Cell movement in legalization can harm density</a:t>
            </a:r>
          </a:p>
          <a:p>
            <a:pPr lvl="1"/>
            <a:r>
              <a:rPr lang="en-US" dirty="0" smtClean="0"/>
              <a:t>Legalization can bring a cell further away from its original location, which may violate displacement constraint</a:t>
            </a:r>
          </a:p>
          <a:p>
            <a:r>
              <a:rPr lang="en-US" dirty="0" smtClean="0"/>
              <a:t>We propose an operation of Legalized Cell Move</a:t>
            </a:r>
          </a:p>
          <a:p>
            <a:pPr lvl="1"/>
            <a:r>
              <a:rPr lang="en-US" dirty="0" smtClean="0"/>
              <a:t>A cell move followed by a constrained local legalization</a:t>
            </a:r>
          </a:p>
          <a:p>
            <a:r>
              <a:rPr lang="en-US" dirty="0" smtClean="0"/>
              <a:t>We ensure that every cell move results in a legal solution</a:t>
            </a:r>
          </a:p>
        </p:txBody>
      </p:sp>
    </p:spTree>
    <p:extLst>
      <p:ext uri="{BB962C8B-B14F-4D97-AF65-F5344CB8AC3E}">
        <p14:creationId xmlns:p14="http://schemas.microsoft.com/office/powerpoint/2010/main" val="248242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Legalized Cell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1844749" y="2084788"/>
            <a:ext cx="3877409" cy="3862491"/>
            <a:chOff x="1844749" y="2084788"/>
            <a:chExt cx="3877409" cy="3862491"/>
          </a:xfrm>
        </p:grpSpPr>
        <p:grpSp>
          <p:nvGrpSpPr>
            <p:cNvPr id="10" name="Group 9"/>
            <p:cNvGrpSpPr/>
            <p:nvPr/>
          </p:nvGrpSpPr>
          <p:grpSpPr>
            <a:xfrm>
              <a:off x="1844751" y="2084788"/>
              <a:ext cx="3877407" cy="773723"/>
              <a:chOff x="1705708" y="2708030"/>
              <a:chExt cx="3877407" cy="773723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705708" y="2708030"/>
                <a:ext cx="3877407" cy="77372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2136531" y="2708030"/>
                <a:ext cx="641838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778368" y="2708030"/>
                <a:ext cx="753209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749750" y="2708030"/>
                <a:ext cx="62002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733840" y="2708030"/>
                <a:ext cx="70859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169626" y="2708030"/>
                <a:ext cx="753209" cy="773723"/>
              </a:xfrm>
              <a:prstGeom prst="rect">
                <a:avLst/>
              </a:prstGeom>
              <a:solidFill>
                <a:srgbClr val="E76618">
                  <a:alpha val="50196"/>
                </a:srgbClr>
              </a:solidFill>
              <a:ln w="28575">
                <a:prstDash val="dash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1844749" y="3629171"/>
              <a:ext cx="3877407" cy="773724"/>
              <a:chOff x="1705708" y="4374695"/>
              <a:chExt cx="3877407" cy="773724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705708" y="4374696"/>
                <a:ext cx="3877407" cy="77372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758286" y="4374695"/>
                <a:ext cx="641838" cy="773723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387519" y="4374695"/>
                <a:ext cx="753209" cy="773723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947578" y="4374695"/>
                <a:ext cx="620027" cy="773723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733840" y="4374696"/>
                <a:ext cx="70859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169626" y="4374696"/>
                <a:ext cx="753209" cy="773723"/>
              </a:xfrm>
              <a:prstGeom prst="rect">
                <a:avLst/>
              </a:prstGeom>
              <a:solidFill>
                <a:srgbClr val="E76618">
                  <a:alpha val="50196"/>
                </a:srgbClr>
              </a:solidFill>
              <a:ln w="28575">
                <a:prstDash val="dash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844750" y="5173555"/>
              <a:ext cx="3877407" cy="773724"/>
              <a:chOff x="1705708" y="4374695"/>
              <a:chExt cx="3877407" cy="773724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705708" y="4374696"/>
                <a:ext cx="3877407" cy="77372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758286" y="4374695"/>
                <a:ext cx="641838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410553" y="4374696"/>
                <a:ext cx="753209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922834" y="4374696"/>
                <a:ext cx="62002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733840" y="4374696"/>
                <a:ext cx="70859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169626" y="4374696"/>
                <a:ext cx="753209" cy="773723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cell</a:t>
                </a:r>
                <a:endParaRPr lang="en-US" dirty="0"/>
              </a:p>
            </p:txBody>
          </p:sp>
        </p:grpSp>
        <p:sp>
          <p:nvSpPr>
            <p:cNvPr id="25" name="Down Arrow 24"/>
            <p:cNvSpPr/>
            <p:nvPr/>
          </p:nvSpPr>
          <p:spPr>
            <a:xfrm>
              <a:off x="3527490" y="3044698"/>
              <a:ext cx="528186" cy="4220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wn Arrow 25"/>
            <p:cNvSpPr/>
            <p:nvPr/>
          </p:nvSpPr>
          <p:spPr>
            <a:xfrm>
              <a:off x="3519359" y="4589082"/>
              <a:ext cx="528186" cy="4220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6555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Legalized Cell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5390097" cy="3880773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Legalization impact </a:t>
            </a:r>
            <a:r>
              <a:rPr lang="en-US" dirty="0" smtClean="0"/>
              <a:t>is evaluated as the sum of cell displacement caused on other cells.</a:t>
            </a:r>
          </a:p>
          <a:p>
            <a:r>
              <a:rPr lang="en-US" dirty="0" smtClean="0"/>
              <a:t>Discard the cell move when impact exceeds the limit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126604" y="2313389"/>
            <a:ext cx="2523296" cy="2513588"/>
            <a:chOff x="1844749" y="2084788"/>
            <a:chExt cx="3877409" cy="3862491"/>
          </a:xfrm>
        </p:grpSpPr>
        <p:grpSp>
          <p:nvGrpSpPr>
            <p:cNvPr id="5" name="Group 4"/>
            <p:cNvGrpSpPr/>
            <p:nvPr/>
          </p:nvGrpSpPr>
          <p:grpSpPr>
            <a:xfrm>
              <a:off x="1844751" y="2084788"/>
              <a:ext cx="3877407" cy="773723"/>
              <a:chOff x="1705708" y="2708030"/>
              <a:chExt cx="3877407" cy="773723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705708" y="2708030"/>
                <a:ext cx="3877407" cy="77372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136531" y="2708030"/>
                <a:ext cx="641838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778368" y="2708030"/>
                <a:ext cx="753209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49750" y="2708030"/>
                <a:ext cx="62002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733840" y="2708030"/>
                <a:ext cx="70859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169626" y="2708030"/>
                <a:ext cx="753209" cy="773723"/>
              </a:xfrm>
              <a:prstGeom prst="rect">
                <a:avLst/>
              </a:prstGeom>
              <a:solidFill>
                <a:srgbClr val="E76618">
                  <a:alpha val="50196"/>
                </a:srgbClr>
              </a:solidFill>
              <a:ln w="28575">
                <a:prstDash val="dash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844749" y="3629171"/>
              <a:ext cx="3877407" cy="773724"/>
              <a:chOff x="1705708" y="4374695"/>
              <a:chExt cx="3877407" cy="773724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705708" y="4374696"/>
                <a:ext cx="3877407" cy="77372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758286" y="4374695"/>
                <a:ext cx="641838" cy="773723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2410553" y="4374696"/>
                <a:ext cx="753209" cy="773723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922834" y="4374696"/>
                <a:ext cx="620027" cy="773723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4733840" y="4374696"/>
                <a:ext cx="70859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169626" y="4374696"/>
                <a:ext cx="753209" cy="773723"/>
              </a:xfrm>
              <a:prstGeom prst="rect">
                <a:avLst/>
              </a:prstGeom>
              <a:solidFill>
                <a:srgbClr val="E76618">
                  <a:alpha val="50196"/>
                </a:srgbClr>
              </a:solidFill>
              <a:ln w="28575">
                <a:prstDash val="dash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1844750" y="5173555"/>
              <a:ext cx="3877407" cy="773724"/>
              <a:chOff x="1705708" y="4374695"/>
              <a:chExt cx="3877407" cy="77372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05708" y="4374696"/>
                <a:ext cx="3877407" cy="77372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758286" y="4374695"/>
                <a:ext cx="641838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410553" y="4374696"/>
                <a:ext cx="753209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922834" y="4374696"/>
                <a:ext cx="62002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733840" y="4374696"/>
                <a:ext cx="708597" cy="77372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169626" y="4374696"/>
                <a:ext cx="753209" cy="773723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cell</a:t>
                </a:r>
                <a:endParaRPr lang="en-US" sz="1050" dirty="0"/>
              </a:p>
            </p:txBody>
          </p:sp>
        </p:grpSp>
        <p:sp>
          <p:nvSpPr>
            <p:cNvPr id="8" name="Down Arrow 7"/>
            <p:cNvSpPr/>
            <p:nvPr/>
          </p:nvSpPr>
          <p:spPr>
            <a:xfrm>
              <a:off x="3527490" y="3044698"/>
              <a:ext cx="528186" cy="4220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3519359" y="4589082"/>
              <a:ext cx="528186" cy="42203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</p:spTree>
    <p:extLst>
      <p:ext uri="{BB962C8B-B14F-4D97-AF65-F5344CB8AC3E}">
        <p14:creationId xmlns:p14="http://schemas.microsoft.com/office/powerpoint/2010/main" val="238248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whole placement region is partitioned into regular rectangular bins</a:t>
            </a:r>
          </a:p>
          <a:p>
            <a:r>
              <a:rPr lang="en-US" dirty="0" smtClean="0"/>
              <a:t>Objective in Global Move is to place each cell into the best bin that can minimize </a:t>
            </a:r>
            <a:r>
              <a:rPr lang="en-US" dirty="0" err="1" smtClean="0"/>
              <a:t>sHPWL</a:t>
            </a:r>
            <a:r>
              <a:rPr lang="en-US" dirty="0" smtClean="0"/>
              <a:t> under the displacement constraint</a:t>
            </a:r>
          </a:p>
        </p:txBody>
      </p:sp>
    </p:spTree>
    <p:extLst>
      <p:ext uri="{BB962C8B-B14F-4D97-AF65-F5344CB8AC3E}">
        <p14:creationId xmlns:p14="http://schemas.microsoft.com/office/powerpoint/2010/main" val="64542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4364963"/>
          </a:xfrm>
        </p:spPr>
        <p:txBody>
          <a:bodyPr/>
          <a:lstStyle/>
          <a:p>
            <a:r>
              <a:rPr lang="en-US" dirty="0" smtClean="0"/>
              <a:t>Optimal Region:</a:t>
            </a:r>
          </a:p>
          <a:p>
            <a:pPr lvl="1"/>
            <a:r>
              <a:rPr lang="en-US" dirty="0" smtClean="0"/>
              <a:t>The region bounded by the median of the x- and y-coordinates of a cell’s associated </a:t>
            </a:r>
            <a:r>
              <a:rPr lang="en-US" dirty="0" smtClean="0"/>
              <a:t>nets, </a:t>
            </a:r>
            <a:r>
              <a:rPr lang="en-US" dirty="0" smtClean="0"/>
              <a:t>after removing the cell from the nets.</a:t>
            </a:r>
          </a:p>
          <a:p>
            <a:pPr lvl="1"/>
            <a:r>
              <a:rPr lang="en-US" dirty="0" smtClean="0"/>
              <a:t>The region is expanded when it is too small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505808" y="3690452"/>
            <a:ext cx="3367851" cy="2350911"/>
            <a:chOff x="2505808" y="3690452"/>
            <a:chExt cx="3367851" cy="2350911"/>
          </a:xfrm>
        </p:grpSpPr>
        <p:sp>
          <p:nvSpPr>
            <p:cNvPr id="4" name="Rectangle 3"/>
            <p:cNvSpPr/>
            <p:nvPr/>
          </p:nvSpPr>
          <p:spPr>
            <a:xfrm>
              <a:off x="2505809" y="3690453"/>
              <a:ext cx="1330570" cy="49237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505808" y="3690452"/>
              <a:ext cx="167054" cy="2461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158761" y="4666398"/>
              <a:ext cx="167054" cy="246185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669324" y="3936637"/>
              <a:ext cx="167054" cy="2461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251351" y="4558719"/>
              <a:ext cx="167054" cy="246185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50676" y="5795178"/>
              <a:ext cx="167054" cy="246185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42693" y="5407270"/>
              <a:ext cx="167054" cy="246185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444516" y="4037112"/>
              <a:ext cx="167054" cy="24618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35819" y="4666398"/>
              <a:ext cx="167054" cy="24618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706605" y="4413011"/>
              <a:ext cx="167054" cy="24618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48757" y="4558720"/>
              <a:ext cx="1460989" cy="1482642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44515" y="4037113"/>
              <a:ext cx="1429144" cy="87547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36378" y="4182822"/>
              <a:ext cx="608137" cy="375897"/>
            </a:xfrm>
            <a:prstGeom prst="rect">
              <a:avLst/>
            </a:prstGeom>
            <a:pattFill prst="pct5">
              <a:fgClr>
                <a:schemeClr val="accent5"/>
              </a:fgClr>
              <a:bgClr>
                <a:schemeClr val="bg2"/>
              </a:bgClr>
            </a:patt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992439" y="3593036"/>
            <a:ext cx="13564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</a:rPr>
              <a:t>optimal region</a:t>
            </a:r>
            <a:endParaRPr lang="en-US" sz="1400" dirty="0">
              <a:solidFill>
                <a:schemeClr val="accent5"/>
              </a:solidFill>
            </a:endParaRPr>
          </a:p>
        </p:txBody>
      </p:sp>
      <p:cxnSp>
        <p:nvCxnSpPr>
          <p:cNvPr id="20" name="Straight Arrow Connector 19"/>
          <p:cNvCxnSpPr>
            <a:endCxn id="16" idx="0"/>
          </p:cNvCxnSpPr>
          <p:nvPr/>
        </p:nvCxnSpPr>
        <p:spPr>
          <a:xfrm flipH="1">
            <a:off x="4140447" y="3883223"/>
            <a:ext cx="185368" cy="299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23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Max-displacement Region</a:t>
            </a:r>
          </a:p>
          <a:p>
            <a:pPr lvl="1"/>
            <a:r>
              <a:rPr lang="en-US" dirty="0" smtClean="0"/>
              <a:t>The movable range of each cell under the maximum displacement constraint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265315" y="3385015"/>
            <a:ext cx="2664069" cy="2664069"/>
            <a:chOff x="2265315" y="3385015"/>
            <a:chExt cx="2664069" cy="2664069"/>
          </a:xfrm>
        </p:grpSpPr>
        <p:sp>
          <p:nvSpPr>
            <p:cNvPr id="6" name="Diamond 5"/>
            <p:cNvSpPr/>
            <p:nvPr/>
          </p:nvSpPr>
          <p:spPr>
            <a:xfrm>
              <a:off x="2265315" y="3385015"/>
              <a:ext cx="2664069" cy="2664069"/>
            </a:xfrm>
            <a:prstGeom prst="diamond">
              <a:avLst/>
            </a:prstGeom>
            <a:pattFill prst="pct5">
              <a:fgClr>
                <a:srgbClr val="C42F1A"/>
              </a:fgClr>
              <a:bgClr>
                <a:schemeClr val="bg2"/>
              </a:bgClr>
            </a:patt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3783455" y="4265712"/>
              <a:ext cx="167054" cy="246185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513823" y="4593958"/>
              <a:ext cx="167054" cy="246185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  <a:ln>
              <a:prstDash val="sysDash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121425" y="4826257"/>
            <a:ext cx="1491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</a:rPr>
              <a:t>original location</a:t>
            </a:r>
            <a:endParaRPr lang="en-US" sz="1400" dirty="0">
              <a:solidFill>
                <a:schemeClr val="accent5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40931" y="3992290"/>
            <a:ext cx="1479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</a:rPr>
              <a:t>current location</a:t>
            </a:r>
            <a:endParaRPr lang="en-US" sz="1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16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Move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599" y="2160590"/>
                <a:ext cx="5638801" cy="3880773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The bins overlapped with both regions are selected as candidate bins</a:t>
                </a:r>
              </a:p>
              <a:p>
                <a:r>
                  <a:rPr lang="en-US" dirty="0" smtClean="0"/>
                  <a:t>Several random placement sites in each candidate bin are selected and the cost of cell move is calculated, assuming that all other cells are fixed</a:t>
                </a:r>
              </a:p>
              <a:p>
                <a:r>
                  <a:rPr lang="en-US" dirty="0" smtClean="0"/>
                  <a:t>The cost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</m:oMath>
                </a14:m>
                <a:r>
                  <a:rPr lang="en-US" dirty="0" smtClean="0"/>
                  <a:t> of moving cell </a:t>
                </a:r>
                <a:r>
                  <a:rPr lang="en-US" i="1" dirty="0" smtClean="0"/>
                  <a:t>c</a:t>
                </a:r>
                <a:r>
                  <a:rPr lang="en-US" dirty="0" smtClean="0"/>
                  <a:t> into a bin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:</a:t>
                </a: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𝑠𝐻𝑃𝑊</m:t>
                    </m:r>
                    <m:sSubSup>
                      <m:sSubSupPr>
                        <m:ctrlPr>
                          <a:rPr lang="en-US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𝑑𝑒𝑛𝑠𝑖𝑡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The cell is moved into the selected placement site with the lowest cost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</m:oMath>
                </a14:m>
                <a:endParaRPr lang="en-US" dirty="0" smtClean="0"/>
              </a:p>
              <a:p>
                <a:r>
                  <a:rPr lang="en-US" dirty="0" smtClean="0"/>
                  <a:t>Total </a:t>
                </a:r>
                <a:r>
                  <a:rPr lang="en-US" dirty="0" err="1" smtClean="0"/>
                  <a:t>sHPWL</a:t>
                </a:r>
                <a:r>
                  <a:rPr lang="en-US" dirty="0" smtClean="0"/>
                  <a:t> improvement is calculated after each round of Global Move, and repeats until improvement drops below the threshold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2160590"/>
                <a:ext cx="5638801" cy="3880773"/>
              </a:xfrm>
              <a:blipFill rotWithShape="0">
                <a:blip r:embed="rId2"/>
                <a:stretch>
                  <a:fillRect l="-108" t="-471" b="-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6019800" y="1828800"/>
            <a:ext cx="2899285" cy="2050351"/>
            <a:chOff x="6208059" y="1835849"/>
            <a:chExt cx="2616161" cy="1850128"/>
          </a:xfrm>
        </p:grpSpPr>
        <p:sp>
          <p:nvSpPr>
            <p:cNvPr id="5" name="Diamond 4"/>
            <p:cNvSpPr/>
            <p:nvPr/>
          </p:nvSpPr>
          <p:spPr>
            <a:xfrm>
              <a:off x="6553200" y="1930400"/>
              <a:ext cx="1447800" cy="1447800"/>
            </a:xfrm>
            <a:prstGeom prst="diamond">
              <a:avLst/>
            </a:prstGeom>
            <a:pattFill prst="pct5">
              <a:fgClr>
                <a:srgbClr val="C42F1A"/>
              </a:fgClr>
              <a:bgClr>
                <a:schemeClr val="bg2"/>
              </a:bgClr>
            </a:patt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7392863" y="2143967"/>
              <a:ext cx="608137" cy="375897"/>
            </a:xfrm>
            <a:prstGeom prst="rect">
              <a:avLst/>
            </a:prstGeom>
            <a:pattFill prst="pct5">
              <a:fgClr>
                <a:schemeClr val="accent5"/>
              </a:fgClr>
              <a:bgClr>
                <a:schemeClr val="bg2"/>
              </a:bgClr>
            </a:patt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7392467" y="2143967"/>
              <a:ext cx="478631" cy="376238"/>
            </a:xfrm>
            <a:custGeom>
              <a:avLst/>
              <a:gdLst>
                <a:gd name="connsiteX0" fmla="*/ 0 w 478631"/>
                <a:gd name="connsiteY0" fmla="*/ 0 h 376238"/>
                <a:gd name="connsiteX1" fmla="*/ 100013 w 478631"/>
                <a:gd name="connsiteY1" fmla="*/ 0 h 376238"/>
                <a:gd name="connsiteX2" fmla="*/ 478631 w 478631"/>
                <a:gd name="connsiteY2" fmla="*/ 376238 h 376238"/>
                <a:gd name="connsiteX3" fmla="*/ 0 w 478631"/>
                <a:gd name="connsiteY3" fmla="*/ 376238 h 376238"/>
                <a:gd name="connsiteX4" fmla="*/ 0 w 478631"/>
                <a:gd name="connsiteY4" fmla="*/ 0 h 37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8631" h="376238">
                  <a:moveTo>
                    <a:pt x="0" y="0"/>
                  </a:moveTo>
                  <a:lnTo>
                    <a:pt x="100013" y="0"/>
                  </a:lnTo>
                  <a:lnTo>
                    <a:pt x="478631" y="376238"/>
                  </a:lnTo>
                  <a:lnTo>
                    <a:pt x="0" y="376238"/>
                  </a:lnTo>
                  <a:lnTo>
                    <a:pt x="0" y="0"/>
                  </a:lnTo>
                  <a:close/>
                </a:path>
              </a:pathLst>
            </a:custGeom>
            <a:pattFill prst="pct5">
              <a:fgClr>
                <a:schemeClr val="accent3"/>
              </a:fgClr>
              <a:bgClr>
                <a:schemeClr val="bg2"/>
              </a:bgClr>
            </a:patt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08059" y="3378200"/>
              <a:ext cx="22124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5"/>
                  </a:solidFill>
                </a:rPr>
                <a:t>max-displacement region</a:t>
              </a:r>
              <a:endParaRPr lang="en-US" sz="1400" dirty="0">
                <a:solidFill>
                  <a:schemeClr val="accent5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467758" y="1835849"/>
              <a:ext cx="135646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accent5"/>
                  </a:solidFill>
                </a:rPr>
                <a:t>optimal region</a:t>
              </a:r>
              <a:endParaRPr lang="en-US" sz="14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66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Move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Global Move, all movable cells are allocated to appropriate bins that can minimize total </a:t>
            </a:r>
            <a:r>
              <a:rPr lang="en-US" dirty="0" err="1" smtClean="0"/>
              <a:t>sHPWL</a:t>
            </a:r>
            <a:endParaRPr lang="en-US" dirty="0" smtClean="0"/>
          </a:p>
          <a:p>
            <a:r>
              <a:rPr lang="en-US" dirty="0" smtClean="0"/>
              <a:t>Local Move adjust the position to further minimize </a:t>
            </a:r>
            <a:r>
              <a:rPr lang="en-US" smtClean="0"/>
              <a:t>the </a:t>
            </a:r>
            <a:r>
              <a:rPr lang="en-US" smtClean="0"/>
              <a:t>objective</a:t>
            </a:r>
            <a:endParaRPr lang="en-US" dirty="0" smtClean="0"/>
          </a:p>
          <a:p>
            <a:r>
              <a:rPr lang="en-US" dirty="0" smtClean="0"/>
              <a:t>Three sub-steps:</a:t>
            </a:r>
          </a:p>
          <a:p>
            <a:pPr lvl="1"/>
            <a:r>
              <a:rPr lang="en-US" dirty="0" smtClean="0"/>
              <a:t>Vertical Move</a:t>
            </a:r>
          </a:p>
          <a:p>
            <a:pPr lvl="1"/>
            <a:r>
              <a:rPr lang="en-US" dirty="0" smtClean="0"/>
              <a:t>Local Reordering</a:t>
            </a:r>
          </a:p>
          <a:p>
            <a:pPr lvl="1"/>
            <a:r>
              <a:rPr lang="en-US" dirty="0" smtClean="0"/>
              <a:t>Compaction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Move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598" y="2160590"/>
                <a:ext cx="5468645" cy="3880773"/>
              </a:xfrm>
            </p:spPr>
            <p:txBody>
              <a:bodyPr/>
              <a:lstStyle/>
              <a:p>
                <a:r>
                  <a:rPr lang="en-US" dirty="0" smtClean="0"/>
                  <a:t>For each cell, the expecting </a:t>
                </a:r>
                <a:r>
                  <a:rPr lang="en-US" dirty="0" err="1" smtClean="0"/>
                  <a:t>sHPWLs</a:t>
                </a:r>
                <a:r>
                  <a:rPr lang="en-US" dirty="0" smtClean="0"/>
                  <a:t> of moving the cell vertically to several nearby rows are calculated.</a:t>
                </a:r>
              </a:p>
              <a:p>
                <a:r>
                  <a:rPr lang="en-US" dirty="0" smtClean="0"/>
                  <a:t>The cell is shifted to the target location with the lowest resulting </a:t>
                </a:r>
                <a:r>
                  <a:rPr lang="en-US" dirty="0" err="1" smtClean="0"/>
                  <a:t>sHPWL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The impact of Legalized Cell Move on </a:t>
                </a:r>
                <a:r>
                  <a:rPr lang="en-US" dirty="0" err="1" smtClean="0"/>
                  <a:t>sHPWL</a:t>
                </a:r>
                <a:r>
                  <a:rPr lang="en-US" dirty="0" smtClean="0"/>
                  <a:t> can be large since the </a:t>
                </a:r>
                <a:r>
                  <a:rPr lang="en-US" dirty="0" err="1" smtClean="0"/>
                  <a:t>sHPWL</a:t>
                </a:r>
                <a:r>
                  <a:rPr lang="en-US" dirty="0" smtClean="0"/>
                  <a:t> reduction is usually small.</a:t>
                </a:r>
              </a:p>
              <a:p>
                <a:r>
                  <a:rPr lang="en-US" dirty="0" smtClean="0"/>
                  <a:t>Legalization impact limit is defined dynamically for each cell move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1.2⋅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𝑠𝐻𝑃𝑊𝐿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8" y="2160590"/>
                <a:ext cx="5468645" cy="3880773"/>
              </a:xfrm>
              <a:blipFill rotWithShape="0">
                <a:blip r:embed="rId2"/>
                <a:stretch>
                  <a:fillRect l="-223" t="-942" r="-1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6091435" y="2160590"/>
            <a:ext cx="2523296" cy="1017099"/>
            <a:chOff x="6126604" y="1799805"/>
            <a:chExt cx="2523296" cy="1017099"/>
          </a:xfrm>
        </p:grpSpPr>
        <p:sp>
          <p:nvSpPr>
            <p:cNvPr id="22" name="Rectangle 21"/>
            <p:cNvSpPr/>
            <p:nvPr/>
          </p:nvSpPr>
          <p:spPr>
            <a:xfrm>
              <a:off x="6126605" y="2313389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406971" y="2313389"/>
              <a:ext cx="417688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456803" y="2313389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097218" y="2313389"/>
              <a:ext cx="461133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26604" y="1799806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6787" y="1799805"/>
              <a:ext cx="417688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18293" y="1799805"/>
              <a:ext cx="490165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569440" y="1799805"/>
              <a:ext cx="403494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091434" y="3873044"/>
            <a:ext cx="2523296" cy="1017099"/>
            <a:chOff x="6117314" y="3493526"/>
            <a:chExt cx="2523296" cy="1017099"/>
          </a:xfrm>
        </p:grpSpPr>
        <p:sp>
          <p:nvSpPr>
            <p:cNvPr id="35" name="Rectangle 34"/>
            <p:cNvSpPr/>
            <p:nvPr/>
          </p:nvSpPr>
          <p:spPr>
            <a:xfrm>
              <a:off x="6117315" y="4007110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397681" y="4007110"/>
              <a:ext cx="417688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087928" y="4007110"/>
              <a:ext cx="461133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117314" y="3493527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57497" y="3493526"/>
              <a:ext cx="417688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447514" y="3503595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944158" y="3503595"/>
              <a:ext cx="490165" cy="50351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64199" y="3503595"/>
              <a:ext cx="403494" cy="50351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</p:grpSp>
      <p:sp>
        <p:nvSpPr>
          <p:cNvPr id="45" name="Down Arrow 44"/>
          <p:cNvSpPr/>
          <p:nvPr/>
        </p:nvSpPr>
        <p:spPr>
          <a:xfrm>
            <a:off x="7190544" y="3388044"/>
            <a:ext cx="343727" cy="2746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69781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Reordering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5377963" cy="3880773"/>
          </a:xfrm>
        </p:spPr>
        <p:txBody>
          <a:bodyPr/>
          <a:lstStyle/>
          <a:p>
            <a:r>
              <a:rPr lang="en-US" dirty="0" smtClean="0"/>
              <a:t>Like many other detailed placement approaches, all permutation of cell order in a window are examined and the order with lowest objective cost is selected</a:t>
            </a:r>
          </a:p>
          <a:p>
            <a:r>
              <a:rPr lang="en-US" dirty="0" smtClean="0"/>
              <a:t>Local reordering examine all permutation of ordering three consecutive cells within the same placement segment</a:t>
            </a:r>
          </a:p>
          <a:p>
            <a:r>
              <a:rPr lang="en-US" dirty="0" smtClean="0"/>
              <a:t>No legalization is required as the result of local reordering is always legal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073850" y="2652957"/>
            <a:ext cx="2523295" cy="503518"/>
            <a:chOff x="6091435" y="2160588"/>
            <a:chExt cx="2523295" cy="503518"/>
          </a:xfrm>
        </p:grpSpPr>
        <p:sp>
          <p:nvSpPr>
            <p:cNvPr id="10" name="Rectangle 9"/>
            <p:cNvSpPr/>
            <p:nvPr/>
          </p:nvSpPr>
          <p:spPr>
            <a:xfrm>
              <a:off x="6091435" y="2160591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31618" y="2160590"/>
              <a:ext cx="246109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A</a:t>
              </a:r>
              <a:endParaRPr lang="en-US" sz="105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721783" y="2160589"/>
              <a:ext cx="557871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B</a:t>
              </a:r>
              <a:endParaRPr lang="en-US" sz="105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279654" y="2160588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C</a:t>
              </a:r>
              <a:endParaRPr lang="en-US" sz="105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683148" y="2160588"/>
              <a:ext cx="403494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73849" y="3816471"/>
            <a:ext cx="2523295" cy="503519"/>
            <a:chOff x="6091434" y="3324102"/>
            <a:chExt cx="2523295" cy="503519"/>
          </a:xfrm>
        </p:grpSpPr>
        <p:sp>
          <p:nvSpPr>
            <p:cNvPr id="17" name="Rectangle 16"/>
            <p:cNvSpPr/>
            <p:nvPr/>
          </p:nvSpPr>
          <p:spPr>
            <a:xfrm>
              <a:off x="6091434" y="3324106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752992" y="3324102"/>
              <a:ext cx="246109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A</a:t>
              </a:r>
              <a:endParaRPr lang="en-US" sz="105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25276" y="3324103"/>
              <a:ext cx="557871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B</a:t>
              </a:r>
              <a:endParaRPr lang="en-US" sz="105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31618" y="3324102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C</a:t>
              </a:r>
              <a:endParaRPr lang="en-US" sz="105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683147" y="3324103"/>
              <a:ext cx="403494" cy="5035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</p:grpSp>
      <p:sp>
        <p:nvSpPr>
          <p:cNvPr id="23" name="Down Arrow 22"/>
          <p:cNvSpPr/>
          <p:nvPr/>
        </p:nvSpPr>
        <p:spPr>
          <a:xfrm>
            <a:off x="7128028" y="3386661"/>
            <a:ext cx="343727" cy="2746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9171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Problem formulation</a:t>
            </a:r>
          </a:p>
          <a:p>
            <a:r>
              <a:rPr lang="en-US" dirty="0" smtClean="0"/>
              <a:t>Global Move</a:t>
            </a:r>
          </a:p>
          <a:p>
            <a:r>
              <a:rPr lang="en-US" dirty="0" smtClean="0"/>
              <a:t>Local Move</a:t>
            </a:r>
          </a:p>
          <a:p>
            <a:r>
              <a:rPr lang="en-US" dirty="0" smtClean="0"/>
              <a:t>Experimental Results</a:t>
            </a:r>
          </a:p>
        </p:txBody>
      </p:sp>
    </p:spTree>
    <p:extLst>
      <p:ext uri="{BB962C8B-B14F-4D97-AF65-F5344CB8AC3E}">
        <p14:creationId xmlns:p14="http://schemas.microsoft.com/office/powerpoint/2010/main" val="293392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6400"/>
            <a:ext cx="5464249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Cells are moved to their optimal position while maintaining the cell order in a row</a:t>
            </a:r>
          </a:p>
          <a:p>
            <a:r>
              <a:rPr lang="en-US" dirty="0" smtClean="0"/>
              <a:t>The problem is defined as 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fixed order single segment placement problem</a:t>
            </a:r>
            <a:r>
              <a:rPr lang="en-US" dirty="0" smtClean="0"/>
              <a:t> and it is optimally solved</a:t>
            </a:r>
          </a:p>
          <a:p>
            <a:r>
              <a:rPr lang="en-US" dirty="0" smtClean="0"/>
              <a:t>We extends the algorithm with consideration of placement density and maximum displacement constraint for each cell</a:t>
            </a:r>
          </a:p>
          <a:p>
            <a:r>
              <a:rPr lang="en-US" dirty="0" smtClean="0"/>
              <a:t>The algorithm is based on the Single-Segment Clustering algorithm of </a:t>
            </a:r>
            <a:r>
              <a:rPr lang="en-US" dirty="0" err="1" smtClean="0"/>
              <a:t>FastPlace</a:t>
            </a:r>
            <a:r>
              <a:rPr lang="en-US" dirty="0" smtClean="0"/>
              <a:t>-DP</a:t>
            </a:r>
          </a:p>
          <a:p>
            <a:r>
              <a:rPr lang="en-US" dirty="0" smtClean="0"/>
              <a:t>Wire-length is optimal when cells or clusters are placed in their optimal region, or the position closest to the optimal region when the optimal region is not reachable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073850" y="2652957"/>
            <a:ext cx="2523295" cy="503518"/>
            <a:chOff x="6091435" y="2160588"/>
            <a:chExt cx="2523295" cy="503518"/>
          </a:xfrm>
        </p:grpSpPr>
        <p:sp>
          <p:nvSpPr>
            <p:cNvPr id="5" name="Rectangle 4"/>
            <p:cNvSpPr/>
            <p:nvPr/>
          </p:nvSpPr>
          <p:spPr>
            <a:xfrm>
              <a:off x="6091435" y="2160591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231618" y="2160590"/>
              <a:ext cx="246109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A</a:t>
              </a:r>
              <a:endParaRPr lang="en-US" sz="105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721783" y="2160589"/>
              <a:ext cx="557871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B</a:t>
              </a:r>
              <a:endParaRPr lang="en-US" sz="105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508487" y="2160588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C</a:t>
              </a:r>
              <a:endParaRPr lang="en-US" sz="105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140814" y="2160588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D</a:t>
              </a:r>
              <a:endParaRPr lang="en-US" sz="105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073849" y="3816471"/>
            <a:ext cx="2523295" cy="503519"/>
            <a:chOff x="6091434" y="3324102"/>
            <a:chExt cx="2523295" cy="503519"/>
          </a:xfrm>
        </p:grpSpPr>
        <p:sp>
          <p:nvSpPr>
            <p:cNvPr id="11" name="Rectangle 10"/>
            <p:cNvSpPr/>
            <p:nvPr/>
          </p:nvSpPr>
          <p:spPr>
            <a:xfrm>
              <a:off x="6091434" y="3324106"/>
              <a:ext cx="2523295" cy="50351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08278" y="3324102"/>
              <a:ext cx="246109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A</a:t>
              </a:r>
              <a:endParaRPr lang="en-US" sz="105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896697" y="3324102"/>
              <a:ext cx="557871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B</a:t>
              </a:r>
              <a:endParaRPr lang="en-US" sz="105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451157" y="3324102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C</a:t>
              </a:r>
              <a:endParaRPr lang="en-US" sz="105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032943" y="3324102"/>
              <a:ext cx="403494" cy="503515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D</a:t>
              </a:r>
              <a:endParaRPr lang="en-US" sz="1050" dirty="0"/>
            </a:p>
          </p:txBody>
        </p:sp>
      </p:grpSp>
      <p:sp>
        <p:nvSpPr>
          <p:cNvPr id="16" name="Down Arrow 15"/>
          <p:cNvSpPr/>
          <p:nvPr/>
        </p:nvSpPr>
        <p:spPr>
          <a:xfrm>
            <a:off x="7128028" y="3386661"/>
            <a:ext cx="343727" cy="2746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72372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47800"/>
            <a:ext cx="7227348" cy="4593563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Displacement range</a:t>
            </a:r>
            <a:r>
              <a:rPr lang="en-US" dirty="0" smtClean="0"/>
              <a:t>: the bounds on the x-coordinate of a cell that is within the maximum displacement constraint within the segment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Critical bins</a:t>
            </a:r>
            <a:r>
              <a:rPr lang="en-US" dirty="0" smtClean="0"/>
              <a:t>: the bins that will have cell density overflow when the whole target segment if sully occupied by cells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0" y="3048000"/>
            <a:ext cx="6183853" cy="3347369"/>
            <a:chOff x="1828800" y="2120107"/>
            <a:chExt cx="6183853" cy="3347369"/>
          </a:xfrm>
        </p:grpSpPr>
        <p:sp>
          <p:nvSpPr>
            <p:cNvPr id="5" name="Rectangle 4"/>
            <p:cNvSpPr/>
            <p:nvPr/>
          </p:nvSpPr>
          <p:spPr>
            <a:xfrm>
              <a:off x="4571999" y="2514600"/>
              <a:ext cx="914400" cy="907292"/>
            </a:xfrm>
            <a:prstGeom prst="rect">
              <a:avLst/>
            </a:prstGeom>
            <a:pattFill prst="pct5">
              <a:fgClr>
                <a:schemeClr val="accent3"/>
              </a:fgClr>
              <a:bgClr>
                <a:schemeClr val="bg2"/>
              </a:bgClr>
            </a:patt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743200" y="2514600"/>
              <a:ext cx="914400" cy="914400"/>
            </a:xfrm>
            <a:prstGeom prst="rect">
              <a:avLst/>
            </a:prstGeom>
            <a:pattFill prst="pct5">
              <a:fgClr>
                <a:schemeClr val="accent3"/>
              </a:fgClr>
              <a:bgClr>
                <a:schemeClr val="bg2"/>
              </a:bgClr>
            </a:patt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286000" y="2971800"/>
              <a:ext cx="37338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038600" y="2971800"/>
              <a:ext cx="304800" cy="2286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3352800" y="3657600"/>
              <a:ext cx="2667000" cy="0"/>
            </a:xfrm>
            <a:prstGeom prst="straightConnector1">
              <a:avLst/>
            </a:prstGeom>
            <a:ln w="19050"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242165" y="3623846"/>
              <a:ext cx="9476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5"/>
                  </a:solidFill>
                </a:rPr>
                <a:t>range</a:t>
              </a:r>
              <a:r>
                <a:rPr lang="en-US" sz="1600" baseline="-25000" dirty="0" err="1" smtClean="0">
                  <a:solidFill>
                    <a:schemeClr val="accent5"/>
                  </a:solidFill>
                </a:rPr>
                <a:t>disp</a:t>
              </a:r>
              <a:endParaRPr lang="en-US" sz="1600" dirty="0">
                <a:solidFill>
                  <a:schemeClr val="accent5"/>
                </a:solidFill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2743200" y="4110406"/>
              <a:ext cx="914400" cy="0"/>
            </a:xfrm>
            <a:prstGeom prst="straightConnector1">
              <a:avLst/>
            </a:prstGeom>
            <a:ln w="19050">
              <a:solidFill>
                <a:schemeClr val="accent3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743200" y="4110406"/>
              <a:ext cx="1219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range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cbin2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4572000" y="4110406"/>
              <a:ext cx="914400" cy="0"/>
            </a:xfrm>
            <a:prstGeom prst="straightConnector1">
              <a:avLst/>
            </a:prstGeom>
            <a:ln w="19050">
              <a:solidFill>
                <a:schemeClr val="accent3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572000" y="4104715"/>
              <a:ext cx="1219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range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cbin4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3638673" y="4651109"/>
              <a:ext cx="933327" cy="114"/>
            </a:xfrm>
            <a:prstGeom prst="straightConnector1">
              <a:avLst/>
            </a:prstGeom>
            <a:ln w="19050">
              <a:solidFill>
                <a:srgbClr val="00B0F0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783455" y="4645223"/>
              <a:ext cx="29221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rgbClr val="00B0F0"/>
                  </a:solidFill>
                </a:rPr>
                <a:t>range</a:t>
              </a:r>
              <a:r>
                <a:rPr lang="en-US" sz="1400" baseline="-25000" dirty="0" err="1" smtClean="0">
                  <a:solidFill>
                    <a:srgbClr val="00B0F0"/>
                  </a:solidFill>
                </a:rPr>
                <a:t>disp</a:t>
              </a:r>
              <a:r>
                <a:rPr lang="en-US" sz="1400" dirty="0" smtClean="0">
                  <a:solidFill>
                    <a:srgbClr val="00B0F0"/>
                  </a:solidFill>
                </a:rPr>
                <a:t> – range</a:t>
              </a:r>
              <a:r>
                <a:rPr lang="en-US" sz="1400" baseline="-25000" dirty="0" smtClean="0">
                  <a:solidFill>
                    <a:srgbClr val="00B0F0"/>
                  </a:solidFill>
                </a:rPr>
                <a:t>cbin2</a:t>
              </a:r>
              <a:r>
                <a:rPr lang="en-US" sz="1400" dirty="0" smtClean="0">
                  <a:solidFill>
                    <a:srgbClr val="00B0F0"/>
                  </a:solidFill>
                </a:rPr>
                <a:t> – range</a:t>
              </a:r>
              <a:r>
                <a:rPr lang="en-US" sz="1400" baseline="-25000" dirty="0" smtClean="0">
                  <a:solidFill>
                    <a:srgbClr val="00B0F0"/>
                  </a:solidFill>
                </a:rPr>
                <a:t>cbin4</a:t>
              </a:r>
              <a:endParaRPr lang="en-US" sz="1400" dirty="0">
                <a:solidFill>
                  <a:srgbClr val="00B0F0"/>
                </a:solidFill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3657600" y="5163959"/>
              <a:ext cx="914400" cy="1"/>
            </a:xfrm>
            <a:prstGeom prst="straightConnector1">
              <a:avLst/>
            </a:prstGeom>
            <a:ln w="1905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5474005" y="4642486"/>
              <a:ext cx="505885" cy="2737"/>
            </a:xfrm>
            <a:prstGeom prst="straightConnector1">
              <a:avLst/>
            </a:prstGeom>
            <a:ln w="19050">
              <a:solidFill>
                <a:srgbClr val="00B0F0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4572000" y="4654903"/>
              <a:ext cx="933327" cy="114"/>
            </a:xfrm>
            <a:prstGeom prst="straightConnector1">
              <a:avLst/>
            </a:prstGeom>
            <a:ln w="19050">
              <a:solidFill>
                <a:srgbClr val="00B0F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632565" y="5128922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1"/>
                  </a:solidFill>
                </a:rPr>
                <a:t>range</a:t>
              </a:r>
              <a:r>
                <a:rPr lang="en-US" sz="1600" baseline="-25000" dirty="0" err="1" smtClean="0">
                  <a:solidFill>
                    <a:schemeClr val="accent1"/>
                  </a:solidFill>
                </a:rPr>
                <a:t>actual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43483" y="2124753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1"/>
                  </a:solidFill>
                </a:rPr>
                <a:t>1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07691" y="2120297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2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33210" y="2129090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1"/>
                  </a:solidFill>
                </a:rPr>
                <a:t>3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722440" y="2121649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4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47959" y="2120107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1"/>
                  </a:solidFill>
                </a:rPr>
                <a:t>5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1828800" y="2514600"/>
              <a:ext cx="4572000" cy="914400"/>
              <a:chOff x="1828800" y="2514600"/>
              <a:chExt cx="4572000" cy="9144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828800" y="2514601"/>
                <a:ext cx="4572000" cy="914399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27432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6576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5720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4864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3783455" y="2650813"/>
              <a:ext cx="21964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5"/>
                  </a:solidFill>
                </a:rPr>
                <a:t>cell or cluster of cells</a:t>
              </a:r>
              <a:endParaRPr lang="en-US" sz="1600" dirty="0">
                <a:solidFill>
                  <a:schemeClr val="accent5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19800" y="2922538"/>
              <a:ext cx="19928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>
                      <a:lumMod val="75000"/>
                    </a:schemeClr>
                  </a:solidFill>
                </a:rPr>
                <a:t>placement segment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9292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00200" y="2788177"/>
            <a:ext cx="6183853" cy="3347369"/>
            <a:chOff x="1828800" y="2120107"/>
            <a:chExt cx="6183853" cy="3347369"/>
          </a:xfrm>
        </p:grpSpPr>
        <p:sp>
          <p:nvSpPr>
            <p:cNvPr id="38" name="Rectangle 37"/>
            <p:cNvSpPr/>
            <p:nvPr/>
          </p:nvSpPr>
          <p:spPr>
            <a:xfrm>
              <a:off x="4571999" y="2514600"/>
              <a:ext cx="914400" cy="907292"/>
            </a:xfrm>
            <a:prstGeom prst="rect">
              <a:avLst/>
            </a:prstGeom>
            <a:pattFill prst="pct5">
              <a:fgClr>
                <a:schemeClr val="accent3"/>
              </a:fgClr>
              <a:bgClr>
                <a:schemeClr val="bg2"/>
              </a:bgClr>
            </a:patt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2743200" y="2514600"/>
              <a:ext cx="914400" cy="914400"/>
            </a:xfrm>
            <a:prstGeom prst="rect">
              <a:avLst/>
            </a:prstGeom>
            <a:pattFill prst="pct5">
              <a:fgClr>
                <a:schemeClr val="accent3"/>
              </a:fgClr>
              <a:bgClr>
                <a:schemeClr val="bg2"/>
              </a:bgClr>
            </a:patt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0" y="2971800"/>
              <a:ext cx="3733800" cy="2286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38600" y="2971800"/>
              <a:ext cx="304800" cy="2286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352800" y="3657600"/>
              <a:ext cx="2667000" cy="0"/>
            </a:xfrm>
            <a:prstGeom prst="straightConnector1">
              <a:avLst/>
            </a:prstGeom>
            <a:ln w="19050"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242165" y="3623846"/>
              <a:ext cx="9476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5"/>
                  </a:solidFill>
                </a:rPr>
                <a:t>range</a:t>
              </a:r>
              <a:r>
                <a:rPr lang="en-US" sz="1600" baseline="-25000" dirty="0" err="1" smtClean="0">
                  <a:solidFill>
                    <a:schemeClr val="accent5"/>
                  </a:solidFill>
                </a:rPr>
                <a:t>disp</a:t>
              </a:r>
              <a:endParaRPr lang="en-US" sz="1600" dirty="0">
                <a:solidFill>
                  <a:schemeClr val="accent5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2743200" y="4110406"/>
              <a:ext cx="914400" cy="0"/>
            </a:xfrm>
            <a:prstGeom prst="straightConnector1">
              <a:avLst/>
            </a:prstGeom>
            <a:ln w="19050">
              <a:solidFill>
                <a:schemeClr val="accent3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743200" y="4110406"/>
              <a:ext cx="1219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range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cbin2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572000" y="4110406"/>
              <a:ext cx="914400" cy="0"/>
            </a:xfrm>
            <a:prstGeom prst="straightConnector1">
              <a:avLst/>
            </a:prstGeom>
            <a:ln w="19050">
              <a:solidFill>
                <a:schemeClr val="accent3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572000" y="4104715"/>
              <a:ext cx="121920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range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cbin4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V="1">
              <a:off x="3638673" y="4651109"/>
              <a:ext cx="933327" cy="114"/>
            </a:xfrm>
            <a:prstGeom prst="straightConnector1">
              <a:avLst/>
            </a:prstGeom>
            <a:ln w="19050">
              <a:solidFill>
                <a:srgbClr val="00B0F0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783455" y="4645223"/>
              <a:ext cx="29221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rgbClr val="00B0F0"/>
                  </a:solidFill>
                </a:rPr>
                <a:t>range</a:t>
              </a:r>
              <a:r>
                <a:rPr lang="en-US" sz="1400" baseline="-25000" dirty="0" err="1" smtClean="0">
                  <a:solidFill>
                    <a:srgbClr val="00B0F0"/>
                  </a:solidFill>
                </a:rPr>
                <a:t>disp</a:t>
              </a:r>
              <a:r>
                <a:rPr lang="en-US" sz="1400" dirty="0" smtClean="0">
                  <a:solidFill>
                    <a:srgbClr val="00B0F0"/>
                  </a:solidFill>
                </a:rPr>
                <a:t> – range</a:t>
              </a:r>
              <a:r>
                <a:rPr lang="en-US" sz="1400" baseline="-25000" dirty="0" smtClean="0">
                  <a:solidFill>
                    <a:srgbClr val="00B0F0"/>
                  </a:solidFill>
                </a:rPr>
                <a:t>cbin2</a:t>
              </a:r>
              <a:r>
                <a:rPr lang="en-US" sz="1400" dirty="0" smtClean="0">
                  <a:solidFill>
                    <a:srgbClr val="00B0F0"/>
                  </a:solidFill>
                </a:rPr>
                <a:t> – range</a:t>
              </a:r>
              <a:r>
                <a:rPr lang="en-US" sz="1400" baseline="-25000" dirty="0" smtClean="0">
                  <a:solidFill>
                    <a:srgbClr val="00B0F0"/>
                  </a:solidFill>
                </a:rPr>
                <a:t>cbin4</a:t>
              </a:r>
              <a:endParaRPr lang="en-US" sz="1400" dirty="0">
                <a:solidFill>
                  <a:srgbClr val="00B0F0"/>
                </a:solidFill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3657600" y="5163959"/>
              <a:ext cx="914400" cy="1"/>
            </a:xfrm>
            <a:prstGeom prst="straightConnector1">
              <a:avLst/>
            </a:prstGeom>
            <a:ln w="1905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474005" y="4642486"/>
              <a:ext cx="505885" cy="2737"/>
            </a:xfrm>
            <a:prstGeom prst="straightConnector1">
              <a:avLst/>
            </a:prstGeom>
            <a:ln w="19050">
              <a:solidFill>
                <a:srgbClr val="00B0F0"/>
              </a:solidFill>
              <a:headEnd type="triangle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4572000" y="4654903"/>
              <a:ext cx="933327" cy="114"/>
            </a:xfrm>
            <a:prstGeom prst="straightConnector1">
              <a:avLst/>
            </a:prstGeom>
            <a:ln w="19050">
              <a:solidFill>
                <a:srgbClr val="00B0F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632565" y="5128922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1"/>
                  </a:solidFill>
                </a:rPr>
                <a:t>range</a:t>
              </a:r>
              <a:r>
                <a:rPr lang="en-US" sz="1600" baseline="-25000" dirty="0" err="1" smtClean="0">
                  <a:solidFill>
                    <a:schemeClr val="accent1"/>
                  </a:solidFill>
                </a:rPr>
                <a:t>actual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043483" y="2124753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1"/>
                  </a:solidFill>
                </a:rPr>
                <a:t>1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07691" y="2120297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2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33210" y="2129090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1"/>
                  </a:solidFill>
                </a:rPr>
                <a:t>3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722440" y="2121649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3"/>
                  </a:solidFill>
                </a:rPr>
                <a:t>4</a:t>
              </a:r>
              <a:endParaRPr lang="en-US" sz="1600" dirty="0">
                <a:solidFill>
                  <a:schemeClr val="accent3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647959" y="2120107"/>
              <a:ext cx="5421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bin</a:t>
              </a:r>
              <a:r>
                <a:rPr lang="en-US" sz="1600" baseline="-25000" dirty="0" smtClean="0">
                  <a:solidFill>
                    <a:schemeClr val="accent1"/>
                  </a:solidFill>
                </a:rPr>
                <a:t>5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1828800" y="2514600"/>
              <a:ext cx="4572000" cy="914400"/>
              <a:chOff x="1828800" y="2514600"/>
              <a:chExt cx="4572000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828800" y="2514601"/>
                <a:ext cx="4572000" cy="914399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>
                <a:off x="27432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36576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45720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486400" y="2514600"/>
                <a:ext cx="0" cy="91440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3783455" y="2650813"/>
              <a:ext cx="21964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5"/>
                  </a:solidFill>
                </a:rPr>
                <a:t>cell or cluster of cells</a:t>
              </a:r>
              <a:endParaRPr lang="en-US" sz="1600" dirty="0">
                <a:solidFill>
                  <a:schemeClr val="accent5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19800" y="2922538"/>
              <a:ext cx="19928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3">
                      <a:lumMod val="75000"/>
                    </a:schemeClr>
                  </a:solidFill>
                </a:rPr>
                <a:t>placement segment</a:t>
              </a:r>
              <a:endParaRPr lang="en-US" sz="16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609599" y="1467377"/>
            <a:ext cx="6347714" cy="139447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Actual movable range</a:t>
            </a:r>
            <a:r>
              <a:rPr lang="en-US" dirty="0" smtClean="0"/>
              <a:t>: the bounds on the x-coordinate of a cell that can move to without violating the displacement constraint and worsening bin density overflow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015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segment</a:t>
            </a:r>
          </a:p>
          <a:p>
            <a:pPr lvl="1"/>
            <a:r>
              <a:rPr lang="en-US" dirty="0" smtClean="0"/>
              <a:t>Move cells to their optimal position within its movable range</a:t>
            </a:r>
          </a:p>
          <a:p>
            <a:pPr lvl="1"/>
            <a:r>
              <a:rPr lang="en-US" dirty="0" smtClean="0"/>
              <a:t>While there is any cell/cluster overlapping</a:t>
            </a:r>
          </a:p>
          <a:p>
            <a:pPr lvl="2"/>
            <a:r>
              <a:rPr lang="en-US" dirty="0" smtClean="0"/>
              <a:t>Merge overlapping cells/clusters into one cluster</a:t>
            </a:r>
          </a:p>
          <a:p>
            <a:pPr lvl="2"/>
            <a:r>
              <a:rPr lang="en-US" dirty="0" smtClean="0"/>
              <a:t>Move cells/clusters to their optimal position within its movable range</a:t>
            </a:r>
          </a:p>
          <a:p>
            <a:pPr lvl="1"/>
            <a:r>
              <a:rPr lang="en-US" dirty="0" smtClean="0"/>
              <a:t>Unmerge the clusters to output cell positions</a:t>
            </a:r>
          </a:p>
        </p:txBody>
      </p:sp>
    </p:spTree>
    <p:extLst>
      <p:ext uri="{BB962C8B-B14F-4D97-AF65-F5344CB8AC3E}">
        <p14:creationId xmlns:p14="http://schemas.microsoft.com/office/powerpoint/2010/main" val="22376273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2921662" cy="38807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Example: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Input placement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Move cells to optimal positions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Merge overlapping cells into clusters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Move clusters to optimal positions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Merge overlapping clusters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Move clusters to optimal positions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Output placement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3496092" y="2514600"/>
            <a:ext cx="4419600" cy="310662"/>
            <a:chOff x="3496092" y="2514600"/>
            <a:chExt cx="4419600" cy="310662"/>
          </a:xfrm>
        </p:grpSpPr>
        <p:sp>
          <p:nvSpPr>
            <p:cNvPr id="4" name="Rectangle 3"/>
            <p:cNvSpPr/>
            <p:nvPr/>
          </p:nvSpPr>
          <p:spPr>
            <a:xfrm>
              <a:off x="3496092" y="2514600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047299" y="2514600"/>
              <a:ext cx="364630" cy="30480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411929" y="2514600"/>
              <a:ext cx="460851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B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195602" y="2514600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560565" y="2514600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024123" y="2514600"/>
              <a:ext cx="530469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95633" y="2515612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496092" y="2918035"/>
            <a:ext cx="4419600" cy="310662"/>
            <a:chOff x="3496092" y="2918035"/>
            <a:chExt cx="4419600" cy="310662"/>
          </a:xfrm>
        </p:grpSpPr>
        <p:sp>
          <p:nvSpPr>
            <p:cNvPr id="11" name="Rectangle 10"/>
            <p:cNvSpPr/>
            <p:nvPr/>
          </p:nvSpPr>
          <p:spPr>
            <a:xfrm>
              <a:off x="3496092" y="2918035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48373" y="2918035"/>
              <a:ext cx="364630" cy="30480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296070" y="2918035"/>
              <a:ext cx="460851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B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836481" y="2919047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195602" y="2918035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51704" y="2919047"/>
              <a:ext cx="530469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16060" y="2919047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496092" y="5529195"/>
            <a:ext cx="4419600" cy="317395"/>
            <a:chOff x="3496092" y="5529195"/>
            <a:chExt cx="4419600" cy="317395"/>
          </a:xfrm>
        </p:grpSpPr>
        <p:sp>
          <p:nvSpPr>
            <p:cNvPr id="29" name="Rectangle 28"/>
            <p:cNvSpPr/>
            <p:nvPr/>
          </p:nvSpPr>
          <p:spPr>
            <a:xfrm>
              <a:off x="3496092" y="5536940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022437" y="5536940"/>
              <a:ext cx="364630" cy="30480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387067" y="5531078"/>
              <a:ext cx="460851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B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847918" y="5529195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210779" y="5536940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279267" y="5536940"/>
              <a:ext cx="530469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819826" y="5529195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496092" y="3484582"/>
            <a:ext cx="4419600" cy="312048"/>
            <a:chOff x="3496092" y="3484582"/>
            <a:chExt cx="4419600" cy="312048"/>
          </a:xfrm>
        </p:grpSpPr>
        <p:sp>
          <p:nvSpPr>
            <p:cNvPr id="42" name="Rectangle 41"/>
            <p:cNvSpPr/>
            <p:nvPr/>
          </p:nvSpPr>
          <p:spPr>
            <a:xfrm>
              <a:off x="3496092" y="3484582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146212" y="3491830"/>
              <a:ext cx="817841" cy="304800"/>
            </a:xfrm>
            <a:prstGeom prst="rect">
              <a:avLst/>
            </a:prstGeom>
            <a:solidFill>
              <a:schemeClr val="accent4">
                <a:alpha val="5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AB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351704" y="3484582"/>
              <a:ext cx="785614" cy="309650"/>
            </a:xfrm>
            <a:prstGeom prst="rect">
              <a:avLst/>
            </a:prstGeom>
            <a:solidFill>
              <a:schemeClr val="accent4">
                <a:alpha val="5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836481" y="3485594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95602" y="3484582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496092" y="4006073"/>
            <a:ext cx="4419600" cy="316524"/>
            <a:chOff x="3496092" y="4006073"/>
            <a:chExt cx="4419600" cy="316524"/>
          </a:xfrm>
        </p:grpSpPr>
        <p:sp>
          <p:nvSpPr>
            <p:cNvPr id="18" name="Rectangle 17"/>
            <p:cNvSpPr/>
            <p:nvPr/>
          </p:nvSpPr>
          <p:spPr>
            <a:xfrm>
              <a:off x="3496092" y="4011935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078263" y="4011935"/>
              <a:ext cx="817841" cy="304800"/>
            </a:xfrm>
            <a:prstGeom prst="rect">
              <a:avLst/>
            </a:prstGeom>
            <a:solidFill>
              <a:schemeClr val="accent4">
                <a:alpha val="5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AB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289357" y="4012947"/>
              <a:ext cx="785614" cy="309650"/>
            </a:xfrm>
            <a:prstGeom prst="rect">
              <a:avLst/>
            </a:prstGeom>
            <a:solidFill>
              <a:schemeClr val="accent4">
                <a:alpha val="5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51659" y="4007085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210780" y="4006073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496092" y="4531455"/>
            <a:ext cx="4419600" cy="310662"/>
            <a:chOff x="3496092" y="4531455"/>
            <a:chExt cx="4419600" cy="310662"/>
          </a:xfrm>
        </p:grpSpPr>
        <p:sp>
          <p:nvSpPr>
            <p:cNvPr id="25" name="Rectangle 24"/>
            <p:cNvSpPr/>
            <p:nvPr/>
          </p:nvSpPr>
          <p:spPr>
            <a:xfrm>
              <a:off x="3496092" y="4531455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078263" y="4531455"/>
              <a:ext cx="1072857" cy="304800"/>
            </a:xfrm>
            <a:prstGeom prst="rect">
              <a:avLst/>
            </a:prstGeom>
            <a:solidFill>
              <a:schemeClr val="accent3">
                <a:alpha val="50196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ABC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289357" y="4532467"/>
              <a:ext cx="785614" cy="309650"/>
            </a:xfrm>
            <a:prstGeom prst="rect">
              <a:avLst/>
            </a:prstGeom>
            <a:solidFill>
              <a:schemeClr val="accent4">
                <a:alpha val="5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210780" y="4532040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496092" y="5045113"/>
            <a:ext cx="4419600" cy="310662"/>
            <a:chOff x="3496092" y="5045113"/>
            <a:chExt cx="4419600" cy="310662"/>
          </a:xfrm>
        </p:grpSpPr>
        <p:sp>
          <p:nvSpPr>
            <p:cNvPr id="46" name="Rectangle 45"/>
            <p:cNvSpPr/>
            <p:nvPr/>
          </p:nvSpPr>
          <p:spPr>
            <a:xfrm>
              <a:off x="3496092" y="5045113"/>
              <a:ext cx="4419600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036123" y="5045113"/>
              <a:ext cx="1080626" cy="304800"/>
            </a:xfrm>
            <a:prstGeom prst="rect">
              <a:avLst/>
            </a:prstGeom>
            <a:solidFill>
              <a:schemeClr val="accent3">
                <a:alpha val="50196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ABC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89357" y="5046125"/>
              <a:ext cx="785614" cy="309650"/>
            </a:xfrm>
            <a:prstGeom prst="rect">
              <a:avLst/>
            </a:prstGeom>
            <a:solidFill>
              <a:schemeClr val="accent4">
                <a:alpha val="5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EF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210780" y="5045113"/>
              <a:ext cx="255145" cy="309650"/>
            </a:xfrm>
            <a:prstGeom prst="rect">
              <a:avLst/>
            </a:prstGeom>
            <a:solidFill>
              <a:srgbClr val="C42F1A">
                <a:alpha val="50196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5">
                      <a:lumMod val="20000"/>
                      <a:lumOff val="80000"/>
                    </a:schemeClr>
                  </a:solidFill>
                </a:rPr>
                <a:t>D</a:t>
              </a:r>
              <a:endParaRPr lang="en-US" dirty="0">
                <a:solidFill>
                  <a:schemeClr val="accent5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8600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with </a:t>
            </a:r>
            <a:r>
              <a:rPr lang="en-US" dirty="0" err="1" smtClean="0"/>
              <a:t>FastPlace</a:t>
            </a:r>
            <a:r>
              <a:rPr lang="en-US" dirty="0" smtClean="0"/>
              <a:t>-DP</a:t>
            </a:r>
          </a:p>
          <a:p>
            <a:r>
              <a:rPr lang="en-US" dirty="0" smtClean="0"/>
              <a:t>Comparison with contestants in ICCAD-2013 contest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882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Results:</a:t>
            </a:r>
            <a:br>
              <a:rPr lang="en-US" dirty="0" smtClean="0"/>
            </a:br>
            <a:r>
              <a:rPr lang="en-US" dirty="0" smtClean="0"/>
              <a:t>HPWL (no constraint)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241332"/>
              </p:ext>
            </p:extLst>
          </p:nvPr>
        </p:nvGraphicFramePr>
        <p:xfrm>
          <a:off x="609599" y="2170723"/>
          <a:ext cx="7939460" cy="283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2172"/>
                <a:gridCol w="833411"/>
                <a:gridCol w="833411"/>
                <a:gridCol w="833411"/>
                <a:gridCol w="833411"/>
                <a:gridCol w="833411"/>
                <a:gridCol w="833411"/>
                <a:gridCol w="833411"/>
                <a:gridCol w="833411"/>
              </a:tblGrid>
              <a:tr h="1953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err="1" smtClean="0"/>
                        <a:t>FastPlace</a:t>
                      </a:r>
                      <a:r>
                        <a:rPr lang="en-US" dirty="0" smtClean="0"/>
                        <a:t>-DP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Ours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9539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avg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avg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11019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164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3.007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-11.32%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33563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2.971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-12.37%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16889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3.580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-9.46%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28640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3.556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-10.09%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25327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169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4.216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-11.86%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31594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113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4.220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-11.79%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19573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5.648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-7.52%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37981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5.609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-8.16%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40207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3.586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-9.05%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41590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3.546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-10.07%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24361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2.866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-15.84%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25009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2.881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-15.40%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25511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2.746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-10.21%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24744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2.736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-10.53%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22631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129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1.501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-10.20%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24000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1.487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-11.04%</a:t>
                      </a:r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1900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1.006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-10.68%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  <a:endParaRPr lang="en-US" sz="1400" b="1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 smtClean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-11.18%</a:t>
                      </a:r>
                      <a:endParaRPr lang="en-US" sz="1400" b="1" u="none" strike="noStrike" kern="12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871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Experimental Results:</a:t>
            </a:r>
            <a:br>
              <a:rPr lang="en-US" dirty="0" smtClean="0"/>
            </a:br>
            <a:r>
              <a:rPr lang="en-US" dirty="0" smtClean="0"/>
              <a:t>HPWL (displacement constraint)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445827"/>
              </p:ext>
            </p:extLst>
          </p:nvPr>
        </p:nvGraphicFramePr>
        <p:xfrm>
          <a:off x="609599" y="2170723"/>
          <a:ext cx="8077201" cy="283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1317"/>
                <a:gridCol w="753684"/>
                <a:gridCol w="754792"/>
                <a:gridCol w="754238"/>
                <a:gridCol w="754238"/>
                <a:gridCol w="860932"/>
                <a:gridCol w="762000"/>
                <a:gridCol w="639782"/>
                <a:gridCol w="731818"/>
                <a:gridCol w="914400"/>
              </a:tblGrid>
              <a:tr h="1953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err="1" smtClean="0"/>
                        <a:t>FastPlace</a:t>
                      </a:r>
                      <a:r>
                        <a:rPr lang="en-US" dirty="0" smtClean="0"/>
                        <a:t>-DP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Ours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9539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avg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400" b="1" u="none" strike="noStrike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avg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HPWL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-7.17%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-5.72%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-7.02%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6.367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-8.73%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4.342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-9.24%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-6.44%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-6.38%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-7.73%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-12.25%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-12.51%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-8.18%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-8.24%</a:t>
                      </a:r>
                    </a:p>
                  </a:txBody>
                  <a:tcPr marL="9525" marR="9525" marT="9525" marB="0" anchor="b"/>
                </a:tc>
              </a:tr>
              <a:tr h="1900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-6.04%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-8.32%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681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Results:</a:t>
            </a:r>
            <a:br>
              <a:rPr lang="en-US" dirty="0" smtClean="0"/>
            </a:br>
            <a:r>
              <a:rPr lang="en-US" dirty="0" smtClean="0"/>
              <a:t>HPWL – ICCAD2013 Contest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219266"/>
              </p:ext>
            </p:extLst>
          </p:nvPr>
        </p:nvGraphicFramePr>
        <p:xfrm>
          <a:off x="609599" y="2170723"/>
          <a:ext cx="7939460" cy="283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1"/>
                <a:gridCol w="886382"/>
                <a:gridCol w="833411"/>
                <a:gridCol w="947207"/>
                <a:gridCol w="719615"/>
                <a:gridCol w="833411"/>
                <a:gridCol w="833411"/>
                <a:gridCol w="966363"/>
                <a:gridCol w="700459"/>
              </a:tblGrid>
              <a:tr h="1953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Short (</a:t>
                      </a:r>
                      <a:r>
                        <a:rPr lang="en-US" dirty="0" err="1" smtClean="0"/>
                        <a:t>D</a:t>
                      </a:r>
                      <a:r>
                        <a:rPr lang="en-US" baseline="-25000" dirty="0" err="1" smtClean="0"/>
                        <a:t>max</a:t>
                      </a:r>
                      <a:r>
                        <a:rPr lang="en-US" baseline="0" dirty="0" smtClean="0"/>
                        <a:t>= [150,220])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Long (</a:t>
                      </a:r>
                      <a:r>
                        <a:rPr lang="en-US" dirty="0" err="1" smtClean="0"/>
                        <a:t>D</a:t>
                      </a:r>
                      <a:r>
                        <a:rPr lang="en-US" baseline="-25000" dirty="0" err="1" smtClean="0"/>
                        <a:t>max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baseline="0" dirty="0" smtClean="0"/>
                        <a:t>= [15000,25000]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9539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 (Ours)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 (Ours)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3.009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3.648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4.313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4.289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5.824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5.666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3.611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2.961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2.780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1.525</a:t>
                      </a:r>
                    </a:p>
                  </a:txBody>
                  <a:tcPr marL="9525" marR="9525" marT="9525" marB="0" anchor="b"/>
                </a:tc>
              </a:tr>
              <a:tr h="1900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166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Results:</a:t>
            </a:r>
            <a:br>
              <a:rPr lang="en-US" dirty="0" smtClean="0"/>
            </a:br>
            <a:r>
              <a:rPr lang="en-US" dirty="0"/>
              <a:t>scale– ICCAD2013 Contest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788196"/>
              </p:ext>
            </p:extLst>
          </p:nvPr>
        </p:nvGraphicFramePr>
        <p:xfrm>
          <a:off x="609599" y="2170723"/>
          <a:ext cx="7939460" cy="283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2172"/>
                <a:gridCol w="833411"/>
                <a:gridCol w="833411"/>
                <a:gridCol w="947207"/>
                <a:gridCol w="719615"/>
                <a:gridCol w="833411"/>
                <a:gridCol w="833411"/>
                <a:gridCol w="890163"/>
                <a:gridCol w="776659"/>
              </a:tblGrid>
              <a:tr h="1953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Short (</a:t>
                      </a:r>
                      <a:r>
                        <a:rPr lang="en-US" dirty="0" err="1" smtClean="0"/>
                        <a:t>D</a:t>
                      </a:r>
                      <a:r>
                        <a:rPr lang="en-US" baseline="-25000" dirty="0" err="1" smtClean="0"/>
                        <a:t>max</a:t>
                      </a:r>
                      <a:r>
                        <a:rPr lang="en-US" baseline="0" dirty="0" smtClean="0"/>
                        <a:t>= [150,220])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Long (</a:t>
                      </a:r>
                      <a:r>
                        <a:rPr lang="en-US" dirty="0" err="1" smtClean="0"/>
                        <a:t>D</a:t>
                      </a:r>
                      <a:r>
                        <a:rPr lang="en-US" baseline="-25000" dirty="0" err="1" smtClean="0"/>
                        <a:t>max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baseline="0" dirty="0" smtClean="0"/>
                        <a:t>= [15000,25000]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9539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 (Ours)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 (Ours)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0.990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2.720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0.130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0.020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0.030</a:t>
                      </a:r>
                    </a:p>
                  </a:txBody>
                  <a:tcPr marL="9525" marR="9525" marT="9525" marB="0" anchor="b"/>
                </a:tc>
              </a:tr>
              <a:tr h="1900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22.474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n-US" sz="1400" b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647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Global placement </a:t>
            </a:r>
            <a:r>
              <a:rPr lang="en-US" dirty="0" smtClean="0"/>
              <a:t>optimizes the target objective</a:t>
            </a:r>
          </a:p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Legalization </a:t>
            </a:r>
            <a:r>
              <a:rPr lang="en-US" dirty="0" smtClean="0"/>
              <a:t>removes  cell overlap and aligns the cells to placement sites with preservation of GP quality</a:t>
            </a:r>
          </a:p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Detailed placement </a:t>
            </a:r>
            <a:r>
              <a:rPr lang="en-US" dirty="0" smtClean="0"/>
              <a:t>further optimizes the target objective with preservation of GP and legalization 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Results:</a:t>
            </a:r>
            <a:br>
              <a:rPr lang="en-US" dirty="0" smtClean="0"/>
            </a:br>
            <a:r>
              <a:rPr lang="en-US" dirty="0" err="1"/>
              <a:t>sHPWL</a:t>
            </a:r>
            <a:r>
              <a:rPr lang="en-US" dirty="0"/>
              <a:t>– ICCAD2013 Contest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735093"/>
              </p:ext>
            </p:extLst>
          </p:nvPr>
        </p:nvGraphicFramePr>
        <p:xfrm>
          <a:off x="609599" y="2170723"/>
          <a:ext cx="7939460" cy="2839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2172"/>
                <a:gridCol w="833411"/>
                <a:gridCol w="833411"/>
                <a:gridCol w="947207"/>
                <a:gridCol w="719615"/>
                <a:gridCol w="833411"/>
                <a:gridCol w="833411"/>
                <a:gridCol w="966363"/>
                <a:gridCol w="700459"/>
              </a:tblGrid>
              <a:tr h="1953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Short (</a:t>
                      </a:r>
                      <a:r>
                        <a:rPr lang="en-US" dirty="0" err="1" smtClean="0"/>
                        <a:t>D</a:t>
                      </a:r>
                      <a:r>
                        <a:rPr lang="en-US" baseline="-25000" dirty="0" err="1" smtClean="0"/>
                        <a:t>max</a:t>
                      </a:r>
                      <a:r>
                        <a:rPr lang="en-US" baseline="0" dirty="0" smtClean="0"/>
                        <a:t>= [150,220])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Long (</a:t>
                      </a:r>
                      <a:r>
                        <a:rPr lang="en-US" dirty="0" err="1" smtClean="0"/>
                        <a:t>D</a:t>
                      </a:r>
                      <a:r>
                        <a:rPr lang="en-US" baseline="-25000" dirty="0" err="1" smtClean="0"/>
                        <a:t>max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baseline="0" dirty="0" smtClean="0"/>
                        <a:t>= [15000,25000]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9539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 (Ours)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 (Ours)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</a:t>
                      </a:r>
                      <a:endParaRPr lang="en-US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3.231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3.230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3.215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3.214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3.049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3.009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3.862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3.871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3.803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3.799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3.684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3.747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3.655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3.652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4.482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4.450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4.441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4.437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4.315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4.307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4.294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4.289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5.825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5.811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5.799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5.797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5.696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5.689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5.670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5.666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3.740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3.751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3.720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3.717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3.621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3.638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3.614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3.611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3.067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3.061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2.979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2.972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2.967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2.961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2.885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2.867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2.867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2.867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2.798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2.797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2.781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2.780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superblue19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1.584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1.576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1.577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1.574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1.535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1.538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1.529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1.526</a:t>
                      </a:r>
                      <a:endParaRPr lang="en-US" sz="1400" b="0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06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1.008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>
                          <a:effectLst/>
                        </a:rPr>
                        <a:t>1.005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>
                          <a:effectLst/>
                        </a:rPr>
                        <a:t>1.001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1.000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1.007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1.008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1.000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8449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310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- Benchmarks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86001"/>
            <a:ext cx="8839200" cy="250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9403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– Placement Density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00200"/>
            <a:ext cx="1447800" cy="14478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141784"/>
            <a:ext cx="1447800" cy="1447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683369"/>
            <a:ext cx="1447800" cy="1447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346" y="4665253"/>
            <a:ext cx="1447800" cy="1447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90800" y="216676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90799" y="3681018"/>
            <a:ext cx="2042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Global Move</a:t>
            </a:r>
          </a:p>
          <a:p>
            <a:r>
              <a:rPr lang="en-US" dirty="0" smtClean="0"/>
              <a:t>Iteration 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90798" y="5222603"/>
            <a:ext cx="2042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Global Move</a:t>
            </a:r>
          </a:p>
          <a:p>
            <a:r>
              <a:rPr lang="en-US" dirty="0"/>
              <a:t>Iteration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41389" y="5231813"/>
            <a:ext cx="159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 Solution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346" y="3122411"/>
            <a:ext cx="1447800" cy="14478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349135" y="3681018"/>
            <a:ext cx="1922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Local Move</a:t>
            </a:r>
          </a:p>
          <a:p>
            <a:r>
              <a:rPr lang="en-US" dirty="0" smtClean="0"/>
              <a:t>Iteration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43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6781801" cy="3880773"/>
          </a:xfrm>
        </p:spPr>
        <p:txBody>
          <a:bodyPr/>
          <a:lstStyle/>
          <a:p>
            <a:r>
              <a:rPr lang="en-US" dirty="0"/>
              <a:t>Modern placement is usually </a:t>
            </a:r>
            <a:r>
              <a:rPr lang="en-US" dirty="0" smtClean="0"/>
              <a:t>an </a:t>
            </a:r>
            <a:r>
              <a:rPr lang="en-US" dirty="0" smtClean="0"/>
              <a:t>optimization problem with multiple objectives</a:t>
            </a:r>
          </a:p>
          <a:p>
            <a:r>
              <a:rPr lang="en-US" dirty="0" smtClean="0"/>
              <a:t>The previous works on detailed placement do not consider the impact of cell movement to the global placement solution</a:t>
            </a:r>
            <a:endParaRPr lang="en-US" dirty="0"/>
          </a:p>
          <a:p>
            <a:r>
              <a:rPr lang="en-US" dirty="0" smtClean="0"/>
              <a:t>Detailed placer should either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arget at the same set of objectives, or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inimize the perturbation to the solution.</a:t>
            </a:r>
          </a:p>
        </p:txBody>
      </p:sp>
    </p:spTree>
    <p:extLst>
      <p:ext uri="{BB962C8B-B14F-4D97-AF65-F5344CB8AC3E}">
        <p14:creationId xmlns:p14="http://schemas.microsoft.com/office/powerpoint/2010/main" val="234380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the ICCAD-2013 detailed placement contest</a:t>
            </a:r>
          </a:p>
          <a:p>
            <a:r>
              <a:rPr lang="en-US" dirty="0" smtClean="0"/>
              <a:t>Given:</a:t>
            </a:r>
          </a:p>
          <a:p>
            <a:pPr lvl="1"/>
            <a:r>
              <a:rPr lang="en-US" dirty="0" smtClean="0"/>
              <a:t>A legalized global placement solution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target density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displacement constraint,</a:t>
            </a:r>
          </a:p>
          <a:p>
            <a:r>
              <a:rPr lang="en-US" dirty="0" smtClean="0"/>
              <a:t>Our objective:</a:t>
            </a:r>
          </a:p>
          <a:p>
            <a:pPr lvl="1"/>
            <a:r>
              <a:rPr lang="en-US" dirty="0" smtClean="0"/>
              <a:t>To minimize total wire-length</a:t>
            </a:r>
          </a:p>
          <a:p>
            <a:pPr lvl="1"/>
            <a:r>
              <a:rPr lang="en-US" dirty="0" smtClean="0"/>
              <a:t>To minimize target density overflow</a:t>
            </a:r>
          </a:p>
          <a:p>
            <a:r>
              <a:rPr lang="en-US" dirty="0" smtClean="0"/>
              <a:t>With constraints:</a:t>
            </a:r>
          </a:p>
          <a:p>
            <a:pPr lvl="1"/>
            <a:r>
              <a:rPr lang="en-US" dirty="0" smtClean="0"/>
              <a:t>All cells are moved within the displacement constraint</a:t>
            </a:r>
          </a:p>
        </p:txBody>
      </p:sp>
    </p:spTree>
    <p:extLst>
      <p:ext uri="{BB962C8B-B14F-4D97-AF65-F5344CB8AC3E}">
        <p14:creationId xmlns:p14="http://schemas.microsoft.com/office/powerpoint/2010/main" val="15350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Wire-length:</a:t>
                </a:r>
              </a:p>
              <a:p>
                <a:pPr lvl="1"/>
                <a:r>
                  <a:rPr lang="en-US" dirty="0" smtClean="0"/>
                  <a:t>Measured in half perimeter wire-length (HPWL)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𝐻𝑃𝑊𝐿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limLow>
                              <m:limLow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lim>
                            </m:limLow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limLow>
                              <m:limLow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lim>
                            </m:limLow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limLow>
                              <m:limLow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lim>
                            </m:limLow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limLow>
                              <m:limLow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lim>
                            </m:limLow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Maximum displacement:</a:t>
                </a:r>
              </a:p>
              <a:p>
                <a:pPr lvl="1"/>
                <a:r>
                  <a:rPr lang="en-US" dirty="0" smtClean="0"/>
                  <a:t>The maximum move distance from the original position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𝑑𝑖𝑠𝑝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limLow>
                      <m:limLowPr>
                        <m:ctrlPr>
                          <a:rPr lang="en-US" b="0" i="1" smtClean="0">
                            <a:latin typeface="Cambria Math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</m:e>
                        </m:d>
                      </m:e>
                    </m:d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9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780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599" y="1524000"/>
                <a:ext cx="6347714" cy="451736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Cell density:</a:t>
                </a:r>
              </a:p>
              <a:p>
                <a:pPr lvl="1"/>
                <a:r>
                  <a:rPr lang="en-US" dirty="0"/>
                  <a:t>Average Bin Utilization (ABU):</a:t>
                </a:r>
              </a:p>
              <a:p>
                <a:pPr lvl="2"/>
                <a:r>
                  <a:rPr lang="en-US" dirty="0" smtClean="0"/>
                  <a:t>Average </a:t>
                </a:r>
                <a:r>
                  <a:rPr lang="en-US" dirty="0"/>
                  <a:t>bin density of the top </a:t>
                </a:r>
                <a:r>
                  <a:rPr lang="el-GR" dirty="0"/>
                  <a:t>γ</a:t>
                </a:r>
                <a:r>
                  <a:rPr lang="en-US" dirty="0"/>
                  <a:t>% highest bin density,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2, 5, 10, 20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 smtClean="0"/>
                  <a:t>Overflow</a:t>
                </a:r>
                <a:r>
                  <a:rPr lang="el-GR" baseline="-25000" dirty="0" smtClean="0"/>
                  <a:t>γ</a:t>
                </a:r>
                <a:r>
                  <a:rPr lang="en-US" dirty="0" smtClean="0"/>
                  <a:t> </a:t>
                </a:r>
                <a:r>
                  <a:rPr lang="en-US" dirty="0"/>
                  <a:t>is defined </a:t>
                </a:r>
                <a:r>
                  <a:rPr lang="en-US" dirty="0" smtClean="0"/>
                  <a:t>as: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𝑜𝑣𝑒𝑟𝑓𝑙𝑜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𝛾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𝐴𝐵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𝛾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𝑑𝑒𝑛𝑠𝑖𝑡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𝑡𝑎𝑟𝑔𝑒𝑡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</m:func>
                  </m:oMath>
                </a14:m>
                <a:endParaRPr lang="en-US" dirty="0"/>
              </a:p>
              <a:p>
                <a:pPr lvl="1"/>
                <a:r>
                  <a:rPr lang="en-US" dirty="0" smtClean="0"/>
                  <a:t>Scale is defined as weighted sum of overflows under different </a:t>
                </a:r>
                <a:r>
                  <a:rPr lang="el-GR" dirty="0" smtClean="0"/>
                  <a:t>γ</a:t>
                </a:r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𝑠𝑐𝑎𝑙𝑒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𝛾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Γ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𝛾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𝑜𝑣𝑒𝑟𝑓𝑙𝑜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𝛾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𝛾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Γ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𝛾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2, 5, 10, 20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𝛾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∈{10, 4, 2, 1}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Higher weights on peak utilization</a:t>
                </a:r>
              </a:p>
              <a:p>
                <a:pPr lvl="1"/>
                <a:r>
                  <a:rPr lang="en-US" dirty="0" smtClean="0"/>
                  <a:t>Scaled wire-length is calculate as:</a:t>
                </a:r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𝑠𝐻𝑃𝑊𝐿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𝑠𝑐𝑎𝑙𝑒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𝐻𝑃𝑊𝐿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1524000"/>
                <a:ext cx="6347714" cy="4517363"/>
              </a:xfrm>
              <a:blipFill rotWithShape="0">
                <a:blip r:embed="rId2"/>
                <a:stretch>
                  <a:fillRect l="-192" t="-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410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Detailed placement problem: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𝑠𝐻𝑃𝑊𝐿</m:t>
                          </m:r>
                        </m:e>
                      </m:func>
                    </m:oMath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. 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𝑑𝑖𝑠𝑝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≥</m:t>
                      </m:r>
                      <m:limLow>
                        <m:limLowPr>
                          <m:ctrlPr>
                            <a:rPr lang="en-US" i="1">
                              <a:latin typeface="Cambria Math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max</m:t>
                          </m:r>
                        </m:e>
                        <m:li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lim>
                      </m:limLow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92" t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697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Proposed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Global Move </a:t>
            </a:r>
            <a:r>
              <a:rPr lang="en-US" dirty="0" smtClean="0"/>
              <a:t>: move cell into a good bin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Local Move </a:t>
            </a:r>
            <a:r>
              <a:rPr lang="en-US" dirty="0" smtClean="0"/>
              <a:t>: adjust cell position</a:t>
            </a:r>
          </a:p>
          <a:p>
            <a:pPr lvl="1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Vertical Move </a:t>
            </a:r>
            <a:r>
              <a:rPr lang="en-US" dirty="0" smtClean="0"/>
              <a:t>: move vertically</a:t>
            </a:r>
          </a:p>
          <a:p>
            <a:pPr lvl="1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Local Reordering </a:t>
            </a:r>
            <a:r>
              <a:rPr lang="en-US" dirty="0" smtClean="0"/>
              <a:t>: exchange position with neighborhood</a:t>
            </a:r>
          </a:p>
          <a:p>
            <a:pPr lvl="1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Compaction</a:t>
            </a:r>
            <a:r>
              <a:rPr lang="en-US" dirty="0" smtClean="0"/>
              <a:t> : shift cells to further minimize wire-length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41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957</TotalTime>
  <Words>1944</Words>
  <Application>Microsoft Office PowerPoint</Application>
  <PresentationFormat>On-screen Show (4:3)</PresentationFormat>
  <Paragraphs>702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Facet</vt:lpstr>
      <vt:lpstr>Cell Density-driven Detailed Placement with Displacement Constraint</vt:lpstr>
      <vt:lpstr>Outline</vt:lpstr>
      <vt:lpstr>Motivation</vt:lpstr>
      <vt:lpstr>Motivation</vt:lpstr>
      <vt:lpstr>Problem Formulation</vt:lpstr>
      <vt:lpstr>Problem Formulation</vt:lpstr>
      <vt:lpstr>Problem Formulation</vt:lpstr>
      <vt:lpstr>Problem Formulation</vt:lpstr>
      <vt:lpstr>Our Proposed Algorithm</vt:lpstr>
      <vt:lpstr>Legalized Cell Move</vt:lpstr>
      <vt:lpstr>Legalized Cell Move</vt:lpstr>
      <vt:lpstr>Legalized Cell Move</vt:lpstr>
      <vt:lpstr>Global Move</vt:lpstr>
      <vt:lpstr>Global Move</vt:lpstr>
      <vt:lpstr>Global Move</vt:lpstr>
      <vt:lpstr>Global Move</vt:lpstr>
      <vt:lpstr>Local Move</vt:lpstr>
      <vt:lpstr>Vertical Move</vt:lpstr>
      <vt:lpstr>Local Reordering</vt:lpstr>
      <vt:lpstr>Compaction</vt:lpstr>
      <vt:lpstr>Compaction</vt:lpstr>
      <vt:lpstr>Compaction</vt:lpstr>
      <vt:lpstr>Compaction</vt:lpstr>
      <vt:lpstr>Compaction</vt:lpstr>
      <vt:lpstr>Experimental Results</vt:lpstr>
      <vt:lpstr>Experimental Results: HPWL (no constraint)</vt:lpstr>
      <vt:lpstr>Experimental Results: HPWL (displacement constraint)</vt:lpstr>
      <vt:lpstr>Experimental Results: HPWL – ICCAD2013 Contest</vt:lpstr>
      <vt:lpstr>Experimental Results: scale– ICCAD2013 Contest</vt:lpstr>
      <vt:lpstr>Experimental Results: sHPWL– ICCAD2013 Contest</vt:lpstr>
      <vt:lpstr>Thank you</vt:lpstr>
      <vt:lpstr>Appendix - Benchmarks</vt:lpstr>
      <vt:lpstr>Appendix – Placement Density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Density-driven Detailed Placement with Displacement Constraint</dc:title>
  <dc:creator>Microsoft account</dc:creator>
  <cp:lastModifiedBy>localuser</cp:lastModifiedBy>
  <cp:revision>168</cp:revision>
  <cp:lastPrinted>2014-03-29T06:54:10Z</cp:lastPrinted>
  <dcterms:created xsi:type="dcterms:W3CDTF">2014-03-27T04:08:16Z</dcterms:created>
  <dcterms:modified xsi:type="dcterms:W3CDTF">2014-03-31T08:17:37Z</dcterms:modified>
</cp:coreProperties>
</file>