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ov" ContentType="video/unknown"/>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0.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2.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3.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39" r:id="rId2"/>
    <p:sldMasterId id="2147483754" r:id="rId3"/>
    <p:sldMasterId id="2147483768" r:id="rId4"/>
    <p:sldMasterId id="2147483797" r:id="rId5"/>
    <p:sldMasterId id="2147483809" r:id="rId6"/>
    <p:sldMasterId id="2147483822" r:id="rId7"/>
    <p:sldMasterId id="2147483836" r:id="rId8"/>
    <p:sldMasterId id="2147483848" r:id="rId9"/>
    <p:sldMasterId id="2147483860" r:id="rId10"/>
    <p:sldMasterId id="2147483872" r:id="rId11"/>
    <p:sldMasterId id="2147483887" r:id="rId12"/>
    <p:sldMasterId id="2147483901" r:id="rId13"/>
    <p:sldMasterId id="2147483915" r:id="rId14"/>
  </p:sldMasterIdLst>
  <p:notesMasterIdLst>
    <p:notesMasterId r:id="rId69"/>
  </p:notesMasterIdLst>
  <p:sldIdLst>
    <p:sldId id="257" r:id="rId15"/>
    <p:sldId id="452" r:id="rId16"/>
    <p:sldId id="439" r:id="rId17"/>
    <p:sldId id="430" r:id="rId18"/>
    <p:sldId id="431" r:id="rId19"/>
    <p:sldId id="432" r:id="rId20"/>
    <p:sldId id="433" r:id="rId21"/>
    <p:sldId id="394" r:id="rId22"/>
    <p:sldId id="395" r:id="rId23"/>
    <p:sldId id="435" r:id="rId24"/>
    <p:sldId id="436" r:id="rId25"/>
    <p:sldId id="396" r:id="rId26"/>
    <p:sldId id="453" r:id="rId27"/>
    <p:sldId id="447" r:id="rId28"/>
    <p:sldId id="448" r:id="rId29"/>
    <p:sldId id="449" r:id="rId30"/>
    <p:sldId id="450" r:id="rId31"/>
    <p:sldId id="421" r:id="rId32"/>
    <p:sldId id="422" r:id="rId33"/>
    <p:sldId id="423" r:id="rId34"/>
    <p:sldId id="398" r:id="rId35"/>
    <p:sldId id="407" r:id="rId36"/>
    <p:sldId id="440" r:id="rId37"/>
    <p:sldId id="402" r:id="rId38"/>
    <p:sldId id="405" r:id="rId39"/>
    <p:sldId id="403" r:id="rId40"/>
    <p:sldId id="404" r:id="rId41"/>
    <p:sldId id="408" r:id="rId42"/>
    <p:sldId id="415" r:id="rId43"/>
    <p:sldId id="416" r:id="rId44"/>
    <p:sldId id="438" r:id="rId45"/>
    <p:sldId id="444" r:id="rId46"/>
    <p:sldId id="418" r:id="rId47"/>
    <p:sldId id="424" r:id="rId48"/>
    <p:sldId id="392" r:id="rId49"/>
    <p:sldId id="443" r:id="rId50"/>
    <p:sldId id="445" r:id="rId51"/>
    <p:sldId id="393" r:id="rId52"/>
    <p:sldId id="427" r:id="rId53"/>
    <p:sldId id="451" r:id="rId54"/>
    <p:sldId id="429" r:id="rId55"/>
    <p:sldId id="437" r:id="rId56"/>
    <p:sldId id="419" r:id="rId57"/>
    <p:sldId id="425" r:id="rId58"/>
    <p:sldId id="426" r:id="rId59"/>
    <p:sldId id="399" r:id="rId60"/>
    <p:sldId id="401" r:id="rId61"/>
    <p:sldId id="406" r:id="rId62"/>
    <p:sldId id="411" r:id="rId63"/>
    <p:sldId id="420" r:id="rId64"/>
    <p:sldId id="412" r:id="rId65"/>
    <p:sldId id="413" r:id="rId66"/>
    <p:sldId id="414" r:id="rId67"/>
    <p:sldId id="350" r:id="rId6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74" d="100"/>
          <a:sy n="74" d="100"/>
        </p:scale>
        <p:origin x="-84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8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D28665DA-BA9A-41ED-B2E6-82EB1146349E}" type="datetimeFigureOut">
              <a:rPr lang="en-US"/>
              <a:pPr>
                <a:defRPr/>
              </a:pPr>
              <a:t>3/30/2014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5504673-748C-471A-A915-99DD8F08A417}" type="slidenum">
              <a:rPr lang="en-US"/>
              <a:pPr>
                <a:defRPr/>
              </a:pPr>
              <a:t>‹#›</a:t>
            </a:fld>
            <a:endParaRPr lang="en-US"/>
          </a:p>
        </p:txBody>
      </p:sp>
    </p:spTree>
    <p:extLst>
      <p:ext uri="{BB962C8B-B14F-4D97-AF65-F5344CB8AC3E}">
        <p14:creationId xmlns:p14="http://schemas.microsoft.com/office/powerpoint/2010/main" val="22703646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smtClean="0">
                <a:latin typeface="Calibri" charset="0"/>
              </a:rPr>
              <a:t>This</a:t>
            </a:r>
            <a:r>
              <a:rPr lang="en-US" baseline="0" dirty="0" smtClean="0">
                <a:latin typeface="Calibri" charset="0"/>
              </a:rPr>
              <a:t> is a conceptual diagram of different layers in any modern information processing or computer system. </a:t>
            </a:r>
          </a:p>
          <a:p>
            <a:endParaRPr lang="en-US" baseline="0" dirty="0" smtClean="0">
              <a:latin typeface="Calibri" charset="0"/>
            </a:endParaRPr>
          </a:p>
          <a:p>
            <a:r>
              <a:rPr lang="en-US" baseline="0" dirty="0" smtClean="0">
                <a:latin typeface="Calibri" charset="0"/>
              </a:rPr>
              <a:t>Attacks have been common on the user, application and operating system layer. Some examples </a:t>
            </a:r>
            <a:r>
              <a:rPr lang="en-US" baseline="0" dirty="0" err="1" smtClean="0">
                <a:latin typeface="Calibri" charset="0"/>
              </a:rPr>
              <a:t>inlcude</a:t>
            </a:r>
            <a:endParaRPr lang="en-US" baseline="0" dirty="0" smtClean="0">
              <a:latin typeface="Calibri" charset="0"/>
            </a:endParaRPr>
          </a:p>
          <a:p>
            <a:r>
              <a:rPr lang="en-US" baseline="0" dirty="0" smtClean="0">
                <a:latin typeface="Calibri" charset="0"/>
              </a:rPr>
              <a:t>User : Social Engineering Attack / Malicious Scripts</a:t>
            </a:r>
          </a:p>
          <a:p>
            <a:r>
              <a:rPr lang="en-US" baseline="0" dirty="0" smtClean="0">
                <a:latin typeface="Calibri" charset="0"/>
              </a:rPr>
              <a:t>Application : Malwares</a:t>
            </a:r>
          </a:p>
          <a:p>
            <a:r>
              <a:rPr lang="en-US" baseline="0" dirty="0" smtClean="0">
                <a:latin typeface="Calibri" charset="0"/>
              </a:rPr>
              <a:t>Operating Systems : Viruses</a:t>
            </a:r>
          </a:p>
          <a:p>
            <a:endParaRPr lang="en-US" baseline="0" dirty="0" smtClean="0">
              <a:latin typeface="Calibri" charset="0"/>
            </a:endParaRPr>
          </a:p>
          <a:p>
            <a:r>
              <a:rPr lang="en-US" baseline="0" dirty="0" smtClean="0">
                <a:latin typeface="Calibri" charset="0"/>
              </a:rPr>
              <a:t>Hardware ? : Hardware attacks are not as common as the other types of hacks. However, the vulnerabilities exist we will discuss a few cases where hardware vulnerabilities are brought up to light by news media and government investigations. </a:t>
            </a: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638ABC96-1548-D048-A73C-19DC871E6BA4}" type="slidenum">
              <a:rPr lang="en-US" smtClean="0">
                <a:solidFill>
                  <a:prstClr val="black"/>
                </a:solidFill>
              </a:rPr>
              <a:pPr>
                <a:defRPr/>
              </a:pPr>
              <a:t>4</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are the security implications</a:t>
            </a:r>
            <a:r>
              <a:rPr lang="en-US" baseline="0" dirty="0" smtClean="0"/>
              <a:t> of reuse of third party IPS and outsourced manufacturing</a:t>
            </a:r>
          </a:p>
          <a:p>
            <a:endParaRPr lang="en-US" baseline="0" dirty="0" smtClean="0"/>
          </a:p>
          <a:p>
            <a:pPr marL="228577" indent="-228577">
              <a:buFont typeface="+mj-lt"/>
              <a:buAutoNum type="arabicPeriod"/>
            </a:pPr>
            <a:r>
              <a:rPr lang="en-US" baseline="0" dirty="0" smtClean="0"/>
              <a:t>Loss of control on supply chain</a:t>
            </a:r>
          </a:p>
          <a:p>
            <a:pPr marL="228577" indent="-228577">
              <a:buFont typeface="+mj-lt"/>
              <a:buAutoNum type="arabicPeriod"/>
            </a:pPr>
            <a:r>
              <a:rPr lang="en-US" baseline="0" dirty="0" smtClean="0"/>
              <a:t>Possibility of malicious code during the design stage</a:t>
            </a:r>
          </a:p>
          <a:p>
            <a:pPr marL="228577" indent="-228577">
              <a:buFont typeface="+mj-lt"/>
              <a:buAutoNum type="arabicPeriod"/>
            </a:pPr>
            <a:r>
              <a:rPr lang="en-US" baseline="0" dirty="0" smtClean="0"/>
              <a:t>Possibility of fake and recycled ICs entering into the supply chain.</a:t>
            </a:r>
            <a:endParaRPr lang="en-US" dirty="0"/>
          </a:p>
        </p:txBody>
      </p:sp>
      <p:sp>
        <p:nvSpPr>
          <p:cNvPr id="4" name="Slide Number Placeholder 3"/>
          <p:cNvSpPr>
            <a:spLocks noGrp="1"/>
          </p:cNvSpPr>
          <p:nvPr>
            <p:ph type="sldNum" sz="quarter" idx="10"/>
          </p:nvPr>
        </p:nvSpPr>
        <p:spPr/>
        <p:txBody>
          <a:bodyPr/>
          <a:lstStyle/>
          <a:p>
            <a:fld id="{59D625C5-4A39-CE49-8DF0-873A666C9E2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587875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a:t>
            </a:r>
            <a:r>
              <a:rPr lang="en-US" baseline="0" dirty="0" smtClean="0"/>
              <a:t> is a generic IC design flow. </a:t>
            </a:r>
          </a:p>
          <a:p>
            <a:r>
              <a:rPr lang="en-US" baseline="0" dirty="0" smtClean="0"/>
              <a:t>Starts with requirements</a:t>
            </a:r>
          </a:p>
          <a:p>
            <a:r>
              <a:rPr lang="en-US" baseline="0" dirty="0" smtClean="0"/>
              <a:t>Requirements are translated to design specifications by manually by engineers</a:t>
            </a:r>
          </a:p>
          <a:p>
            <a:r>
              <a:rPr lang="en-US" baseline="0" dirty="0" smtClean="0"/>
              <a:t>A design is entered or encoded in a design representation language of choice. In digital design its called RTL</a:t>
            </a:r>
          </a:p>
          <a:p>
            <a:r>
              <a:rPr lang="en-US" baseline="0" dirty="0" smtClean="0"/>
              <a:t>The RTL or coded design is verified for functionality</a:t>
            </a:r>
          </a:p>
          <a:p>
            <a:r>
              <a:rPr lang="en-US" baseline="0" dirty="0" smtClean="0"/>
              <a:t>After that the RTL Is synthesized or translated into actual logic gates depending upon a specific technology – Via software.</a:t>
            </a:r>
          </a:p>
          <a:p>
            <a:r>
              <a:rPr lang="en-US" baseline="0" dirty="0" smtClean="0"/>
              <a:t>Verification is done on gate level again</a:t>
            </a:r>
          </a:p>
          <a:p>
            <a:r>
              <a:rPr lang="en-US" baseline="0" dirty="0" smtClean="0"/>
              <a:t>And then the gates are laid out and geometrical shapes are drawn for fabrication.</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9D625C5-4A39-CE49-8DF0-873A666C9E2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686591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Design, we have three different views of the same design along the process</a:t>
            </a:r>
            <a:r>
              <a:rPr lang="en-US" baseline="0" dirty="0" smtClean="0"/>
              <a:t>. RTL is translated into gates via synthesis and gates are translated to a geometric shape file via layout and physical placement and connecting the gates.</a:t>
            </a:r>
          </a:p>
          <a:p>
            <a:endParaRPr lang="en-US" baseline="0" dirty="0" smtClean="0"/>
          </a:p>
          <a:p>
            <a:r>
              <a:rPr lang="en-US" baseline="0" dirty="0" err="1" smtClean="0"/>
              <a:t>Netlist</a:t>
            </a:r>
            <a:r>
              <a:rPr lang="en-US" baseline="0" dirty="0" smtClean="0"/>
              <a:t> Generation and GDS generation is heavily driven by scripts used on tools. There is a lot f re-use of the scripts. Many times the scripts are modified versions of open source scripts available on the internet.</a:t>
            </a:r>
            <a:endParaRPr lang="en-US" dirty="0"/>
          </a:p>
        </p:txBody>
      </p:sp>
      <p:sp>
        <p:nvSpPr>
          <p:cNvPr id="4" name="Slide Number Placeholder 3"/>
          <p:cNvSpPr>
            <a:spLocks noGrp="1"/>
          </p:cNvSpPr>
          <p:nvPr>
            <p:ph type="sldNum" sz="quarter" idx="10"/>
          </p:nvPr>
        </p:nvSpPr>
        <p:spPr/>
        <p:txBody>
          <a:bodyPr/>
          <a:lstStyle/>
          <a:p>
            <a:fld id="{59D625C5-4A39-CE49-8DF0-873A666C9E2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803370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discussed design,</a:t>
            </a:r>
            <a:r>
              <a:rPr lang="en-US" baseline="0" dirty="0" smtClean="0"/>
              <a:t> Lets have </a:t>
            </a:r>
            <a:r>
              <a:rPr lang="en-US" dirty="0" smtClean="0"/>
              <a:t>an overview of the manufacturing process.</a:t>
            </a:r>
          </a:p>
          <a:p>
            <a:r>
              <a:rPr lang="en-US" dirty="0" smtClean="0"/>
              <a:t>The key steps that you many want to remember are : </a:t>
            </a:r>
          </a:p>
          <a:p>
            <a:r>
              <a:rPr lang="en-US" dirty="0" smtClean="0"/>
              <a:t>-- Mask Preparation</a:t>
            </a:r>
          </a:p>
          <a:p>
            <a:r>
              <a:rPr lang="en-US" dirty="0" smtClean="0"/>
              <a:t>-- Etching Transistors</a:t>
            </a:r>
            <a:r>
              <a:rPr lang="en-US" baseline="0" dirty="0" smtClean="0"/>
              <a:t> on Silicon Wafers </a:t>
            </a:r>
            <a:endParaRPr lang="en-US" dirty="0" smtClean="0"/>
          </a:p>
          <a:p>
            <a:r>
              <a:rPr lang="en-US" dirty="0" smtClean="0"/>
              <a:t>-- Connecting</a:t>
            </a:r>
            <a:r>
              <a:rPr lang="en-US" baseline="0" dirty="0" smtClean="0"/>
              <a:t> the Transistors via metallization.</a:t>
            </a:r>
          </a:p>
          <a:p>
            <a:r>
              <a:rPr lang="en-US" baseline="0" dirty="0" smtClean="0"/>
              <a:t>-- Packaging and Test.</a:t>
            </a:r>
            <a:endParaRPr lang="en-US" dirty="0" smtClean="0"/>
          </a:p>
          <a:p>
            <a:endParaRPr lang="en-US" dirty="0" smtClean="0"/>
          </a:p>
          <a:p>
            <a:r>
              <a:rPr lang="en-US" dirty="0" smtClean="0"/>
              <a:t>It</a:t>
            </a:r>
            <a:r>
              <a:rPr lang="fr-FR" dirty="0" smtClean="0"/>
              <a:t>’</a:t>
            </a:r>
            <a:r>
              <a:rPr lang="en-US" dirty="0" smtClean="0"/>
              <a:t>s a 2 month</a:t>
            </a:r>
            <a:r>
              <a:rPr lang="en-US" baseline="0" dirty="0" smtClean="0"/>
              <a:t> cycle typically from wafer to packaged chip.</a:t>
            </a:r>
            <a:endParaRPr lang="en-US" dirty="0"/>
          </a:p>
        </p:txBody>
      </p:sp>
      <p:sp>
        <p:nvSpPr>
          <p:cNvPr id="4" name="Slide Number Placeholder 3"/>
          <p:cNvSpPr>
            <a:spLocks noGrp="1"/>
          </p:cNvSpPr>
          <p:nvPr>
            <p:ph type="sldNum" sz="quarter" idx="10"/>
          </p:nvPr>
        </p:nvSpPr>
        <p:spPr/>
        <p:txBody>
          <a:bodyPr/>
          <a:lstStyle/>
          <a:p>
            <a:fld id="{59D625C5-4A39-CE49-8DF0-873A666C9E2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002384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Before getting into the hardware trojans though, I would like to briefly talk about the impact of globalization on the integrated circuit design and development flow. In the past, a chip design company used to design the entire chip from scratch, and they would own their own manufacturing facilities, where they would go ahead and do the fabrication.</a:t>
            </a:r>
          </a:p>
          <a:p>
            <a:r>
              <a:rPr lang="en-US"/>
              <a:t>With the complexity of the design today, this cannot be afforded. Today, a chip, or a system-on-a-chip integrator simply buys design blocks, called cores, from third party vendors. Maybe a company is specialized in processors, so I can buy a processor core design from them. They would simply sell me their IP and they would submit an encrypted electronic file that describes their design. I can obtain many cores from different sources, which could be in India, China, Europe, wherever the expertise and the cost-effectiveness is, then I can merge them into one bit design, my system-on-a-chip. Where do I fabricate this? I can do it China.</a:t>
            </a:r>
          </a:p>
          <a:p>
            <a:r>
              <a:rPr lang="en-US"/>
              <a:t>This type of a design and fabrication flow introduces security vulnerabilities at multiple points during the flow.</a:t>
            </a:r>
          </a:p>
        </p:txBody>
      </p:sp>
      <p:sp>
        <p:nvSpPr>
          <p:cNvPr id="532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Arial" charset="0"/>
                <a:ea typeface="ＭＳ Ｐゴシック" charset="0"/>
              </a:defRPr>
            </a:lvl1pPr>
            <a:lvl2pPr marL="726531" indent="-279435" eaLnBrk="0" hangingPunct="0">
              <a:defRPr sz="2700">
                <a:solidFill>
                  <a:schemeClr val="tx1"/>
                </a:solidFill>
                <a:latin typeface="Arial" charset="0"/>
                <a:ea typeface="ＭＳ Ｐゴシック" charset="0"/>
              </a:defRPr>
            </a:lvl2pPr>
            <a:lvl3pPr marL="1117740" indent="-223548" eaLnBrk="0" hangingPunct="0">
              <a:defRPr sz="2700">
                <a:solidFill>
                  <a:schemeClr val="tx1"/>
                </a:solidFill>
                <a:latin typeface="Arial" charset="0"/>
                <a:ea typeface="ＭＳ Ｐゴシック" charset="0"/>
              </a:defRPr>
            </a:lvl3pPr>
            <a:lvl4pPr marL="1564836" indent="-223548" eaLnBrk="0" hangingPunct="0">
              <a:defRPr sz="2700">
                <a:solidFill>
                  <a:schemeClr val="tx1"/>
                </a:solidFill>
                <a:latin typeface="Arial" charset="0"/>
                <a:ea typeface="ＭＳ Ｐゴシック" charset="0"/>
              </a:defRPr>
            </a:lvl4pPr>
            <a:lvl5pPr marL="2011931" indent="-223548" eaLnBrk="0" hangingPunct="0">
              <a:defRPr sz="2700">
                <a:solidFill>
                  <a:schemeClr val="tx1"/>
                </a:solidFill>
                <a:latin typeface="Arial" charset="0"/>
                <a:ea typeface="ＭＳ Ｐゴシック" charset="0"/>
              </a:defRPr>
            </a:lvl5pPr>
            <a:lvl6pPr marL="2459027" indent="-223548" algn="ctr" eaLnBrk="0" fontAlgn="base" hangingPunct="0">
              <a:spcBef>
                <a:spcPct val="0"/>
              </a:spcBef>
              <a:spcAft>
                <a:spcPct val="0"/>
              </a:spcAft>
              <a:defRPr sz="2700">
                <a:solidFill>
                  <a:schemeClr val="tx1"/>
                </a:solidFill>
                <a:latin typeface="Arial" charset="0"/>
                <a:ea typeface="ＭＳ Ｐゴシック" charset="0"/>
              </a:defRPr>
            </a:lvl6pPr>
            <a:lvl7pPr marL="2906123" indent="-223548" algn="ctr" eaLnBrk="0" fontAlgn="base" hangingPunct="0">
              <a:spcBef>
                <a:spcPct val="0"/>
              </a:spcBef>
              <a:spcAft>
                <a:spcPct val="0"/>
              </a:spcAft>
              <a:defRPr sz="2700">
                <a:solidFill>
                  <a:schemeClr val="tx1"/>
                </a:solidFill>
                <a:latin typeface="Arial" charset="0"/>
                <a:ea typeface="ＭＳ Ｐゴシック" charset="0"/>
              </a:defRPr>
            </a:lvl7pPr>
            <a:lvl8pPr marL="3353219" indent="-223548" algn="ctr" eaLnBrk="0" fontAlgn="base" hangingPunct="0">
              <a:spcBef>
                <a:spcPct val="0"/>
              </a:spcBef>
              <a:spcAft>
                <a:spcPct val="0"/>
              </a:spcAft>
              <a:defRPr sz="2700">
                <a:solidFill>
                  <a:schemeClr val="tx1"/>
                </a:solidFill>
                <a:latin typeface="Arial" charset="0"/>
                <a:ea typeface="ＭＳ Ｐゴシック" charset="0"/>
              </a:defRPr>
            </a:lvl8pPr>
            <a:lvl9pPr marL="3800315" indent="-223548" algn="ctr" eaLnBrk="0" fontAlgn="base" hangingPunct="0">
              <a:spcBef>
                <a:spcPct val="0"/>
              </a:spcBef>
              <a:spcAft>
                <a:spcPct val="0"/>
              </a:spcAft>
              <a:defRPr sz="2700">
                <a:solidFill>
                  <a:schemeClr val="tx1"/>
                </a:solidFill>
                <a:latin typeface="Arial" charset="0"/>
                <a:ea typeface="ＭＳ Ｐゴシック" charset="0"/>
              </a:defRPr>
            </a:lvl9pPr>
          </a:lstStyle>
          <a:p>
            <a:pPr>
              <a:defRPr/>
            </a:pPr>
            <a:fld id="{37CDE577-7F28-AD4D-B0BB-64D2031BB6BA}" type="slidenum">
              <a:rPr lang="en-US" sz="1000">
                <a:solidFill>
                  <a:prstClr val="black"/>
                </a:solidFill>
              </a:rPr>
              <a:pPr>
                <a:defRPr/>
              </a:pPr>
              <a:t>18</a:t>
            </a:fld>
            <a:endParaRPr lang="en-US" sz="100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yriad Pro" pitchFamily="34" charset="0"/>
            </a:endParaRPr>
          </a:p>
        </p:txBody>
      </p:sp>
      <p:sp>
        <p:nvSpPr>
          <p:cNvPr id="4" name="Header Placeholder 3"/>
          <p:cNvSpPr>
            <a:spLocks noGrp="1"/>
          </p:cNvSpPr>
          <p:nvPr>
            <p:ph type="hdr" sz="quarter" idx="10"/>
          </p:nvPr>
        </p:nvSpPr>
        <p:spPr/>
        <p:txBody>
          <a:bodyPr/>
          <a:lstStyle/>
          <a:p>
            <a:r>
              <a:rPr lang="en-US" altLang="zh-CN" smtClean="0">
                <a:solidFill>
                  <a:prstClr val="black"/>
                </a:solidFill>
              </a:rPr>
              <a:t>Academic Presentation</a:t>
            </a:r>
            <a:endParaRPr lang="en-US" altLang="zh-CN">
              <a:solidFill>
                <a:prstClr val="black"/>
              </a:solidFill>
            </a:endParaRPr>
          </a:p>
        </p:txBody>
      </p:sp>
      <p:sp>
        <p:nvSpPr>
          <p:cNvPr id="5" name="Date Placeholder 4"/>
          <p:cNvSpPr>
            <a:spLocks noGrp="1"/>
          </p:cNvSpPr>
          <p:nvPr>
            <p:ph type="dt" idx="11"/>
          </p:nvPr>
        </p:nvSpPr>
        <p:spPr/>
        <p:txBody>
          <a:bodyPr/>
          <a:lstStyle/>
          <a:p>
            <a:fld id="{AE77A083-C8AA-4982-B8ED-EDFCAFDF8411}" type="datetime1">
              <a:rPr lang="en-US" altLang="zh-CN" smtClean="0">
                <a:solidFill>
                  <a:prstClr val="black"/>
                </a:solidFill>
              </a:rPr>
              <a:pPr/>
              <a:t>3/30/2014</a:t>
            </a:fld>
            <a:endParaRPr lang="en-US" altLang="zh-CN">
              <a:solidFill>
                <a:prstClr val="black"/>
              </a:solidFill>
            </a:endParaRPr>
          </a:p>
        </p:txBody>
      </p:sp>
      <p:sp>
        <p:nvSpPr>
          <p:cNvPr id="6" name="Footer Placeholder 5"/>
          <p:cNvSpPr>
            <a:spLocks noGrp="1"/>
          </p:cNvSpPr>
          <p:nvPr>
            <p:ph type="ftr" sz="quarter" idx="12"/>
          </p:nvPr>
        </p:nvSpPr>
        <p:spPr/>
        <p:txBody>
          <a:bodyPr/>
          <a:lstStyle/>
          <a:p>
            <a:r>
              <a:rPr lang="en-US" altLang="zh-CN" smtClean="0">
                <a:solidFill>
                  <a:prstClr val="black"/>
                </a:solidFill>
              </a:rPr>
              <a:t>Copyright, Yale University, 2011-2012</a:t>
            </a:r>
            <a:endParaRPr lang="en-US" altLang="zh-CN">
              <a:solidFill>
                <a:prstClr val="black"/>
              </a:solidFill>
            </a:endParaRPr>
          </a:p>
        </p:txBody>
      </p:sp>
      <p:sp>
        <p:nvSpPr>
          <p:cNvPr id="7" name="Slide Number Placeholder 6"/>
          <p:cNvSpPr>
            <a:spLocks noGrp="1"/>
          </p:cNvSpPr>
          <p:nvPr>
            <p:ph type="sldNum" sz="quarter" idx="13"/>
          </p:nvPr>
        </p:nvSpPr>
        <p:spPr/>
        <p:txBody>
          <a:bodyPr/>
          <a:lstStyle/>
          <a:p>
            <a:fld id="{0B63D090-A0F0-4E7C-B053-52CDBE1D5AB3}" type="slidenum">
              <a:rPr lang="en-US" altLang="zh-CN" smtClean="0">
                <a:solidFill>
                  <a:prstClr val="black"/>
                </a:solidFill>
              </a:rPr>
              <a:pPr/>
              <a:t>19</a:t>
            </a:fld>
            <a:endParaRPr lang="en-US" altLang="zh-CN">
              <a:solidFill>
                <a:prstClr val="black"/>
              </a:solidFill>
            </a:endParaRPr>
          </a:p>
        </p:txBody>
      </p:sp>
    </p:spTree>
    <p:extLst>
      <p:ext uri="{BB962C8B-B14F-4D97-AF65-F5344CB8AC3E}">
        <p14:creationId xmlns:p14="http://schemas.microsoft.com/office/powerpoint/2010/main" val="1521338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latin typeface="Myriad Pro" pitchFamily="34" charset="0"/>
            </a:endParaRPr>
          </a:p>
        </p:txBody>
      </p:sp>
      <p:sp>
        <p:nvSpPr>
          <p:cNvPr id="4" name="Header Placeholder 3"/>
          <p:cNvSpPr>
            <a:spLocks noGrp="1"/>
          </p:cNvSpPr>
          <p:nvPr>
            <p:ph type="hdr" sz="quarter" idx="10"/>
          </p:nvPr>
        </p:nvSpPr>
        <p:spPr/>
        <p:txBody>
          <a:bodyPr/>
          <a:lstStyle/>
          <a:p>
            <a:r>
              <a:rPr lang="en-US" altLang="zh-CN" smtClean="0">
                <a:solidFill>
                  <a:prstClr val="black"/>
                </a:solidFill>
              </a:rPr>
              <a:t>Academic Presentation</a:t>
            </a:r>
            <a:endParaRPr lang="en-US" altLang="zh-CN">
              <a:solidFill>
                <a:prstClr val="black"/>
              </a:solidFill>
            </a:endParaRPr>
          </a:p>
        </p:txBody>
      </p:sp>
      <p:sp>
        <p:nvSpPr>
          <p:cNvPr id="5" name="Date Placeholder 4"/>
          <p:cNvSpPr>
            <a:spLocks noGrp="1"/>
          </p:cNvSpPr>
          <p:nvPr>
            <p:ph type="dt" idx="11"/>
          </p:nvPr>
        </p:nvSpPr>
        <p:spPr/>
        <p:txBody>
          <a:bodyPr/>
          <a:lstStyle/>
          <a:p>
            <a:fld id="{AE77A083-C8AA-4982-B8ED-EDFCAFDF8411}" type="datetime1">
              <a:rPr lang="en-US" altLang="zh-CN" smtClean="0">
                <a:solidFill>
                  <a:prstClr val="black"/>
                </a:solidFill>
              </a:rPr>
              <a:pPr/>
              <a:t>3/30/2014</a:t>
            </a:fld>
            <a:endParaRPr lang="en-US" altLang="zh-CN">
              <a:solidFill>
                <a:prstClr val="black"/>
              </a:solidFill>
            </a:endParaRPr>
          </a:p>
        </p:txBody>
      </p:sp>
      <p:sp>
        <p:nvSpPr>
          <p:cNvPr id="6" name="Footer Placeholder 5"/>
          <p:cNvSpPr>
            <a:spLocks noGrp="1"/>
          </p:cNvSpPr>
          <p:nvPr>
            <p:ph type="ftr" sz="quarter" idx="12"/>
          </p:nvPr>
        </p:nvSpPr>
        <p:spPr/>
        <p:txBody>
          <a:bodyPr/>
          <a:lstStyle/>
          <a:p>
            <a:r>
              <a:rPr lang="en-US" altLang="zh-CN" smtClean="0">
                <a:solidFill>
                  <a:prstClr val="black"/>
                </a:solidFill>
              </a:rPr>
              <a:t>Copyright, Yale University, 2011-2012</a:t>
            </a:r>
            <a:endParaRPr lang="en-US" altLang="zh-CN">
              <a:solidFill>
                <a:prstClr val="black"/>
              </a:solidFill>
            </a:endParaRPr>
          </a:p>
        </p:txBody>
      </p:sp>
      <p:sp>
        <p:nvSpPr>
          <p:cNvPr id="7" name="Slide Number Placeholder 6"/>
          <p:cNvSpPr>
            <a:spLocks noGrp="1"/>
          </p:cNvSpPr>
          <p:nvPr>
            <p:ph type="sldNum" sz="quarter" idx="13"/>
          </p:nvPr>
        </p:nvSpPr>
        <p:spPr/>
        <p:txBody>
          <a:bodyPr/>
          <a:lstStyle/>
          <a:p>
            <a:fld id="{0B63D090-A0F0-4E7C-B053-52CDBE1D5AB3}" type="slidenum">
              <a:rPr lang="en-US" altLang="zh-CN" smtClean="0">
                <a:solidFill>
                  <a:prstClr val="black"/>
                </a:solidFill>
              </a:rPr>
              <a:pPr/>
              <a:t>20</a:t>
            </a:fld>
            <a:endParaRPr lang="en-US" altLang="zh-CN">
              <a:solidFill>
                <a:prstClr val="black"/>
              </a:solidFill>
            </a:endParaRPr>
          </a:p>
        </p:txBody>
      </p:sp>
    </p:spTree>
    <p:extLst>
      <p:ext uri="{BB962C8B-B14F-4D97-AF65-F5344CB8AC3E}">
        <p14:creationId xmlns:p14="http://schemas.microsoft.com/office/powerpoint/2010/main" val="3466372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Tx/>
              <a:buChar char="-"/>
            </a:pPr>
            <a:r>
              <a:rPr lang="en-US" dirty="0" smtClean="0"/>
              <a:t>On the tip of this index finger is our proposed SHIELD </a:t>
            </a:r>
            <a:r>
              <a:rPr lang="en-US" dirty="0" err="1" smtClean="0"/>
              <a:t>dielet</a:t>
            </a:r>
            <a:r>
              <a:rPr lang="en-US" dirty="0" smtClean="0"/>
              <a:t> solution, microscopic</a:t>
            </a:r>
          </a:p>
          <a:p>
            <a:pPr marL="168244" indent="-168244">
              <a:buFontTx/>
              <a:buChar char="-"/>
            </a:pPr>
            <a:r>
              <a:rPr lang="en-US" dirty="0" smtClean="0"/>
              <a:t>With scaling you can get a lot of function</a:t>
            </a:r>
            <a:r>
              <a:rPr lang="en-US" baseline="0" dirty="0" smtClean="0"/>
              <a:t> nowadays on a part that size.</a:t>
            </a:r>
            <a:endParaRPr lang="en-US" dirty="0" smtClean="0"/>
          </a:p>
          <a:p>
            <a:pPr marL="168244" indent="-168244">
              <a:buFontTx/>
              <a:buChar char="-"/>
            </a:pPr>
            <a:r>
              <a:rPr lang="en-US" dirty="0" smtClean="0"/>
              <a:t>It will contain</a:t>
            </a:r>
            <a:r>
              <a:rPr lang="en-US" baseline="0" dirty="0" smtClean="0"/>
              <a:t> a </a:t>
            </a:r>
            <a:r>
              <a:rPr lang="en-US" baseline="0" dirty="0" err="1" smtClean="0"/>
              <a:t>hdware</a:t>
            </a:r>
            <a:r>
              <a:rPr lang="en-US" baseline="0" dirty="0" smtClean="0"/>
              <a:t> root of trust, a complete encryption engine, sensors that do not consume power, and induction</a:t>
            </a:r>
          </a:p>
          <a:p>
            <a:pPr marL="168244" indent="-168244">
              <a:buFontTx/>
              <a:buChar char="-"/>
            </a:pPr>
            <a:r>
              <a:rPr lang="en-US" baseline="0" dirty="0" smtClean="0"/>
              <a:t>Secret key never comes off chip; public key never comes off server.</a:t>
            </a:r>
            <a:endParaRPr lang="en-US" dirty="0"/>
          </a:p>
        </p:txBody>
      </p:sp>
      <p:sp>
        <p:nvSpPr>
          <p:cNvPr id="4" name="Slide Number Placeholder 3"/>
          <p:cNvSpPr>
            <a:spLocks noGrp="1"/>
          </p:cNvSpPr>
          <p:nvPr>
            <p:ph type="sldNum" sz="quarter" idx="10"/>
          </p:nvPr>
        </p:nvSpPr>
        <p:spPr/>
        <p:txBody>
          <a:bodyPr/>
          <a:lstStyle/>
          <a:p>
            <a:fld id="{639B577F-6036-4BCD-9021-A736CBC28733}"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315325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684" indent="-169684">
              <a:buFont typeface="Arial" panose="020B0604020202020204" pitchFamily="34" charset="0"/>
              <a:buChar char="•"/>
            </a:pPr>
            <a:r>
              <a:rPr lang="en-US" dirty="0">
                <a:latin typeface="Tahoma" pitchFamily="-112" charset="0"/>
                <a:ea typeface="ＭＳ Ｐゴシック" pitchFamily="-112" charset="-128"/>
              </a:rPr>
              <a:t>Developing operational independence from cyber automation systems for operational continuity</a:t>
            </a:r>
          </a:p>
          <a:p>
            <a:pPr marL="169684" indent="-169684">
              <a:buFont typeface="Arial" panose="020B0604020202020204" pitchFamily="34" charset="0"/>
              <a:buChar char="•"/>
            </a:pPr>
            <a:r>
              <a:rPr lang="en-US" dirty="0">
                <a:latin typeface="Tahoma" pitchFamily="-112" charset="0"/>
                <a:ea typeface="ＭＳ Ｐゴシック" pitchFamily="-112" charset="-128"/>
              </a:rPr>
              <a:t>Availability of Formal Methods tools for High Assurance Certification.</a:t>
            </a:r>
          </a:p>
          <a:p>
            <a:pPr marL="169684" indent="-169684">
              <a:buFont typeface="Arial" panose="020B0604020202020204" pitchFamily="34" charset="0"/>
              <a:buChar char="•"/>
            </a:pPr>
            <a:r>
              <a:rPr lang="en-US" dirty="0">
                <a:latin typeface="Tahoma" pitchFamily="-112" charset="0"/>
                <a:ea typeface="ＭＳ Ｐゴシック" pitchFamily="-112" charset="-128"/>
              </a:rPr>
              <a:t>Harmonizing system security concerns with system safety concerns to build safe and secure products. Isolation of secure functions while proposing a catalog part (that by essence should be open).</a:t>
            </a:r>
          </a:p>
          <a:p>
            <a:pPr marL="169684" indent="-169684">
              <a:buFont typeface="Arial" panose="020B0604020202020204" pitchFamily="34" charset="0"/>
              <a:buChar char="•"/>
            </a:pPr>
            <a:r>
              <a:rPr lang="en-US" dirty="0">
                <a:latin typeface="Tahoma" pitchFamily="-112" charset="0"/>
                <a:ea typeface="ＭＳ Ｐゴシック" pitchFamily="-112" charset="-128"/>
              </a:rPr>
              <a:t>Assessment of threat environments where fabrication occurs.</a:t>
            </a:r>
          </a:p>
          <a:p>
            <a:pPr marL="169684" indent="-169684">
              <a:buFont typeface="Arial" panose="020B0604020202020204" pitchFamily="34" charset="0"/>
              <a:buChar char="•"/>
            </a:pPr>
            <a:r>
              <a:rPr lang="en-US" dirty="0">
                <a:latin typeface="Tahoma" pitchFamily="-112" charset="0"/>
                <a:ea typeface="ＭＳ Ｐゴシック" pitchFamily="-112" charset="-128"/>
              </a:rPr>
              <a:t>I addition to detection and isolation is the location of the subversions and the replacement and or resilience recovery with provided virtual functions.</a:t>
            </a:r>
          </a:p>
          <a:p>
            <a:pPr marL="169684" indent="-169684">
              <a:buFont typeface="Arial" panose="020B0604020202020204" pitchFamily="34" charset="0"/>
              <a:buChar char="•"/>
            </a:pPr>
            <a:r>
              <a:rPr lang="en-US" dirty="0">
                <a:latin typeface="Tahoma" pitchFamily="-112" charset="0"/>
                <a:ea typeface="ＭＳ Ｐゴシック" pitchFamily="-112" charset="-128"/>
              </a:rPr>
              <a:t>What is a harsh environment? I would choose "enhancing system stability and fault tolerance" as a top 5 problem however the "in harsh environments" phrase leads me to think that the results will be useful only for a small subset of the community that is at risk. ! A box for validating a systems security here might be good (differentiate between detecting subversion, and detecting faulty/vulnerable design and implementation.)</a:t>
            </a:r>
            <a:endParaRPr lang="en-US" dirty="0"/>
          </a:p>
        </p:txBody>
      </p:sp>
      <p:sp>
        <p:nvSpPr>
          <p:cNvPr id="4" name="Date Placeholder 3"/>
          <p:cNvSpPr>
            <a:spLocks noGrp="1"/>
          </p:cNvSpPr>
          <p:nvPr>
            <p:ph type="dt" idx="10"/>
          </p:nvPr>
        </p:nvSpPr>
        <p:spPr>
          <a:xfrm>
            <a:off x="3885051" y="1"/>
            <a:ext cx="2971382" cy="456570"/>
          </a:xfrm>
          <a:prstGeom prst="rect">
            <a:avLst/>
          </a:prstGeom>
        </p:spPr>
        <p:txBody>
          <a:bodyPr/>
          <a:lstStyle/>
          <a:p>
            <a:pPr>
              <a:defRPr/>
            </a:pPr>
            <a:fld id="{301F0620-F7A7-4355-BF83-2D2171208507}" type="datetime1">
              <a:rPr lang="en-US" smtClean="0">
                <a:solidFill>
                  <a:prstClr val="black"/>
                </a:solidFill>
              </a:rPr>
              <a:pPr>
                <a:defRPr/>
              </a:pPr>
              <a:t>3/30/2014</a:t>
            </a:fld>
            <a:endParaRPr lang="en-US">
              <a:solidFill>
                <a:prstClr val="black"/>
              </a:solidFill>
            </a:endParaRPr>
          </a:p>
        </p:txBody>
      </p:sp>
    </p:spTree>
    <p:extLst>
      <p:ext uri="{BB962C8B-B14F-4D97-AF65-F5344CB8AC3E}">
        <p14:creationId xmlns:p14="http://schemas.microsoft.com/office/powerpoint/2010/main" val="265419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25000" dirty="0"/>
              <a:t>Monitor for a specific but rare trigger condition</a:t>
            </a:r>
            <a:br>
              <a:rPr lang="en-US" baseline="-25000" dirty="0"/>
            </a:br>
            <a:r>
              <a:rPr lang="en-US" baseline="-25000" dirty="0"/>
              <a:t>– e.g., a specific bit pattern in received data packet or on a bus – until a timer reaches a particular value. </a:t>
            </a:r>
          </a:p>
          <a:p>
            <a:r>
              <a:rPr lang="en-US" baseline="-25000" dirty="0"/>
              <a:t>Change or augment the intended functionality of a chip with malicious functions.</a:t>
            </a:r>
          </a:p>
          <a:p>
            <a:r>
              <a:rPr lang="en-US" baseline="-25000" dirty="0"/>
              <a:t>Look genuine ICs with normal input/output behavior during testing and normal use. </a:t>
            </a:r>
          </a:p>
          <a:p>
            <a:r>
              <a:rPr lang="en-US" baseline="-25000" dirty="0"/>
              <a:t>Tampering is very difficult to detect and mitigate </a:t>
            </a:r>
          </a:p>
          <a:p>
            <a:endParaRPr lang="en-US" baseline="-25000" dirty="0"/>
          </a:p>
          <a:p>
            <a:endParaRPr lang="en-US" baseline="-25000" dirty="0"/>
          </a:p>
          <a:p>
            <a:r>
              <a:rPr lang="en-US" baseline="-25000" dirty="0"/>
              <a:t>Trojans may be inserted during the design or manufacturing</a:t>
            </a:r>
          </a:p>
          <a:p>
            <a:r>
              <a:rPr lang="en-US" baseline="-25000" dirty="0"/>
              <a:t>Capable of inflicting catastrophic damage </a:t>
            </a:r>
          </a:p>
          <a:p>
            <a:pPr marL="800018" lvl="1" indent="-342865">
              <a:buFont typeface="Arial"/>
              <a:buChar char="•"/>
            </a:pPr>
            <a:r>
              <a:rPr lang="en-US" baseline="-25000" dirty="0"/>
              <a:t>Disabling encryption </a:t>
            </a:r>
          </a:p>
          <a:p>
            <a:pPr marL="800018" lvl="1" indent="-342865">
              <a:buFont typeface="Arial"/>
              <a:buChar char="•"/>
            </a:pPr>
            <a:r>
              <a:rPr lang="en-US" baseline="-25000" dirty="0"/>
              <a:t>Clock disruption to shut down the chip or affect its synchronization </a:t>
            </a:r>
          </a:p>
          <a:p>
            <a:pPr marL="800018" lvl="1" indent="-342865">
              <a:buFont typeface="Arial"/>
              <a:buChar char="•"/>
            </a:pPr>
            <a:r>
              <a:rPr lang="en-US" baseline="-25000" dirty="0"/>
              <a:t>Adding glitches to compromise system integrity and security </a:t>
            </a:r>
          </a:p>
          <a:p>
            <a:pPr marL="800018" lvl="1" indent="-342865">
              <a:buFont typeface="Arial"/>
              <a:buChar char="•"/>
            </a:pPr>
            <a:r>
              <a:rPr lang="en-US" baseline="-25000" dirty="0"/>
              <a:t>Destruction of the operating environment of original circuit </a:t>
            </a:r>
          </a:p>
          <a:p>
            <a:pPr marL="800018" lvl="1" indent="-342865">
              <a:buFont typeface="Arial"/>
              <a:buChar char="•"/>
            </a:pPr>
            <a:r>
              <a:rPr lang="en-US" baseline="-25000" dirty="0"/>
              <a:t>Shutting down power (kill-switch), </a:t>
            </a:r>
          </a:p>
          <a:p>
            <a:pPr marL="800018" lvl="1" indent="-342865">
              <a:buFont typeface="Arial"/>
              <a:buChar char="•"/>
            </a:pPr>
            <a:r>
              <a:rPr lang="en-US" baseline="-25000" dirty="0"/>
              <a:t>generating noise to disrupt critical signals, or increasing thermal gradients on the chip possibly causing burn out  </a:t>
            </a:r>
          </a:p>
          <a:p>
            <a:pPr marL="800018" lvl="1" indent="-342865">
              <a:buFont typeface="Arial"/>
              <a:buChar char="•"/>
            </a:pPr>
            <a:r>
              <a:rPr lang="en-US" baseline="-25000" dirty="0"/>
              <a:t>Modify chip’s parametric properties E.g. delay by modifying wire and transistor geometries </a:t>
            </a:r>
          </a:p>
          <a:p>
            <a:endParaRPr lang="en-US" baseline="-25000" dirty="0"/>
          </a:p>
        </p:txBody>
      </p:sp>
      <p:sp>
        <p:nvSpPr>
          <p:cNvPr id="4" name="Slide Number Placeholder 3"/>
          <p:cNvSpPr>
            <a:spLocks noGrp="1"/>
          </p:cNvSpPr>
          <p:nvPr>
            <p:ph type="sldNum" sz="quarter" idx="10"/>
          </p:nvPr>
        </p:nvSpPr>
        <p:spPr/>
        <p:txBody>
          <a:bodyPr/>
          <a:lstStyle/>
          <a:p>
            <a:fld id="{59D625C5-4A39-CE49-8DF0-873A666C9E2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051800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smtClean="0">
                <a:latin typeface="Calibri" charset="0"/>
              </a:rPr>
              <a:t>This</a:t>
            </a:r>
            <a:r>
              <a:rPr lang="en-US" baseline="0" dirty="0" smtClean="0">
                <a:latin typeface="Calibri" charset="0"/>
              </a:rPr>
              <a:t> is a conceptual diagram of different layers in any modern information processing or computer system. </a:t>
            </a:r>
          </a:p>
          <a:p>
            <a:endParaRPr lang="en-US" baseline="0" dirty="0" smtClean="0">
              <a:latin typeface="Calibri" charset="0"/>
            </a:endParaRPr>
          </a:p>
          <a:p>
            <a:r>
              <a:rPr lang="en-US" baseline="0" dirty="0" smtClean="0">
                <a:latin typeface="Calibri" charset="0"/>
              </a:rPr>
              <a:t>Attacks have been common on the user, application and operating system layer. Some examples </a:t>
            </a:r>
            <a:r>
              <a:rPr lang="en-US" baseline="0" dirty="0" err="1" smtClean="0">
                <a:latin typeface="Calibri" charset="0"/>
              </a:rPr>
              <a:t>inlcude</a:t>
            </a:r>
            <a:endParaRPr lang="en-US" baseline="0" dirty="0" smtClean="0">
              <a:latin typeface="Calibri" charset="0"/>
            </a:endParaRPr>
          </a:p>
          <a:p>
            <a:r>
              <a:rPr lang="en-US" baseline="0" dirty="0" smtClean="0">
                <a:latin typeface="Calibri" charset="0"/>
              </a:rPr>
              <a:t>User : Social Engineering Attack / Malicious Scripts</a:t>
            </a:r>
          </a:p>
          <a:p>
            <a:r>
              <a:rPr lang="en-US" baseline="0" dirty="0" smtClean="0">
                <a:latin typeface="Calibri" charset="0"/>
              </a:rPr>
              <a:t>Application : Malwares</a:t>
            </a:r>
          </a:p>
          <a:p>
            <a:r>
              <a:rPr lang="en-US" baseline="0" dirty="0" smtClean="0">
                <a:latin typeface="Calibri" charset="0"/>
              </a:rPr>
              <a:t>Operating Systems : Viruses</a:t>
            </a:r>
          </a:p>
          <a:p>
            <a:endParaRPr lang="en-US" baseline="0" dirty="0" smtClean="0">
              <a:latin typeface="Calibri" charset="0"/>
            </a:endParaRPr>
          </a:p>
          <a:p>
            <a:r>
              <a:rPr lang="en-US" baseline="0" dirty="0" smtClean="0">
                <a:latin typeface="Calibri" charset="0"/>
              </a:rPr>
              <a:t>Hardware ? : Hardware attacks are not as common as the other types of hacks. However, the vulnerabilities exist we will discuss a few cases where hardware vulnerabilities are brought up to light by news media and government investigations. </a:t>
            </a: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638ABC96-1548-D048-A73C-19DC871E6BA4}" type="slidenum">
              <a:rPr lang="en-US" smtClean="0">
                <a:solidFill>
                  <a:prstClr val="black"/>
                </a:solidFill>
              </a:rPr>
              <a:pPr>
                <a:defRPr/>
              </a:pPr>
              <a:t>5</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684" indent="-169684">
              <a:buFont typeface="Arial" panose="020B0604020202020204" pitchFamily="34" charset="0"/>
              <a:buChar char="•"/>
            </a:pPr>
            <a:r>
              <a:rPr lang="en-US" dirty="0">
                <a:latin typeface="Tahoma" pitchFamily="-112" charset="0"/>
                <a:ea typeface="ＭＳ Ｐゴシック" pitchFamily="-112" charset="-128"/>
              </a:rPr>
              <a:t>It is not realistic to assume that all components of a computer system are trustworthy. I believe that obtaining a trustworthy computation out of untrusted components is an important subject in hardware security and trust.</a:t>
            </a:r>
          </a:p>
          <a:p>
            <a:pPr marL="169684" indent="-169684">
              <a:buFont typeface="Arial" panose="020B0604020202020204" pitchFamily="34" charset="0"/>
              <a:buChar char="•"/>
            </a:pPr>
            <a:r>
              <a:rPr lang="en-US" dirty="0">
                <a:latin typeface="Tahoma" pitchFamily="-112" charset="0"/>
                <a:ea typeface="ＭＳ Ｐゴシック" pitchFamily="-112" charset="-128"/>
              </a:rPr>
              <a:t>Our company suggests that you included System-level risk and vulnerability analysis in the Circuit level vulnerability analysis against Trojan, probing attacks, and side-channel attacks.</a:t>
            </a:r>
          </a:p>
          <a:p>
            <a:pPr marL="169684" indent="-169684">
              <a:buFont typeface="Arial" panose="020B0604020202020204" pitchFamily="34" charset="0"/>
              <a:buChar char="•"/>
            </a:pPr>
            <a:r>
              <a:rPr lang="en-US" dirty="0">
                <a:latin typeface="Tahoma" pitchFamily="-112" charset="0"/>
                <a:ea typeface="ＭＳ Ｐゴシック" pitchFamily="-112" charset="-128"/>
              </a:rPr>
              <a:t>Defining architectures to address hardware security as well as functional safety. Reverse engineering and anti-reserve engineering could also mean FW or SW reverse engineering. This is the highest threat we have to face.</a:t>
            </a:r>
          </a:p>
          <a:p>
            <a:pPr marL="169684" indent="-169684">
              <a:buFont typeface="Arial" panose="020B0604020202020204" pitchFamily="34" charset="0"/>
              <a:buChar char="•"/>
            </a:pPr>
            <a:r>
              <a:rPr lang="en-US" dirty="0">
                <a:latin typeface="Tahoma" pitchFamily="-112" charset="0"/>
                <a:ea typeface="ＭＳ Ｐゴシック" pitchFamily="-112" charset="-128"/>
              </a:rPr>
              <a:t>Supply chain vulnerability testing (for malicious taint) ! We must recognize that we currently have a great many tools to detect and categorize hardware threats, if we choose to use them. However as feature sizes of circuits on chips gets smaller (e.g. &lt;14nm) we will no longer have the means to conduct the analyses necessary to verify the presence or absence of unwanted features and functionality. Investments in metrology must be made now if we are to stay abreast of technological evolution in chip architectures and manufacturing. In the absence of metrology we will</a:t>
            </a:r>
          </a:p>
          <a:p>
            <a:pPr marL="169684" indent="-169684">
              <a:buFont typeface="Arial" panose="020B0604020202020204" pitchFamily="34" charset="0"/>
              <a:buChar char="•"/>
            </a:pPr>
            <a:r>
              <a:rPr lang="en-US" dirty="0">
                <a:latin typeface="Tahoma" pitchFamily="-112" charset="0"/>
                <a:ea typeface="ＭＳ Ｐゴシック" pitchFamily="-112" charset="-128"/>
              </a:rPr>
              <a:t>have no chance but to use stringent management and access controls to safeguard designs, reticles, fabrication and assembly of chipsets and devices therefrom.</a:t>
            </a:r>
          </a:p>
          <a:p>
            <a:pPr marL="169684" indent="-169684">
              <a:buFont typeface="Arial" panose="020B0604020202020204" pitchFamily="34" charset="0"/>
              <a:buChar char="•"/>
            </a:pPr>
            <a:r>
              <a:rPr lang="en-US" dirty="0">
                <a:latin typeface="Tahoma" pitchFamily="-112" charset="0"/>
                <a:ea typeface="ＭＳ Ｐゴシック" pitchFamily="-112" charset="-128"/>
              </a:rPr>
              <a:t>The hardest aspects for security and trust will be establishing testable requirements for integrity, and resiliency in system design and development.</a:t>
            </a:r>
          </a:p>
          <a:p>
            <a:pPr marL="169684" indent="-169684">
              <a:buFont typeface="Arial" panose="020B0604020202020204" pitchFamily="34" charset="0"/>
              <a:buChar char="•"/>
            </a:pPr>
            <a:r>
              <a:rPr lang="en-US" dirty="0">
                <a:latin typeface="Tahoma" pitchFamily="-112" charset="0"/>
                <a:ea typeface="ＭＳ Ｐゴシック" pitchFamily="-112" charset="-128"/>
              </a:rPr>
              <a:t>If fault injection and side channels were together I would have voted for them as a joint entry.</a:t>
            </a:r>
            <a:endParaRPr lang="en-US" dirty="0"/>
          </a:p>
        </p:txBody>
      </p:sp>
      <p:sp>
        <p:nvSpPr>
          <p:cNvPr id="4" name="Date Placeholder 3"/>
          <p:cNvSpPr>
            <a:spLocks noGrp="1"/>
          </p:cNvSpPr>
          <p:nvPr>
            <p:ph type="dt" idx="10"/>
          </p:nvPr>
        </p:nvSpPr>
        <p:spPr>
          <a:xfrm>
            <a:off x="3885051" y="1"/>
            <a:ext cx="2971382" cy="456570"/>
          </a:xfrm>
          <a:prstGeom prst="rect">
            <a:avLst/>
          </a:prstGeom>
        </p:spPr>
        <p:txBody>
          <a:bodyPr/>
          <a:lstStyle/>
          <a:p>
            <a:pPr>
              <a:defRPr/>
            </a:pPr>
            <a:fld id="{301F0620-F7A7-4355-BF83-2D2171208507}" type="datetime1">
              <a:rPr lang="en-US" smtClean="0">
                <a:solidFill>
                  <a:prstClr val="black"/>
                </a:solidFill>
              </a:rPr>
              <a:pPr>
                <a:defRPr/>
              </a:pPr>
              <a:t>3/30/2014</a:t>
            </a:fld>
            <a:endParaRPr lang="en-US">
              <a:solidFill>
                <a:prstClr val="black"/>
              </a:solidFill>
            </a:endParaRPr>
          </a:p>
        </p:txBody>
      </p:sp>
    </p:spTree>
    <p:extLst>
      <p:ext uri="{BB962C8B-B14F-4D97-AF65-F5344CB8AC3E}">
        <p14:creationId xmlns:p14="http://schemas.microsoft.com/office/powerpoint/2010/main" val="1518887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end result can be so called hardware trojans, which is rogue hardware injected into the design or chip for malicious purposes. They can come in the cores provided third party vendors, or they can be injected in the manufacturing fabs during fabrication.</a:t>
            </a:r>
          </a:p>
          <a:p>
            <a:r>
              <a:rPr lang="en-US"/>
              <a:t>They are difficult to catch as they have a triggering mechanism; an hardware trojan hardware would sit idle and do nothing until it gets triggered, which is long after the manufacturing testing is done, and this chip is shipped to customers. It could be triggered on a particular date, or upon a certain even such as the receipt of a special SMS.</a:t>
            </a:r>
          </a:p>
          <a:p>
            <a:r>
              <a:rPr lang="en-US"/>
              <a:t>When triggered, the hardware trojan can cause the chip to fail, which is called an overt attack as the user would be aware of the consequences then, or could create a backdoor in the system providing a remote access to intruders, which is called a covert attack.</a:t>
            </a:r>
          </a:p>
        </p:txBody>
      </p:sp>
      <p:sp>
        <p:nvSpPr>
          <p:cNvPr id="5427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Arial" charset="0"/>
                <a:ea typeface="ＭＳ Ｐゴシック" charset="0"/>
              </a:defRPr>
            </a:lvl1pPr>
            <a:lvl2pPr marL="726531" indent="-279435" eaLnBrk="0" hangingPunct="0">
              <a:defRPr sz="2700">
                <a:solidFill>
                  <a:schemeClr val="tx1"/>
                </a:solidFill>
                <a:latin typeface="Arial" charset="0"/>
                <a:ea typeface="ＭＳ Ｐゴシック" charset="0"/>
              </a:defRPr>
            </a:lvl2pPr>
            <a:lvl3pPr marL="1117740" indent="-223548" eaLnBrk="0" hangingPunct="0">
              <a:defRPr sz="2700">
                <a:solidFill>
                  <a:schemeClr val="tx1"/>
                </a:solidFill>
                <a:latin typeface="Arial" charset="0"/>
                <a:ea typeface="ＭＳ Ｐゴシック" charset="0"/>
              </a:defRPr>
            </a:lvl3pPr>
            <a:lvl4pPr marL="1564836" indent="-223548" eaLnBrk="0" hangingPunct="0">
              <a:defRPr sz="2700">
                <a:solidFill>
                  <a:schemeClr val="tx1"/>
                </a:solidFill>
                <a:latin typeface="Arial" charset="0"/>
                <a:ea typeface="ＭＳ Ｐゴシック" charset="0"/>
              </a:defRPr>
            </a:lvl4pPr>
            <a:lvl5pPr marL="2011931" indent="-223548" eaLnBrk="0" hangingPunct="0">
              <a:defRPr sz="2700">
                <a:solidFill>
                  <a:schemeClr val="tx1"/>
                </a:solidFill>
                <a:latin typeface="Arial" charset="0"/>
                <a:ea typeface="ＭＳ Ｐゴシック" charset="0"/>
              </a:defRPr>
            </a:lvl5pPr>
            <a:lvl6pPr marL="2459027" indent="-223548" algn="ctr" eaLnBrk="0" fontAlgn="base" hangingPunct="0">
              <a:spcBef>
                <a:spcPct val="0"/>
              </a:spcBef>
              <a:spcAft>
                <a:spcPct val="0"/>
              </a:spcAft>
              <a:defRPr sz="2700">
                <a:solidFill>
                  <a:schemeClr val="tx1"/>
                </a:solidFill>
                <a:latin typeface="Arial" charset="0"/>
                <a:ea typeface="ＭＳ Ｐゴシック" charset="0"/>
              </a:defRPr>
            </a:lvl6pPr>
            <a:lvl7pPr marL="2906123" indent="-223548" algn="ctr" eaLnBrk="0" fontAlgn="base" hangingPunct="0">
              <a:spcBef>
                <a:spcPct val="0"/>
              </a:spcBef>
              <a:spcAft>
                <a:spcPct val="0"/>
              </a:spcAft>
              <a:defRPr sz="2700">
                <a:solidFill>
                  <a:schemeClr val="tx1"/>
                </a:solidFill>
                <a:latin typeface="Arial" charset="0"/>
                <a:ea typeface="ＭＳ Ｐゴシック" charset="0"/>
              </a:defRPr>
            </a:lvl7pPr>
            <a:lvl8pPr marL="3353219" indent="-223548" algn="ctr" eaLnBrk="0" fontAlgn="base" hangingPunct="0">
              <a:spcBef>
                <a:spcPct val="0"/>
              </a:spcBef>
              <a:spcAft>
                <a:spcPct val="0"/>
              </a:spcAft>
              <a:defRPr sz="2700">
                <a:solidFill>
                  <a:schemeClr val="tx1"/>
                </a:solidFill>
                <a:latin typeface="Arial" charset="0"/>
                <a:ea typeface="ＭＳ Ｐゴシック" charset="0"/>
              </a:defRPr>
            </a:lvl8pPr>
            <a:lvl9pPr marL="3800315" indent="-223548" algn="ctr" eaLnBrk="0" fontAlgn="base" hangingPunct="0">
              <a:spcBef>
                <a:spcPct val="0"/>
              </a:spcBef>
              <a:spcAft>
                <a:spcPct val="0"/>
              </a:spcAft>
              <a:defRPr sz="2700">
                <a:solidFill>
                  <a:schemeClr val="tx1"/>
                </a:solidFill>
                <a:latin typeface="Arial" charset="0"/>
                <a:ea typeface="ＭＳ Ｐゴシック" charset="0"/>
              </a:defRPr>
            </a:lvl9pPr>
          </a:lstStyle>
          <a:p>
            <a:pPr>
              <a:defRPr/>
            </a:pPr>
            <a:fld id="{383CD4A6-1A99-9447-92DE-ABEAE5E391FB}" type="slidenum">
              <a:rPr lang="en-US" sz="1000">
                <a:solidFill>
                  <a:prstClr val="black"/>
                </a:solidFill>
              </a:rPr>
              <a:pPr>
                <a:defRPr/>
              </a:pPr>
              <a:t>34</a:t>
            </a:fld>
            <a:endParaRPr lang="en-US" sz="100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smtClean="0">
                <a:latin typeface="Calibri" charset="0"/>
              </a:rPr>
              <a:t>1.</a:t>
            </a:r>
            <a:r>
              <a:rPr lang="en-US" baseline="0" dirty="0" smtClean="0">
                <a:latin typeface="Calibri" charset="0"/>
              </a:rPr>
              <a:t> </a:t>
            </a:r>
            <a:r>
              <a:rPr lang="en-US" dirty="0" smtClean="0">
                <a:latin typeface="Calibri" charset="0"/>
              </a:rPr>
              <a:t>Changing</a:t>
            </a:r>
            <a:r>
              <a:rPr lang="en-US" baseline="0" dirty="0" smtClean="0">
                <a:latin typeface="Calibri" charset="0"/>
              </a:rPr>
              <a:t> Process Parameters on the manufacturing lines</a:t>
            </a:r>
          </a:p>
          <a:p>
            <a:r>
              <a:rPr lang="en-US" dirty="0" smtClean="0">
                <a:latin typeface="Calibri" charset="0"/>
              </a:rPr>
              <a:t>2. Adding Transistors</a:t>
            </a:r>
          </a:p>
          <a:p>
            <a:r>
              <a:rPr lang="en-US" dirty="0" smtClean="0">
                <a:latin typeface="Calibri" charset="0"/>
              </a:rPr>
              <a:t>3. Adding / deleting</a:t>
            </a:r>
            <a:r>
              <a:rPr lang="en-US" baseline="0" dirty="0" smtClean="0">
                <a:latin typeface="Calibri" charset="0"/>
              </a:rPr>
              <a:t> connections. </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1BAAEA6C-E9BA-754E-9E45-653BD0443189}" type="slidenum">
              <a:rPr lang="en-US" smtClean="0">
                <a:solidFill>
                  <a:prstClr val="black"/>
                </a:solidFill>
              </a:rPr>
              <a:pPr>
                <a:defRPr/>
              </a:pPr>
              <a:t>36</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don</a:t>
            </a:r>
            <a:r>
              <a:rPr lang="fr-FR" dirty="0" smtClean="0"/>
              <a:t>’</a:t>
            </a:r>
            <a:r>
              <a:rPr lang="en-US" dirty="0" smtClean="0"/>
              <a:t>t</a:t>
            </a:r>
            <a:r>
              <a:rPr lang="en-US" baseline="0" dirty="0" smtClean="0"/>
              <a:t> test for unknown unknowns ..</a:t>
            </a:r>
          </a:p>
          <a:p>
            <a:endParaRPr lang="en-US" baseline="0" dirty="0" smtClean="0"/>
          </a:p>
          <a:p>
            <a:r>
              <a:rPr lang="en-US" baseline="0" dirty="0" smtClean="0"/>
              <a:t>Every Hardware </a:t>
            </a:r>
            <a:r>
              <a:rPr lang="en-US" baseline="0" dirty="0" err="1" smtClean="0"/>
              <a:t>trojan</a:t>
            </a:r>
            <a:r>
              <a:rPr lang="en-US" baseline="0" dirty="0" smtClean="0"/>
              <a:t> incident is a zero day attack </a:t>
            </a:r>
          </a:p>
          <a:p>
            <a:endParaRPr lang="en-US" baseline="0" dirty="0" smtClean="0"/>
          </a:p>
          <a:p>
            <a:r>
              <a:rPr lang="en-US" dirty="0"/>
              <a:t>A very simple </a:t>
            </a:r>
            <a:r>
              <a:rPr lang="en-US" dirty="0" err="1"/>
              <a:t>trojan</a:t>
            </a:r>
            <a:r>
              <a:rPr lang="en-US" dirty="0"/>
              <a:t> with just one payload node and 4 trigger nodes can have  10^9 triggers and  10^11 possible Trojan instances in a ~500 gate circuit. To put this into perspective</a:t>
            </a:r>
          </a:p>
        </p:txBody>
      </p:sp>
      <p:sp>
        <p:nvSpPr>
          <p:cNvPr id="4" name="Slide Number Placeholder 3"/>
          <p:cNvSpPr>
            <a:spLocks noGrp="1"/>
          </p:cNvSpPr>
          <p:nvPr>
            <p:ph type="sldNum" sz="quarter" idx="10"/>
          </p:nvPr>
        </p:nvSpPr>
        <p:spPr/>
        <p:txBody>
          <a:bodyPr/>
          <a:lstStyle/>
          <a:p>
            <a:fld id="{59D625C5-4A39-CE49-8DF0-873A666C9E27}"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767438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982" eaLnBrk="0" hangingPunct="0">
              <a:defRPr/>
            </a:pPr>
            <a:r>
              <a:rPr lang="en-US" dirty="0">
                <a:latin typeface="Tahoma" pitchFamily="-112" charset="0"/>
                <a:ea typeface="ＭＳ Ｐゴシック" pitchFamily="-112" charset="-128"/>
              </a:rPr>
              <a:t>unclear, from the title I expect that you will contrast passive and active. Passive is on the left, there is the word "passive" there. Active is presumably on the right, but it's not clear.</a:t>
            </a:r>
          </a:p>
          <a:p>
            <a:endParaRPr lang="en-US" dirty="0"/>
          </a:p>
        </p:txBody>
      </p:sp>
      <p:sp>
        <p:nvSpPr>
          <p:cNvPr id="6" name="Footer Placeholder 5"/>
          <p:cNvSpPr>
            <a:spLocks noGrp="1"/>
          </p:cNvSpPr>
          <p:nvPr>
            <p:ph type="ftr" sz="quarter" idx="12"/>
          </p:nvPr>
        </p:nvSpPr>
        <p:spPr>
          <a:xfrm>
            <a:off x="0" y="8685856"/>
            <a:ext cx="2971382" cy="456570"/>
          </a:xfrm>
          <a:prstGeom prst="rect">
            <a:avLst/>
          </a:prstGeom>
        </p:spPr>
        <p:txBody>
          <a:bodyPr/>
          <a:lstStyle/>
          <a:p>
            <a:r>
              <a:rPr lang="en-US" smtClean="0"/>
              <a:t>Your Initials, Presentation Title, Month Year</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684" indent="-169684">
              <a:buFont typeface="Arial" panose="020B0604020202020204" pitchFamily="34" charset="0"/>
              <a:buChar char="•"/>
            </a:pPr>
            <a:r>
              <a:rPr lang="en-US" dirty="0">
                <a:latin typeface="Tahoma" pitchFamily="-112" charset="0"/>
                <a:ea typeface="ＭＳ Ｐゴシック" pitchFamily="-112" charset="-128"/>
              </a:rPr>
              <a:t>Need scalable means for detecting and reporting ICT supply chain risks attributable to counterfeits, defects, and tainted components to mitigate risks of potentially delivering, accepting, or integrating defective, non-conforming components. </a:t>
            </a:r>
          </a:p>
          <a:p>
            <a:pPr marL="169684" indent="-169684">
              <a:buFont typeface="Arial" panose="020B0604020202020204" pitchFamily="34" charset="0"/>
              <a:buChar char="•"/>
            </a:pPr>
            <a:r>
              <a:rPr lang="en-US" dirty="0">
                <a:latin typeface="Tahoma" pitchFamily="-112" charset="0"/>
                <a:ea typeface="ＭＳ Ｐゴシック" pitchFamily="-112" charset="-128"/>
              </a:rPr>
              <a:t>Need standardized taxonomies for addressing ICT components, processes, and associated means for detection/diagnostics: </a:t>
            </a:r>
          </a:p>
          <a:p>
            <a:pPr marL="460347" lvl="1" indent="-169684">
              <a:buFont typeface="Arial" panose="020B0604020202020204" pitchFamily="34" charset="0"/>
              <a:buChar char="•"/>
            </a:pPr>
            <a:r>
              <a:rPr lang="en-US" sz="1000" dirty="0">
                <a:latin typeface="Tahoma" pitchFamily="-112" charset="0"/>
                <a:ea typeface="ＭＳ Ｐゴシック" pitchFamily="-112" charset="-128"/>
              </a:rPr>
              <a:t>Used to categorize risk characteristics of defective, nonconforming </a:t>
            </a:r>
            <a:r>
              <a:rPr lang="en-US" dirty="0">
                <a:latin typeface="Tahoma" pitchFamily="-112" charset="0"/>
                <a:ea typeface="ＭＳ Ｐゴシック" pitchFamily="-112" charset="-128"/>
              </a:rPr>
              <a:t>components: 1. counterfeit components (containing unauthorized parts), 2. defective components (containing flawed or poor quality parts), and 3. tainted components (containing exploitable constructs, such as malware, exploitable weaknesses and vulnerabilities). </a:t>
            </a:r>
          </a:p>
          <a:p>
            <a:pPr marL="460347" lvl="1" indent="-169684">
              <a:buFont typeface="Arial" panose="020B0604020202020204" pitchFamily="34" charset="0"/>
              <a:buChar char="•"/>
            </a:pPr>
            <a:r>
              <a:rPr lang="en-US" dirty="0">
                <a:latin typeface="Tahoma" pitchFamily="-112" charset="0"/>
                <a:ea typeface="ＭＳ Ｐゴシック" pitchFamily="-112" charset="-128"/>
              </a:rPr>
              <a:t>Used to categorize characteristics of non-conforming packaging.</a:t>
            </a:r>
          </a:p>
          <a:p>
            <a:pPr marL="460347" lvl="1" indent="-169684">
              <a:buFont typeface="Arial" panose="020B0604020202020204" pitchFamily="34" charset="0"/>
              <a:buChar char="•"/>
            </a:pPr>
            <a:r>
              <a:rPr lang="en-US" dirty="0">
                <a:latin typeface="Tahoma" pitchFamily="-112" charset="0"/>
                <a:ea typeface="ＭＳ Ｐゴシック" pitchFamily="-112" charset="-128"/>
              </a:rPr>
              <a:t>Used to categorize characteristics of various means to assert or determine authenticity or conformance of components, including packaging.</a:t>
            </a:r>
          </a:p>
          <a:p>
            <a:pPr marL="460347" lvl="1" indent="-169684">
              <a:buFont typeface="Arial" panose="020B0604020202020204" pitchFamily="34" charset="0"/>
              <a:buChar char="•"/>
            </a:pPr>
            <a:r>
              <a:rPr lang="en-US" dirty="0">
                <a:latin typeface="Tahoma" pitchFamily="-112" charset="0"/>
                <a:ea typeface="ＭＳ Ｐゴシック" pitchFamily="-112" charset="-128"/>
              </a:rPr>
              <a:t>Used to associate detection/diagnostic capabilities with respective risk characteristics.</a:t>
            </a:r>
          </a:p>
          <a:p>
            <a:pPr marL="460347" lvl="1" indent="-169684">
              <a:buFont typeface="Arial" panose="020B0604020202020204" pitchFamily="34" charset="0"/>
              <a:buChar char="•"/>
            </a:pPr>
            <a:r>
              <a:rPr lang="en-US" dirty="0">
                <a:latin typeface="Tahoma" pitchFamily="-112" charset="0"/>
                <a:ea typeface="ＭＳ Ｐゴシック" pitchFamily="-112" charset="-128"/>
              </a:rPr>
              <a:t>Used to identify gaps in tools and automation capabilities or opportunities for technology improvement</a:t>
            </a:r>
          </a:p>
          <a:p>
            <a:pPr marL="169684" indent="-169684">
              <a:buFont typeface="Arial" panose="020B0604020202020204" pitchFamily="34" charset="0"/>
              <a:buChar char="•"/>
            </a:pPr>
            <a:r>
              <a:rPr lang="en-US" dirty="0">
                <a:latin typeface="Tahoma" pitchFamily="-112" charset="0"/>
                <a:ea typeface="ＭＳ Ｐゴシック" pitchFamily="-112" charset="-128"/>
              </a:rPr>
              <a:t>1 and AMS-RF, 2 can existing test data (on-chip) be used for PUFs?</a:t>
            </a:r>
          </a:p>
          <a:p>
            <a:pPr marL="169684" indent="-169684">
              <a:buFont typeface="Arial" panose="020B0604020202020204" pitchFamily="34" charset="0"/>
              <a:buChar char="•"/>
            </a:pPr>
            <a:r>
              <a:rPr lang="en-US" dirty="0">
                <a:latin typeface="Tahoma" pitchFamily="-112" charset="0"/>
                <a:ea typeface="ＭＳ Ｐゴシック" pitchFamily="-112" charset="-128"/>
              </a:rPr>
              <a:t>Please consider: Bring consistency about what risk to a system the different types of artifact testing can identify, or contribute towards identifying, and how those observations and the risks they help identify can be shared and used to evaluate mitigations</a:t>
            </a:r>
          </a:p>
          <a:p>
            <a:pPr marL="169684" indent="-169684">
              <a:buFont typeface="Arial" panose="020B0604020202020204" pitchFamily="34" charset="0"/>
              <a:buChar char="•"/>
            </a:pPr>
            <a:r>
              <a:rPr lang="en-US" dirty="0">
                <a:latin typeface="Tahoma" pitchFamily="-112" charset="0"/>
                <a:ea typeface="ＭＳ Ｐゴシック" pitchFamily="-112" charset="-128"/>
              </a:rPr>
              <a:t>If an electronic component supply chain vulnerability analysis has not been published then it should be done so that the industry knows where to put its resources. I thought one or more had been published.</a:t>
            </a:r>
            <a:endParaRPr lang="en-US" dirty="0"/>
          </a:p>
        </p:txBody>
      </p:sp>
      <p:sp>
        <p:nvSpPr>
          <p:cNvPr id="4" name="Date Placeholder 3"/>
          <p:cNvSpPr>
            <a:spLocks noGrp="1"/>
          </p:cNvSpPr>
          <p:nvPr>
            <p:ph type="dt" idx="10"/>
          </p:nvPr>
        </p:nvSpPr>
        <p:spPr>
          <a:xfrm>
            <a:off x="3885051" y="1"/>
            <a:ext cx="2971382" cy="456570"/>
          </a:xfrm>
          <a:prstGeom prst="rect">
            <a:avLst/>
          </a:prstGeom>
        </p:spPr>
        <p:txBody>
          <a:bodyPr/>
          <a:lstStyle/>
          <a:p>
            <a:pPr>
              <a:defRPr/>
            </a:pPr>
            <a:fld id="{301F0620-F7A7-4355-BF83-2D2171208507}" type="datetime1">
              <a:rPr lang="en-US" smtClean="0">
                <a:solidFill>
                  <a:prstClr val="black"/>
                </a:solidFill>
              </a:rPr>
              <a:pPr>
                <a:defRPr/>
              </a:pPr>
              <a:t>3/30/2014</a:t>
            </a:fld>
            <a:endParaRPr lang="en-US">
              <a:solidFill>
                <a:prstClr val="black"/>
              </a:solidFill>
            </a:endParaRPr>
          </a:p>
        </p:txBody>
      </p:sp>
    </p:spTree>
    <p:extLst>
      <p:ext uri="{BB962C8B-B14F-4D97-AF65-F5344CB8AC3E}">
        <p14:creationId xmlns:p14="http://schemas.microsoft.com/office/powerpoint/2010/main" val="4046631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Brett Hamilton (Crane)</a:t>
            </a:r>
            <a:r>
              <a:rPr lang="en-US" baseline="0" dirty="0" smtClean="0"/>
              <a:t> recognized government expert in diagnosing, analyzing counterfeit components</a:t>
            </a:r>
          </a:p>
          <a:p>
            <a:endParaRPr lang="en-US" baseline="0" dirty="0" smtClean="0"/>
          </a:p>
          <a:p>
            <a:r>
              <a:rPr lang="en-US" baseline="0" dirty="0" smtClean="0"/>
              <a:t>DARPA IS THE RIGHT PLACE TO FIX THIS. We have the insight to take on a problem of this scope.</a:t>
            </a:r>
          </a:p>
          <a:p>
            <a:r>
              <a:rPr lang="en-US" baseline="0" dirty="0" smtClean="0"/>
              <a:t>Past solutions wrap paper around the problem: Policies, doctrines, business practices, etc. </a:t>
            </a:r>
            <a:endParaRPr lang="en-US" dirty="0"/>
          </a:p>
        </p:txBody>
      </p:sp>
      <p:sp>
        <p:nvSpPr>
          <p:cNvPr id="4" name="Slide Number Placeholder 3"/>
          <p:cNvSpPr>
            <a:spLocks noGrp="1"/>
          </p:cNvSpPr>
          <p:nvPr>
            <p:ph type="sldNum" sz="quarter" idx="10"/>
          </p:nvPr>
        </p:nvSpPr>
        <p:spPr/>
        <p:txBody>
          <a:bodyPr/>
          <a:lstStyle/>
          <a:p>
            <a:fld id="{639B577F-6036-4BCD-9021-A736CBC28733}"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960391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Tx/>
              <a:buChar char="-"/>
            </a:pPr>
            <a:r>
              <a:rPr lang="en-US" dirty="0" smtClean="0"/>
              <a:t>By nature of</a:t>
            </a:r>
            <a:r>
              <a:rPr lang="en-US" baseline="0" dirty="0" smtClean="0"/>
              <a:t> </a:t>
            </a:r>
            <a:r>
              <a:rPr lang="en-US" baseline="0" dirty="0" err="1" smtClean="0"/>
              <a:t>DoD</a:t>
            </a:r>
            <a:r>
              <a:rPr lang="en-US" baseline="0" dirty="0" smtClean="0"/>
              <a:t>, lives and missions depend on component integrity</a:t>
            </a:r>
          </a:p>
          <a:p>
            <a:pPr marL="168244" indent="-168244">
              <a:buFontTx/>
              <a:buChar char="-"/>
            </a:pPr>
            <a:r>
              <a:rPr lang="en-US" baseline="0" dirty="0" smtClean="0"/>
              <a:t>Long Acquisition cycles almost encourage counterfeiting – parts become obsolete </a:t>
            </a:r>
          </a:p>
          <a:p>
            <a:pPr marL="168244" indent="-168244">
              <a:buFontTx/>
              <a:buChar char="-"/>
            </a:pPr>
            <a:r>
              <a:rPr lang="en-US" baseline="0" dirty="0" smtClean="0"/>
              <a:t>We’ve only been talking about financially-motivated counterfeits : cloning also suggests TRUST-like exploits</a:t>
            </a:r>
            <a:endParaRPr lang="en-US" dirty="0" smtClean="0"/>
          </a:p>
          <a:p>
            <a:r>
              <a:rPr lang="en-US" dirty="0" smtClean="0"/>
              <a:t>Extraction</a:t>
            </a:r>
            <a:r>
              <a:rPr lang="en-US" baseline="0" dirty="0" smtClean="0"/>
              <a:t> / heating of parts to melt solder;  ESD damage; physical damage; dirt; aging  - all of them cause system to fail</a:t>
            </a:r>
            <a:endParaRPr lang="en-US" dirty="0"/>
          </a:p>
        </p:txBody>
      </p:sp>
      <p:sp>
        <p:nvSpPr>
          <p:cNvPr id="4" name="Slide Number Placeholder 3"/>
          <p:cNvSpPr>
            <a:spLocks noGrp="1"/>
          </p:cNvSpPr>
          <p:nvPr>
            <p:ph type="sldNum" sz="quarter" idx="10"/>
          </p:nvPr>
        </p:nvSpPr>
        <p:spPr/>
        <p:txBody>
          <a:bodyPr/>
          <a:lstStyle/>
          <a:p>
            <a:fld id="{639B577F-6036-4BCD-9021-A736CBC28733}"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83860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9B577F-6036-4BCD-9021-A736CBC28733}"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365863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defTabSz="914307" eaLnBrk="0" hangingPunct="0">
              <a:defRPr/>
            </a:pPr>
            <a:r>
              <a:rPr lang="en-US" dirty="0">
                <a:latin typeface="Times" charset="0"/>
              </a:rPr>
              <a:t>Since the </a:t>
            </a:r>
            <a:r>
              <a:rPr lang="en-US" b="1" dirty="0">
                <a:latin typeface="Times" charset="0"/>
              </a:rPr>
              <a:t>hardware is usually the root of trust in </a:t>
            </a:r>
            <a:r>
              <a:rPr lang="en-US" dirty="0">
                <a:latin typeface="Times" charset="0"/>
              </a:rPr>
              <a:t>a system, even small malicious modifications of the hardware can be devastating to system security. </a:t>
            </a:r>
            <a:endParaRPr lang="en-US" dirty="0" smtClean="0"/>
          </a:p>
          <a:p>
            <a:pPr defTabSz="914307" eaLnBrk="0" hangingPunct="0">
              <a:defRPr/>
            </a:pPr>
            <a:endParaRPr lang="en-US" dirty="0" smtClean="0">
              <a:latin typeface="Calibri" charset="0"/>
            </a:endParaRPr>
          </a:p>
          <a:p>
            <a:pPr defTabSz="914307" eaLnBrk="0" hangingPunct="0">
              <a:defRPr/>
            </a:pPr>
            <a:r>
              <a:rPr lang="en-US" dirty="0" smtClean="0">
                <a:latin typeface="Calibri" charset="0"/>
              </a:rPr>
              <a:t>For example, </a:t>
            </a:r>
            <a:r>
              <a:rPr lang="en-US" baseline="0" dirty="0" smtClean="0">
                <a:latin typeface="Calibri" charset="0"/>
              </a:rPr>
              <a:t>A vulnerability in </a:t>
            </a:r>
            <a:r>
              <a:rPr lang="en-US" baseline="0" dirty="0" err="1" smtClean="0">
                <a:latin typeface="Calibri" charset="0"/>
              </a:rPr>
              <a:t>intel</a:t>
            </a:r>
            <a:r>
              <a:rPr lang="en-US" baseline="0" dirty="0" smtClean="0">
                <a:latin typeface="Calibri" charset="0"/>
              </a:rPr>
              <a:t> processor will affect millions of PCs. Not only windows but also Mac, Linux and other X86 based OS.</a:t>
            </a:r>
          </a:p>
          <a:p>
            <a:pPr defTabSz="914307" eaLnBrk="0" hangingPunct="0">
              <a:defRPr/>
            </a:pPr>
            <a:endParaRPr lang="en-US" baseline="0" dirty="0" smtClean="0">
              <a:latin typeface="Calibri" charset="0"/>
            </a:endParaRPr>
          </a:p>
          <a:p>
            <a:pPr defTabSz="914307" eaLnBrk="0" hangingPunct="0">
              <a:defRPr/>
            </a:pPr>
            <a:r>
              <a:rPr lang="en-US" baseline="0" dirty="0" smtClean="0">
                <a:latin typeface="Calibri" charset="0"/>
              </a:rPr>
              <a:t>We will see in the subsequent slides how these vulnerabilities can be designed in into the hardware : Something which is referred to as hardware Trojan.</a:t>
            </a:r>
          </a:p>
          <a:p>
            <a:pPr defTabSz="914307" eaLnBrk="0" hangingPunct="0">
              <a:defRPr/>
            </a:pPr>
            <a:endParaRPr lang="en-US" baseline="0" dirty="0" smtClean="0">
              <a:latin typeface="Calibri" charset="0"/>
            </a:endParaRPr>
          </a:p>
          <a:p>
            <a:pPr defTabSz="914307" eaLnBrk="0" hangingPunct="0">
              <a:defRPr/>
            </a:pPr>
            <a:r>
              <a:rPr lang="en-US" baseline="0" dirty="0" smtClean="0">
                <a:latin typeface="Calibri" charset="0"/>
              </a:rPr>
              <a:t>A hardware </a:t>
            </a:r>
            <a:r>
              <a:rPr lang="en-US" baseline="0" dirty="0" err="1" smtClean="0">
                <a:latin typeface="Calibri" charset="0"/>
              </a:rPr>
              <a:t>trojan</a:t>
            </a:r>
            <a:r>
              <a:rPr lang="en-US" baseline="0" dirty="0" smtClean="0">
                <a:latin typeface="Calibri" charset="0"/>
              </a:rPr>
              <a:t> is a cleverly designed piece of circuitry, which looks like a normal circuit for some functionality, but is intended for infiltration. We will have a deeper dive on Trojans in later sections of this presentation. </a:t>
            </a:r>
          </a:p>
          <a:p>
            <a:pPr defTabSz="914307" eaLnBrk="0" hangingPunct="0">
              <a:defRPr/>
            </a:pPr>
            <a:endParaRPr lang="en-US" baseline="0" dirty="0" smtClean="0">
              <a:latin typeface="Calibri" charset="0"/>
            </a:endParaRPr>
          </a:p>
          <a:p>
            <a:pPr marL="171432" indent="-171432">
              <a:buFont typeface="Arial"/>
              <a:buChar char="•"/>
            </a:pPr>
            <a:r>
              <a:rPr lang="en-US" baseline="0" dirty="0" smtClean="0">
                <a:latin typeface="Calibri" charset="0"/>
              </a:rPr>
              <a:t>If the Trojan is cleverly designed, Cannot be fixed cheaply without replacing the hardware itself.</a:t>
            </a:r>
          </a:p>
          <a:p>
            <a:pPr marL="171432" indent="-171432">
              <a:buFont typeface="Arial"/>
              <a:buChar char="•"/>
            </a:pPr>
            <a:r>
              <a:rPr lang="en-US" baseline="0" dirty="0" smtClean="0">
                <a:latin typeface="Calibri" charset="0"/>
              </a:rPr>
              <a:t>Cannot be detected until the actual attack</a:t>
            </a:r>
          </a:p>
          <a:p>
            <a:pPr marL="171432" indent="-171432">
              <a:buFont typeface="Arial"/>
              <a:buChar char="•"/>
            </a:pPr>
            <a:endParaRPr lang="en-US" baseline="0" dirty="0" smtClean="0">
              <a:latin typeface="Calibri" charset="0"/>
            </a:endParaRPr>
          </a:p>
          <a:p>
            <a:r>
              <a:rPr lang="en-US" baseline="0" dirty="0" smtClean="0">
                <a:latin typeface="Calibri" charset="0"/>
              </a:rPr>
              <a:t>We will be discussing these vulnerabilities. But first see if these are even real. Have there been any incidents wherein a hardware has been compromised .</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BBEC2410-FE2A-CD4F-90BA-12588E31258B}" type="slidenum">
              <a:rPr lang="en-US" smtClean="0">
                <a:solidFill>
                  <a:prstClr val="black"/>
                </a:solidFill>
              </a:rPr>
              <a:pPr>
                <a:defRPr/>
              </a:pPr>
              <a:t>6</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smtClean="0">
                <a:latin typeface="Calibri" charset="0"/>
              </a:rPr>
              <a:t>Lets start</a:t>
            </a:r>
            <a:r>
              <a:rPr lang="en-US" baseline="0" dirty="0" smtClean="0">
                <a:latin typeface="Calibri" charset="0"/>
              </a:rPr>
              <a:t> with this first one published in IEEE spectrum.</a:t>
            </a:r>
          </a:p>
          <a:p>
            <a:endParaRPr lang="en-US" baseline="0" dirty="0" smtClean="0">
              <a:latin typeface="Calibri" charset="0"/>
            </a:endParaRPr>
          </a:p>
          <a:p>
            <a:r>
              <a:rPr lang="en-US" baseline="0" dirty="0" smtClean="0">
                <a:latin typeface="Calibri" charset="0"/>
              </a:rPr>
              <a:t>Its about an Israeli Missile attack on northern Syria. Despite of having a latest state of the art Radar technology the Syrian Military did not get an early notification of the attack.</a:t>
            </a:r>
          </a:p>
          <a:p>
            <a:r>
              <a:rPr lang="en-US" baseline="0" dirty="0" smtClean="0">
                <a:latin typeface="Calibri" charset="0"/>
              </a:rPr>
              <a:t>Experts speculate the microprocessor in the Syrian radar had a build in hidden backdoor through which the radar could be disabled by sending a preprogrammed code wirelessly.</a:t>
            </a:r>
          </a:p>
          <a:p>
            <a:endParaRPr lang="en-US" baseline="0" dirty="0" smtClean="0">
              <a:latin typeface="Calibri" charset="0"/>
            </a:endParaRPr>
          </a:p>
          <a:p>
            <a:r>
              <a:rPr lang="en-US" baseline="0" dirty="0" smtClean="0">
                <a:latin typeface="Calibri" charset="0"/>
              </a:rPr>
              <a:t>The question is how did this infected microprocessor get inside the Syrian radar ?</a:t>
            </a:r>
          </a:p>
          <a:p>
            <a:r>
              <a:rPr lang="en-US" baseline="0" dirty="0" smtClean="0">
                <a:latin typeface="Calibri" charset="0"/>
              </a:rPr>
              <a:t>Syria would have bought this microprocessor from a company in America !! It was Possibly designed in an Israel and manufactured in China. </a:t>
            </a:r>
          </a:p>
          <a:p>
            <a:endParaRPr lang="en-US" baseline="0" dirty="0" smtClean="0">
              <a:latin typeface="Calibri" charset="0"/>
            </a:endParaRPr>
          </a:p>
          <a:p>
            <a:r>
              <a:rPr lang="en-US" dirty="0">
                <a:latin typeface="Times" charset="0"/>
              </a:rPr>
              <a:t>It is also  alleged that during the Cold War, the Central Intelligence Agency (CIA) produced microchips with ―kill switch circuits and shipped them to the Soviet Union. The microchips failed as designed and resulted in a 3-kiloton explosion and destruction of a Siberian natural gas pipeline.</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58D04247-25C6-B347-AC0F-A1A2286F7329}" type="slidenum">
              <a:rPr lang="en-US" smtClean="0">
                <a:solidFill>
                  <a:prstClr val="black"/>
                </a:solidFill>
              </a:rPr>
              <a:pPr>
                <a:defRPr/>
              </a:pPr>
              <a:t>7</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Tx/>
              <a:buChar char="-"/>
            </a:pPr>
            <a:r>
              <a:rPr lang="en-US" dirty="0" smtClean="0"/>
              <a:t>About a year ago, SASC reported back on a study they did on the security</a:t>
            </a:r>
            <a:r>
              <a:rPr lang="en-US" baseline="0" dirty="0" smtClean="0"/>
              <a:t> risks posed by compromised supply chain</a:t>
            </a:r>
          </a:p>
          <a:p>
            <a:pPr marL="168244" indent="-168244">
              <a:buFontTx/>
              <a:buChar char="-"/>
            </a:pPr>
            <a:r>
              <a:rPr lang="en-US" baseline="0" dirty="0" smtClean="0"/>
              <a:t>They issued this report as a result of the study</a:t>
            </a:r>
          </a:p>
          <a:p>
            <a:pPr marL="168244" indent="-168244">
              <a:buFontTx/>
              <a:buChar char="-"/>
            </a:pPr>
            <a:r>
              <a:rPr lang="en-US" baseline="0" dirty="0" smtClean="0"/>
              <a:t>This CNN </a:t>
            </a:r>
            <a:r>
              <a:rPr lang="en-US" baseline="0" dirty="0" err="1" smtClean="0"/>
              <a:t>videoclip</a:t>
            </a:r>
            <a:r>
              <a:rPr lang="en-US" baseline="0" dirty="0" smtClean="0"/>
              <a:t> is the news report on the release of the study</a:t>
            </a:r>
          </a:p>
          <a:p>
            <a:pPr marL="168244" indent="-168244">
              <a:buFontTx/>
              <a:buChar char="-"/>
            </a:pPr>
            <a:endParaRPr lang="en-US" baseline="0" dirty="0" smtClean="0"/>
          </a:p>
          <a:p>
            <a:pPr marL="168244" indent="-168244">
              <a:buFontTx/>
              <a:buChar char="-"/>
            </a:pPr>
            <a:r>
              <a:rPr lang="en-US" baseline="0" dirty="0" smtClean="0"/>
              <a:t>I researched the claims in the video and found they were true. And unfortunately found a lot more examples</a:t>
            </a:r>
            <a:endParaRPr lang="en-US" dirty="0" smtClean="0"/>
          </a:p>
          <a:p>
            <a:pPr marL="168244" indent="-168244">
              <a:buFontTx/>
              <a:buChar char="-"/>
            </a:pPr>
            <a:r>
              <a:rPr lang="en-US" dirty="0" smtClean="0"/>
              <a:t>Since</a:t>
            </a:r>
            <a:r>
              <a:rPr lang="en-US" baseline="0" dirty="0" smtClean="0"/>
              <a:t> the video many more parts found, and many more policies and doctrines defined, but no effective new Supply Chain protections</a:t>
            </a:r>
          </a:p>
          <a:p>
            <a:pPr marL="168244" indent="-168244">
              <a:buFontTx/>
              <a:buChar char="-"/>
            </a:pPr>
            <a:r>
              <a:rPr lang="en-US" baseline="0" dirty="0" smtClean="0"/>
              <a:t>DARPA IS THE RIGHT PLACE TO TAKE ON A PROBLEM LIKE THIS</a:t>
            </a:r>
            <a:endParaRPr lang="en-US" dirty="0" smtClean="0"/>
          </a:p>
        </p:txBody>
      </p:sp>
      <p:sp>
        <p:nvSpPr>
          <p:cNvPr id="4" name="Slide Number Placeholder 3"/>
          <p:cNvSpPr>
            <a:spLocks noGrp="1"/>
          </p:cNvSpPr>
          <p:nvPr>
            <p:ph type="sldNum" sz="quarter" idx="10"/>
          </p:nvPr>
        </p:nvSpPr>
        <p:spPr/>
        <p:txBody>
          <a:bodyPr/>
          <a:lstStyle/>
          <a:p>
            <a:fld id="{639B577F-6036-4BCD-9021-A736CBC28733}"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197088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Infiltration</a:t>
            </a:r>
            <a:r>
              <a:rPr lang="en-US" baseline="0" dirty="0" smtClean="0"/>
              <a:t> of the supply chain with counterfeit parts is receiving a lot of attention </a:t>
            </a:r>
          </a:p>
          <a:p>
            <a:pPr marL="168244" indent="-168244">
              <a:buFontTx/>
              <a:buChar char="-"/>
            </a:pPr>
            <a:r>
              <a:rPr lang="en-US" baseline="0" dirty="0" smtClean="0"/>
              <a:t>Grumman Electric Boat Division supplier Peter </a:t>
            </a:r>
            <a:r>
              <a:rPr lang="en-US" baseline="0" dirty="0" err="1" smtClean="0"/>
              <a:t>Picone</a:t>
            </a:r>
            <a:r>
              <a:rPr lang="en-US" baseline="0" dirty="0" smtClean="0"/>
              <a:t> prosecuted</a:t>
            </a:r>
          </a:p>
          <a:p>
            <a:pPr marL="168244" indent="-168244">
              <a:buFontTx/>
              <a:buChar char="-"/>
            </a:pPr>
            <a:r>
              <a:rPr lang="en-US" baseline="0" dirty="0" smtClean="0"/>
              <a:t>Recent Spectrum article discussing the growing SC threat</a:t>
            </a:r>
          </a:p>
          <a:p>
            <a:pPr marL="168244" indent="-168244">
              <a:buFontTx/>
              <a:buChar char="-"/>
            </a:pPr>
            <a:r>
              <a:rPr lang="en-US" dirty="0" smtClean="0"/>
              <a:t>Caused </a:t>
            </a:r>
            <a:r>
              <a:rPr lang="en-US" dirty="0" err="1" smtClean="0"/>
              <a:t>DoD</a:t>
            </a:r>
            <a:r>
              <a:rPr lang="en-US" dirty="0" smtClean="0"/>
              <a:t> Instruction to be issued</a:t>
            </a:r>
            <a:r>
              <a:rPr lang="en-US" baseline="0" dirty="0" smtClean="0"/>
              <a:t> mandating the use of supply chain protections – drove an inferior solution</a:t>
            </a:r>
            <a:endParaRPr lang="en-US" dirty="0"/>
          </a:p>
        </p:txBody>
      </p:sp>
      <p:sp>
        <p:nvSpPr>
          <p:cNvPr id="4" name="Slide Number Placeholder 3"/>
          <p:cNvSpPr>
            <a:spLocks noGrp="1"/>
          </p:cNvSpPr>
          <p:nvPr>
            <p:ph type="sldNum" sz="quarter" idx="10"/>
          </p:nvPr>
        </p:nvSpPr>
        <p:spPr/>
        <p:txBody>
          <a:bodyPr/>
          <a:lstStyle/>
          <a:p>
            <a:fld id="{639B577F-6036-4BCD-9021-A736CBC28733}"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183792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Times" charset="0"/>
              </a:rPr>
              <a:t>According to a news Item from CNN, 40% chips in the military warfare systems are counterfeit. </a:t>
            </a:r>
          </a:p>
          <a:p>
            <a:r>
              <a:rPr lang="en-US" dirty="0">
                <a:latin typeface="Times" charset="0"/>
              </a:rPr>
              <a:t>To be more precise, they are either infected or recycled. Both detrimental to the security of these critical systems.</a:t>
            </a:r>
          </a:p>
          <a:p>
            <a:endParaRPr lang="en-US" dirty="0">
              <a:latin typeface="Times" charset="0"/>
            </a:endParaRPr>
          </a:p>
          <a:p>
            <a:r>
              <a:rPr lang="en-US" dirty="0">
                <a:latin typeface="Times" charset="0"/>
              </a:rPr>
              <a:t>The Syrian Radar Case talked about disabling a radar</a:t>
            </a:r>
            <a:r>
              <a:rPr lang="en-US" b="1" dirty="0">
                <a:latin typeface="Times" charset="0"/>
              </a:rPr>
              <a:t>. Imagine if the destination coordinates of a launched missile could be changed !!</a:t>
            </a: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Goudy Old Style" charset="0"/>
                <a:ea typeface="ＭＳ Ｐゴシック" charset="0"/>
                <a:cs typeface="ＭＳ Ｐゴシック" charset="0"/>
              </a:defRPr>
            </a:lvl1pPr>
            <a:lvl2pPr marL="742875" indent="-285721" eaLnBrk="0" hangingPunct="0">
              <a:defRPr sz="2400">
                <a:solidFill>
                  <a:schemeClr val="tx1"/>
                </a:solidFill>
                <a:latin typeface="Goudy Old Style" charset="0"/>
                <a:ea typeface="ＭＳ Ｐゴシック" charset="0"/>
              </a:defRPr>
            </a:lvl2pPr>
            <a:lvl3pPr marL="1142884" indent="-228577" eaLnBrk="0" hangingPunct="0">
              <a:defRPr sz="2400">
                <a:solidFill>
                  <a:schemeClr val="tx1"/>
                </a:solidFill>
                <a:latin typeface="Goudy Old Style" charset="0"/>
                <a:ea typeface="ＭＳ Ｐゴシック" charset="0"/>
              </a:defRPr>
            </a:lvl3pPr>
            <a:lvl4pPr marL="1600037" indent="-228577" eaLnBrk="0" hangingPunct="0">
              <a:defRPr sz="2400">
                <a:solidFill>
                  <a:schemeClr val="tx1"/>
                </a:solidFill>
                <a:latin typeface="Goudy Old Style" charset="0"/>
                <a:ea typeface="ＭＳ Ｐゴシック" charset="0"/>
              </a:defRPr>
            </a:lvl4pPr>
            <a:lvl5pPr marL="2057190" indent="-228577" eaLnBrk="0" hangingPunct="0">
              <a:defRPr sz="2400">
                <a:solidFill>
                  <a:schemeClr val="tx1"/>
                </a:solidFill>
                <a:latin typeface="Goudy Old Style" charset="0"/>
                <a:ea typeface="ＭＳ Ｐゴシック" charset="0"/>
              </a:defRPr>
            </a:lvl5pPr>
            <a:lvl6pPr marL="2514344" indent="-228577" eaLnBrk="0" fontAlgn="base" hangingPunct="0">
              <a:spcBef>
                <a:spcPct val="0"/>
              </a:spcBef>
              <a:spcAft>
                <a:spcPct val="0"/>
              </a:spcAft>
              <a:defRPr sz="2400">
                <a:solidFill>
                  <a:schemeClr val="tx1"/>
                </a:solidFill>
                <a:latin typeface="Goudy Old Style" charset="0"/>
                <a:ea typeface="ＭＳ Ｐゴシック" charset="0"/>
              </a:defRPr>
            </a:lvl6pPr>
            <a:lvl7pPr marL="2971497" indent="-228577" eaLnBrk="0" fontAlgn="base" hangingPunct="0">
              <a:spcBef>
                <a:spcPct val="0"/>
              </a:spcBef>
              <a:spcAft>
                <a:spcPct val="0"/>
              </a:spcAft>
              <a:defRPr sz="2400">
                <a:solidFill>
                  <a:schemeClr val="tx1"/>
                </a:solidFill>
                <a:latin typeface="Goudy Old Style" charset="0"/>
                <a:ea typeface="ＭＳ Ｐゴシック" charset="0"/>
              </a:defRPr>
            </a:lvl7pPr>
            <a:lvl8pPr marL="3428651" indent="-228577" eaLnBrk="0" fontAlgn="base" hangingPunct="0">
              <a:spcBef>
                <a:spcPct val="0"/>
              </a:spcBef>
              <a:spcAft>
                <a:spcPct val="0"/>
              </a:spcAft>
              <a:defRPr sz="2400">
                <a:solidFill>
                  <a:schemeClr val="tx1"/>
                </a:solidFill>
                <a:latin typeface="Goudy Old Style" charset="0"/>
                <a:ea typeface="ＭＳ Ｐゴシック" charset="0"/>
              </a:defRPr>
            </a:lvl8pPr>
            <a:lvl9pPr marL="3885803" indent="-228577" eaLnBrk="0" fontAlgn="base" hangingPunct="0">
              <a:spcBef>
                <a:spcPct val="0"/>
              </a:spcBef>
              <a:spcAft>
                <a:spcPct val="0"/>
              </a:spcAft>
              <a:defRPr sz="2400">
                <a:solidFill>
                  <a:schemeClr val="tx1"/>
                </a:solidFill>
                <a:latin typeface="Goudy Old Style" charset="0"/>
                <a:ea typeface="ＭＳ Ｐゴシック" charset="0"/>
              </a:defRPr>
            </a:lvl9pPr>
          </a:lstStyle>
          <a:p>
            <a:pPr eaLnBrk="1" fontAlgn="base" hangingPunct="1">
              <a:spcBef>
                <a:spcPct val="0"/>
              </a:spcBef>
              <a:spcAft>
                <a:spcPct val="0"/>
              </a:spcAft>
            </a:pPr>
            <a:fld id="{39FAC406-4965-7745-842D-E75D49392DD9}" type="slidenum">
              <a:rPr lang="en-US" sz="1200">
                <a:latin typeface="Calibri" charset="0"/>
              </a:rPr>
              <a:pPr eaLnBrk="1" fontAlgn="base" hangingPunct="1">
                <a:spcBef>
                  <a:spcPct val="0"/>
                </a:spcBef>
                <a:spcAft>
                  <a:spcPct val="0"/>
                </a:spcAft>
              </a:pPr>
              <a:t>10</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cases from Consumer electronics. There are incidents about security</a:t>
            </a:r>
            <a:r>
              <a:rPr lang="en-US" baseline="0" dirty="0" smtClean="0"/>
              <a:t> </a:t>
            </a:r>
            <a:r>
              <a:rPr lang="en-US" baseline="0" dirty="0" err="1" smtClean="0"/>
              <a:t>vulnerabiliities</a:t>
            </a:r>
            <a:r>
              <a:rPr lang="en-US" baseline="0" dirty="0" smtClean="0"/>
              <a:t> in Router chips. Fake Cisco routers etc.</a:t>
            </a:r>
            <a:endParaRPr lang="en-US" dirty="0" smtClean="0"/>
          </a:p>
          <a:p>
            <a:r>
              <a:rPr lang="en-US" dirty="0" smtClean="0"/>
              <a:t>I have posted some cased on stellar which talk</a:t>
            </a:r>
            <a:r>
              <a:rPr lang="en-US" baseline="0" dirty="0" smtClean="0"/>
              <a:t> about all the cases I discussed and also some more.</a:t>
            </a:r>
          </a:p>
          <a:p>
            <a:endParaRPr lang="en-US" baseline="0" dirty="0" smtClean="0"/>
          </a:p>
          <a:p>
            <a:r>
              <a:rPr lang="en-US" baseline="0" dirty="0" smtClean="0"/>
              <a:t>Healthcare</a:t>
            </a:r>
          </a:p>
          <a:p>
            <a:r>
              <a:rPr lang="en-US" baseline="0" dirty="0" smtClean="0"/>
              <a:t> : </a:t>
            </a:r>
            <a:r>
              <a:rPr lang="en-US" baseline="0" dirty="0" err="1" smtClean="0"/>
              <a:t>Stealin</a:t>
            </a:r>
            <a:r>
              <a:rPr lang="en-US" baseline="0" dirty="0" smtClean="0"/>
              <a:t> </a:t>
            </a:r>
            <a:r>
              <a:rPr lang="en-US" baseline="0" dirty="0" err="1" smtClean="0"/>
              <a:t>gof</a:t>
            </a:r>
            <a:r>
              <a:rPr lang="en-US" baseline="0" dirty="0" smtClean="0"/>
              <a:t> records</a:t>
            </a:r>
          </a:p>
          <a:p>
            <a:r>
              <a:rPr lang="en-US" baseline="0" dirty="0" smtClean="0"/>
              <a:t>Disabling a </a:t>
            </a:r>
            <a:r>
              <a:rPr lang="en-US" baseline="0" dirty="0" err="1" smtClean="0"/>
              <a:t>pcamaker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9D625C5-4A39-CE49-8DF0-873A666C9E27}" type="slidenum">
              <a:rPr lang="en-US" smtClean="0"/>
              <a:pPr/>
              <a:t>11</a:t>
            </a:fld>
            <a:endParaRPr lang="en-US"/>
          </a:p>
        </p:txBody>
      </p:sp>
    </p:spTree>
    <p:extLst>
      <p:ext uri="{BB962C8B-B14F-4D97-AF65-F5344CB8AC3E}">
        <p14:creationId xmlns:p14="http://schemas.microsoft.com/office/powerpoint/2010/main" val="2697188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 Uncontrolled heating during part removal can cause die cracks or delamination, </a:t>
            </a:r>
            <a:r>
              <a:rPr lang="en-US" b="1" dirty="0">
                <a:solidFill>
                  <a:srgbClr val="FF3300"/>
                </a:solidFill>
              </a:rPr>
              <a:t>leading to immediate or latent failures</a:t>
            </a:r>
            <a:r>
              <a:rPr lang="en-US" b="1" dirty="0"/>
              <a:t>.</a:t>
            </a:r>
          </a:p>
          <a:p>
            <a:pPr defTabSz="897301" fontAlgn="auto">
              <a:spcBef>
                <a:spcPts val="0"/>
              </a:spcBef>
              <a:spcAft>
                <a:spcPts val="0"/>
              </a:spcAft>
              <a:defRPr/>
            </a:pPr>
            <a:r>
              <a:rPr lang="en-US" b="1" dirty="0"/>
              <a:t>- </a:t>
            </a:r>
            <a:r>
              <a:rPr lang="en-US" sz="1400" b="1" dirty="0"/>
              <a:t>Mishandling</a:t>
            </a:r>
            <a:r>
              <a:rPr lang="en-US" b="1" dirty="0"/>
              <a:t> or sanding of parts </a:t>
            </a:r>
            <a:r>
              <a:rPr lang="en-US" b="1" dirty="0">
                <a:solidFill>
                  <a:srgbClr val="FF3300"/>
                </a:solidFill>
              </a:rPr>
              <a:t>can cause latent Electrostatic Discharge (ESD) failures</a:t>
            </a:r>
            <a:r>
              <a:rPr lang="en-US" b="1" dirty="0"/>
              <a:t>.</a:t>
            </a:r>
          </a:p>
          <a:p>
            <a:pPr>
              <a:defRPr/>
            </a:pPr>
            <a:endParaRPr lang="en-US" b="1" dirty="0"/>
          </a:p>
        </p:txBody>
      </p:sp>
      <p:sp>
        <p:nvSpPr>
          <p:cNvPr id="4" name="Slide Number Placeholder 3"/>
          <p:cNvSpPr>
            <a:spLocks noGrp="1"/>
          </p:cNvSpPr>
          <p:nvPr>
            <p:ph type="sldNum" sz="quarter" idx="10"/>
          </p:nvPr>
        </p:nvSpPr>
        <p:spPr/>
        <p:txBody>
          <a:bodyPr/>
          <a:lstStyle/>
          <a:p>
            <a:fld id="{639B577F-6036-4BCD-9021-A736CBC28733}"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263398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9.gif"/><Relationship Id="rId4" Type="http://schemas.openxmlformats.org/officeDocument/2006/relationships/image" Target="../media/image8.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7.xml"/><Relationship Id="rId5" Type="http://schemas.openxmlformats.org/officeDocument/2006/relationships/image" Target="../media/image9.gif"/><Relationship Id="rId4" Type="http://schemas.openxmlformats.org/officeDocument/2006/relationships/image" Target="../media/image8.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9"/>
          <p:cNvGrpSpPr>
            <a:grpSpLocks/>
          </p:cNvGrpSpPr>
          <p:nvPr userDrawn="1"/>
        </p:nvGrpSpPr>
        <p:grpSpPr bwMode="auto">
          <a:xfrm>
            <a:off x="0" y="0"/>
            <a:ext cx="9144000" cy="6858000"/>
            <a:chOff x="0" y="0"/>
            <a:chExt cx="9144000" cy="6858001"/>
          </a:xfrm>
        </p:grpSpPr>
        <p:pic>
          <p:nvPicPr>
            <p:cNvPr id="5" name="Picture 2" descr="C:\Documents and Settings\lseigneu\Desktop\PPT2007-revD\Final RevD BKGs\BKG-rev-D-150dpi_Corp.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a:grpSpLocks/>
            </p:cNvGrpSpPr>
            <p:nvPr userDrawn="1"/>
          </p:nvGrpSpPr>
          <p:grpSpPr bwMode="auto">
            <a:xfrm>
              <a:off x="6846888" y="5513389"/>
              <a:ext cx="2171700" cy="1219200"/>
              <a:chOff x="6838851" y="5505347"/>
              <a:chExt cx="2171700" cy="1219200"/>
            </a:xfrm>
          </p:grpSpPr>
          <p:sp>
            <p:nvSpPr>
              <p:cNvPr id="7" name="Rectangle 6"/>
              <p:cNvSpPr/>
              <p:nvPr/>
            </p:nvSpPr>
            <p:spPr>
              <a:xfrm>
                <a:off x="6838851" y="5505347"/>
                <a:ext cx="2171700" cy="1219200"/>
              </a:xfrm>
              <a:prstGeom prst="rect">
                <a:avLst/>
              </a:prstGeom>
              <a:solidFill>
                <a:srgbClr val="FFFFFF"/>
              </a:solidFill>
              <a:ln w="9525" cap="flat" cmpd="sng" algn="ctr">
                <a:noFill/>
                <a:prstDash val="solid"/>
              </a:ln>
              <a:effectLst/>
            </p:spPr>
            <p:txBody>
              <a:bodyPr anchor="ctr"/>
              <a:lstStyle/>
              <a:p>
                <a:pPr algn="ctr" fontAlgn="auto">
                  <a:spcBef>
                    <a:spcPts val="0"/>
                  </a:spcBef>
                  <a:spcAft>
                    <a:spcPts val="0"/>
                  </a:spcAft>
                  <a:defRPr/>
                </a:pPr>
                <a:endParaRPr lang="en-US" kern="0">
                  <a:solidFill>
                    <a:srgbClr val="FFFFFF"/>
                  </a:solidFill>
                  <a:latin typeface="+mn-lt"/>
                </a:endParaRPr>
              </a:p>
            </p:txBody>
          </p:sp>
          <p:pic>
            <p:nvPicPr>
              <p:cNvPr id="8" name="Picture 4" descr="N:\GRAPHICS DROP\_to Linda\MGC-Logo_PMS201 [Converted].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8450" y="5855900"/>
                <a:ext cx="1716300" cy="56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8023" name="Rectangle 23"/>
          <p:cNvSpPr>
            <a:spLocks noGrp="1" noChangeArrowheads="1"/>
          </p:cNvSpPr>
          <p:nvPr>
            <p:ph type="subTitle" sz="quarter" idx="1"/>
          </p:nvPr>
        </p:nvSpPr>
        <p:spPr>
          <a:xfrm>
            <a:off x="3457575" y="2852738"/>
            <a:ext cx="5313363" cy="541337"/>
          </a:xfrm>
        </p:spPr>
        <p:txBody>
          <a:bodyPr lIns="0" rIns="0"/>
          <a:lstStyle>
            <a:lvl1pPr marL="0" indent="0">
              <a:buFont typeface="Wingdings" pitchFamily="-112" charset="2"/>
              <a:buNone/>
              <a:tabLst>
                <a:tab pos="3886200" algn="l"/>
              </a:tabLst>
              <a:defRPr/>
            </a:lvl1pPr>
          </a:lstStyle>
          <a:p>
            <a:r>
              <a:rPr lang="en-US" dirty="0"/>
              <a:t>Click to edit Master subtitle style</a:t>
            </a:r>
          </a:p>
        </p:txBody>
      </p:sp>
      <p:sp>
        <p:nvSpPr>
          <p:cNvPr id="128007" name="Rectangle 2"/>
          <p:cNvSpPr>
            <a:spLocks noGrp="1" noChangeArrowheads="1"/>
          </p:cNvSpPr>
          <p:nvPr>
            <p:ph type="ctrTitle"/>
          </p:nvPr>
        </p:nvSpPr>
        <p:spPr>
          <a:xfrm>
            <a:off x="3457575" y="914400"/>
            <a:ext cx="5303838" cy="1752600"/>
          </a:xfrm>
        </p:spPr>
        <p:txBody>
          <a:bodyPr lIns="0" rIns="0"/>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68735084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0" y="1316038"/>
            <a:ext cx="4495800" cy="5070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16038"/>
            <a:ext cx="4495800" cy="5070475"/>
          </a:xfrm>
        </p:spPr>
        <p:txBody>
          <a:bodyPr/>
          <a:lstStyle>
            <a:lvl1pPr marL="342900" marR="0" indent="-342900" algn="l" defTabSz="914400" rtl="0" eaLnBrk="0" fontAlgn="base" latinLnBrk="0" hangingPunct="0">
              <a:lnSpc>
                <a:spcPct val="100000"/>
              </a:lnSpc>
              <a:spcBef>
                <a:spcPct val="30000"/>
              </a:spcBef>
              <a:spcAft>
                <a:spcPct val="0"/>
              </a:spcAft>
              <a:buClr>
                <a:srgbClr val="428C8A"/>
              </a:buClr>
              <a:buSzPct val="80000"/>
              <a:buFont typeface="Wingdings" pitchFamily="-112" charset="2"/>
              <a:buChar char="n"/>
              <a:tabLst/>
              <a:defRPr sz="2800"/>
            </a:lvl1pPr>
            <a:lvl2pPr>
              <a:defRPr sz="2400"/>
            </a:lvl2pPr>
            <a:lvl3pPr>
              <a:defRPr sz="2000"/>
            </a:lvl3pPr>
            <a:lvl4pPr>
              <a:defRPr sz="1800"/>
            </a:lvl4pPr>
            <a:lvl5pPr marL="2057400" marR="0" indent="-228600" algn="l" defTabSz="914400" rtl="0" eaLnBrk="0" fontAlgn="base" latinLnBrk="0" hangingPunct="0">
              <a:lnSpc>
                <a:spcPct val="100000"/>
              </a:lnSpc>
              <a:spcBef>
                <a:spcPct val="30000"/>
              </a:spcBef>
              <a:spcAft>
                <a:spcPct val="0"/>
              </a:spcAft>
              <a:buClr>
                <a:schemeClr val="bg2"/>
              </a:buClr>
              <a:buSzTx/>
              <a:buFont typeface="Tahoma" pitchFamily="-112" charset="0"/>
              <a:buNone/>
              <a:tabLst/>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Rectangle 26"/>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smtClean="0"/>
              <a:t>Design for Security - S. LEEF, March, 2014</a:t>
            </a:r>
            <a:endParaRPr lang="en-US" dirty="0"/>
          </a:p>
        </p:txBody>
      </p:sp>
      <p:sp>
        <p:nvSpPr>
          <p:cNvPr id="6" name="Slide Number Placeholder 9"/>
          <p:cNvSpPr>
            <a:spLocks noGrp="1"/>
          </p:cNvSpPr>
          <p:nvPr>
            <p:ph type="sldNum" sz="quarter" idx="11"/>
          </p:nvPr>
        </p:nvSpPr>
        <p:spPr/>
        <p:txBody>
          <a:bodyPr/>
          <a:lstStyle>
            <a:lvl1pPr algn="ctr" fontAlgn="auto">
              <a:spcBef>
                <a:spcPts val="0"/>
              </a:spcBef>
              <a:spcAft>
                <a:spcPts val="0"/>
              </a:spcAft>
              <a:defRPr sz="800">
                <a:solidFill>
                  <a:srgbClr val="333333"/>
                </a:solidFill>
              </a:defRPr>
            </a:lvl1pPr>
          </a:lstStyle>
          <a:p>
            <a:pPr>
              <a:defRPr/>
            </a:pPr>
            <a:fld id="{7BD41723-5803-4506-90EC-8DC41F21C1E1}" type="slidenum">
              <a:rPr lang="en-US"/>
              <a:pPr>
                <a:defRPr/>
              </a:pPr>
              <a:t>‹#›</a:t>
            </a:fld>
            <a:endParaRPr lang="en-US"/>
          </a:p>
        </p:txBody>
      </p:sp>
    </p:spTree>
    <p:extLst>
      <p:ext uri="{BB962C8B-B14F-4D97-AF65-F5344CB8AC3E}">
        <p14:creationId xmlns:p14="http://schemas.microsoft.com/office/powerpoint/2010/main" val="13493379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Closing-En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a:solidFill>
                <a:srgbClr val="333333"/>
              </a:solidFill>
            </a:endParaRPr>
          </a:p>
        </p:txBody>
      </p:sp>
      <p:sp>
        <p:nvSpPr>
          <p:cNvPr id="4"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pic>
        <p:nvPicPr>
          <p:cNvPr id="5" name="Picture 3" descr="C:\Documents and Settings\lseigneu\Desktop\template 032110 home\lite close.jpg"/>
          <p:cNvPicPr>
            <a:picLocks noChangeAspect="1" noChangeArrowheads="1"/>
          </p:cNvPicPr>
          <p:nvPr userDrawn="1"/>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792000000"/>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0" y="1316038"/>
            <a:ext cx="4495800" cy="5070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16038"/>
            <a:ext cx="4495800" cy="5070475"/>
          </a:xfrm>
        </p:spPr>
        <p:txBody>
          <a:bodyPr/>
          <a:lstStyle>
            <a:lvl1pPr marL="342900" marR="0" indent="-342900" algn="l" defTabSz="914400" rtl="0" eaLnBrk="0" fontAlgn="base" latinLnBrk="0" hangingPunct="0">
              <a:lnSpc>
                <a:spcPct val="100000"/>
              </a:lnSpc>
              <a:spcBef>
                <a:spcPct val="30000"/>
              </a:spcBef>
              <a:spcAft>
                <a:spcPct val="0"/>
              </a:spcAft>
              <a:buClr>
                <a:srgbClr val="428C8A"/>
              </a:buClr>
              <a:buSzPct val="80000"/>
              <a:buFont typeface="Wingdings" pitchFamily="-112" charset="2"/>
              <a:buChar char="n"/>
              <a:tabLst/>
              <a:defRPr sz="2800"/>
            </a:lvl1pPr>
            <a:lvl2pPr>
              <a:defRPr sz="2400"/>
            </a:lvl2pPr>
            <a:lvl3pPr>
              <a:defRPr sz="2000"/>
            </a:lvl3pPr>
            <a:lvl4pPr>
              <a:defRPr sz="1800"/>
            </a:lvl4pPr>
            <a:lvl5pPr marL="2057400" marR="0" indent="-228600" algn="l" defTabSz="914400" rtl="0" eaLnBrk="0" fontAlgn="base" latinLnBrk="0" hangingPunct="0">
              <a:lnSpc>
                <a:spcPct val="100000"/>
              </a:lnSpc>
              <a:spcBef>
                <a:spcPct val="30000"/>
              </a:spcBef>
              <a:spcAft>
                <a:spcPct val="0"/>
              </a:spcAft>
              <a:buClr>
                <a:schemeClr val="bg2"/>
              </a:buClr>
              <a:buSzTx/>
              <a:buFont typeface="Tahoma" pitchFamily="-112" charset="0"/>
              <a:buNone/>
              <a:tabLst/>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6"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28736487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95400"/>
            <a:ext cx="4040188"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400"/>
            <a:ext cx="4041775"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8" name="Title 1"/>
          <p:cNvSpPr>
            <a:spLocks noGrp="1"/>
          </p:cNvSpPr>
          <p:nvPr>
            <p:ph type="title"/>
          </p:nvPr>
        </p:nvSpPr>
        <p:spPr>
          <a:xfrm>
            <a:off x="0" y="0"/>
            <a:ext cx="9144000" cy="1066800"/>
          </a:xfrm>
        </p:spPr>
        <p:txBody>
          <a:bodyPr/>
          <a:lstStyle/>
          <a:p>
            <a:r>
              <a:rPr lang="en-US" dirty="0"/>
              <a:t>Click to edit Master title style</a:t>
            </a:r>
          </a:p>
        </p:txBody>
      </p:sp>
      <p:sp>
        <p:nvSpPr>
          <p:cNvPr id="9" name="Slide Number Placeholder 9"/>
          <p:cNvSpPr>
            <a:spLocks noGrp="1"/>
          </p:cNvSpPr>
          <p:nvPr>
            <p:ph type="sldNum" sz="quarter" idx="11"/>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86509342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solidFill>
            <a:schemeClr val="bg1"/>
          </a:solidFill>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solidFill>
            <a:schemeClr val="bg1"/>
          </a:solidFill>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6"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40867161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6"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95494668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 name="Group 10"/>
          <p:cNvGrpSpPr/>
          <p:nvPr userDrawn="1"/>
        </p:nvGrpSpPr>
        <p:grpSpPr>
          <a:xfrm>
            <a:off x="0" y="0"/>
            <a:ext cx="9144000" cy="6858001"/>
            <a:chOff x="0" y="0"/>
            <a:chExt cx="9144000" cy="6858001"/>
          </a:xfrm>
        </p:grpSpPr>
        <p:pic>
          <p:nvPicPr>
            <p:cNvPr id="11" name="Picture 2" descr="\\Ballys\629\GRAPHICS DROP\_to Linda\2012 PPT template dev\PPT PowerPoint Templates for 2012\Division BKGs\BKG-rev-D-150dpi_IC.jpg"/>
            <p:cNvPicPr>
              <a:picLocks noChangeAspect="1" noChangeArrowheads="1"/>
            </p:cNvPicPr>
            <p:nvPr userDrawn="1"/>
          </p:nvPicPr>
          <p:blipFill>
            <a:blip r:embed="rId2"/>
            <a:srcRect/>
            <a:stretch>
              <a:fillRect/>
            </a:stretch>
          </p:blipFill>
          <p:spPr bwMode="auto">
            <a:xfrm>
              <a:off x="0" y="0"/>
              <a:ext cx="9144000" cy="6858001"/>
            </a:xfrm>
            <a:prstGeom prst="rect">
              <a:avLst/>
            </a:prstGeom>
            <a:noFill/>
          </p:spPr>
        </p:pic>
        <p:grpSp>
          <p:nvGrpSpPr>
            <p:cNvPr id="12" name="Group 5"/>
            <p:cNvGrpSpPr/>
            <p:nvPr userDrawn="1"/>
          </p:nvGrpSpPr>
          <p:grpSpPr>
            <a:xfrm>
              <a:off x="6847605" y="5514110"/>
              <a:ext cx="2171700" cy="1219200"/>
              <a:chOff x="6839568" y="5506068"/>
              <a:chExt cx="2171700" cy="1219200"/>
            </a:xfrm>
          </p:grpSpPr>
          <p:sp>
            <p:nvSpPr>
              <p:cNvPr id="13" name="Rectangle 12"/>
              <p:cNvSpPr/>
              <p:nvPr/>
            </p:nvSpPr>
            <p:spPr>
              <a:xfrm>
                <a:off x="6839568" y="5506068"/>
                <a:ext cx="2171700" cy="1219200"/>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defRPr/>
                </a:pPr>
                <a:endParaRPr lang="en-US" kern="0" smtClean="0">
                  <a:solidFill>
                    <a:srgbClr val="FFFFFF"/>
                  </a:solidFill>
                  <a:latin typeface="Tahoma"/>
                </a:endParaRPr>
              </a:p>
            </p:txBody>
          </p:sp>
          <p:pic>
            <p:nvPicPr>
              <p:cNvPr id="14" name="Picture 4" descr="N:\GRAPHICS DROP\_to Linda\MGC-Logo_PMS201 [Converted].emf"/>
              <p:cNvPicPr>
                <a:picLocks noChangeAspect="1" noChangeArrowheads="1"/>
              </p:cNvPicPr>
              <p:nvPr/>
            </p:nvPicPr>
            <p:blipFill>
              <a:blip r:embed="rId3" cstate="print"/>
              <a:srcRect/>
              <a:stretch>
                <a:fillRect/>
              </a:stretch>
            </p:blipFill>
            <p:spPr bwMode="auto">
              <a:xfrm>
                <a:off x="7068450" y="5855900"/>
                <a:ext cx="1716300" cy="568547"/>
              </a:xfrm>
              <a:prstGeom prst="rect">
                <a:avLst/>
              </a:prstGeom>
              <a:noFill/>
            </p:spPr>
          </p:pic>
        </p:grpSp>
      </p:grpSp>
      <p:sp>
        <p:nvSpPr>
          <p:cNvPr id="128023" name="Rectangle 23"/>
          <p:cNvSpPr>
            <a:spLocks noGrp="1" noChangeArrowheads="1"/>
          </p:cNvSpPr>
          <p:nvPr>
            <p:ph type="subTitle" sz="quarter" idx="1"/>
          </p:nvPr>
        </p:nvSpPr>
        <p:spPr>
          <a:xfrm>
            <a:off x="3457575" y="2852738"/>
            <a:ext cx="5313363" cy="541337"/>
          </a:xfrm>
        </p:spPr>
        <p:txBody>
          <a:bodyPr lIns="0" rIns="0"/>
          <a:lstStyle>
            <a:lvl1pPr marL="0" indent="0">
              <a:buFont typeface="Wingdings" pitchFamily="-112" charset="2"/>
              <a:buNone/>
              <a:tabLst>
                <a:tab pos="3886200" algn="l"/>
              </a:tabLst>
              <a:defRPr/>
            </a:lvl1pPr>
          </a:lstStyle>
          <a:p>
            <a:r>
              <a:rPr lang="en-US" smtClean="0"/>
              <a:t>Click to edit Master subtitle style</a:t>
            </a:r>
            <a:endParaRPr lang="en-US" dirty="0"/>
          </a:p>
        </p:txBody>
      </p:sp>
      <p:sp>
        <p:nvSpPr>
          <p:cNvPr id="128007" name="Rectangle 2"/>
          <p:cNvSpPr>
            <a:spLocks noGrp="1" noChangeArrowheads="1"/>
          </p:cNvSpPr>
          <p:nvPr>
            <p:ph type="ctrTitle"/>
          </p:nvPr>
        </p:nvSpPr>
        <p:spPr>
          <a:xfrm>
            <a:off x="3457575" y="914400"/>
            <a:ext cx="5303838" cy="1752600"/>
          </a:xfrm>
        </p:spPr>
        <p:txBody>
          <a:bodyPr lIns="0" rIns="0"/>
          <a:lstStyle>
            <a:lvl1pPr>
              <a:defRPr sz="3600">
                <a:solidFill>
                  <a:schemeClr val="bg1"/>
                </a:solidFill>
              </a:defRPr>
            </a:lvl1pPr>
          </a:lstStyle>
          <a:p>
            <a:r>
              <a:rPr lang="en-US" smtClean="0"/>
              <a:t>Click to edit Master title style</a:t>
            </a:r>
            <a:endParaRPr lang="en-US"/>
          </a:p>
        </p:txBody>
      </p:sp>
    </p:spTree>
    <p:extLst>
      <p:ext uri="{BB962C8B-B14F-4D97-AF65-F5344CB8AC3E}">
        <p14:creationId xmlns:p14="http://schemas.microsoft.com/office/powerpoint/2010/main" val="965782469"/>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
        <p:nvSpPr>
          <p:cNvPr id="5" name="Content Placeholder 2"/>
          <p:cNvSpPr>
            <a:spLocks noGrp="1"/>
          </p:cNvSpPr>
          <p:nvPr>
            <p:ph idx="1"/>
          </p:nvPr>
        </p:nvSpPr>
        <p:spPr>
          <a:xfrm>
            <a:off x="0" y="1316038"/>
            <a:ext cx="9144000" cy="5070475"/>
          </a:xfrm>
        </p:spPr>
        <p:txBody>
          <a:bodyPr/>
          <a:lstStyle>
            <a:lvl1pPr>
              <a:spcBef>
                <a:spcPts val="850"/>
              </a:spcBef>
              <a:defRPr/>
            </a:lvl1pPr>
            <a:lvl4pPr>
              <a:defRPr/>
            </a:lvl4pPr>
            <a:lvl5pPr>
              <a:buFont typeface="Arial" pitchFamily="34" charset="0"/>
              <a:buChar char="•"/>
              <a:defRPr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07698713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880541373"/>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On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
        <p:nvSpPr>
          <p:cNvPr id="5" name="Content Placeholder 3"/>
          <p:cNvSpPr>
            <a:spLocks noGrp="1"/>
          </p:cNvSpPr>
          <p:nvPr>
            <p:ph sz="half" idx="2"/>
          </p:nvPr>
        </p:nvSpPr>
        <p:spPr>
          <a:xfrm>
            <a:off x="3957638" y="1316038"/>
            <a:ext cx="5186362" cy="5070475"/>
          </a:xfrm>
        </p:spPr>
        <p:txBody>
          <a:bodyPr lIns="228600"/>
          <a:lstStyle>
            <a:lvl1pPr>
              <a:spcBef>
                <a:spcPts val="850"/>
              </a:spcBef>
              <a:defRPr sz="2400"/>
            </a:lvl1pPr>
            <a:lvl2pPr>
              <a:defRPr sz="2000"/>
            </a:lvl2pPr>
            <a:lvl3pPr>
              <a:defRPr sz="1800"/>
            </a:lvl3pPr>
            <a:lvl4pPr>
              <a:defRPr sz="1800"/>
            </a:lvl4pPr>
            <a:lvl5pPr>
              <a:spcBef>
                <a:spcPts val="0"/>
              </a:spcBef>
              <a:buFont typeface="Tahoma" pitchFamily="34" charset="0"/>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9016279"/>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
        <p:nvSpPr>
          <p:cNvPr id="5" name="Table Placeholder 2"/>
          <p:cNvSpPr>
            <a:spLocks noGrp="1"/>
          </p:cNvSpPr>
          <p:nvPr>
            <p:ph type="tbl" idx="1"/>
          </p:nvPr>
        </p:nvSpPr>
        <p:spPr>
          <a:xfrm>
            <a:off x="0" y="1316038"/>
            <a:ext cx="9144000" cy="5070475"/>
          </a:xfrm>
        </p:spPr>
        <p:txBody>
          <a:bodyPr/>
          <a:lstStyle/>
          <a:p>
            <a:pPr lvl="0"/>
            <a:r>
              <a:rPr lang="en-US" noProof="0" smtClean="0"/>
              <a:t>Click icon to add table</a:t>
            </a:r>
          </a:p>
        </p:txBody>
      </p:sp>
    </p:spTree>
    <p:extLst>
      <p:ext uri="{BB962C8B-B14F-4D97-AF65-F5344CB8AC3E}">
        <p14:creationId xmlns:p14="http://schemas.microsoft.com/office/powerpoint/2010/main" val="133057297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95400"/>
            <a:ext cx="4040188"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400"/>
            <a:ext cx="4041775"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0" y="0"/>
            <a:ext cx="9144000" cy="1066800"/>
          </a:xfrm>
        </p:spPr>
        <p:txBody>
          <a:bodyPr/>
          <a:lstStyle/>
          <a:p>
            <a:r>
              <a:rPr lang="en-US" dirty="0"/>
              <a:t>Click to edit Master title style</a:t>
            </a:r>
          </a:p>
        </p:txBody>
      </p:sp>
      <p:sp>
        <p:nvSpPr>
          <p:cNvPr id="7" name="Rectangle 26"/>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smtClean="0"/>
              <a:t>Design for Security - S. LEEF, March, 2014</a:t>
            </a:r>
            <a:endParaRPr lang="en-US" dirty="0"/>
          </a:p>
        </p:txBody>
      </p:sp>
      <p:sp>
        <p:nvSpPr>
          <p:cNvPr id="9" name="Slide Number Placeholder 9"/>
          <p:cNvSpPr>
            <a:spLocks noGrp="1"/>
          </p:cNvSpPr>
          <p:nvPr>
            <p:ph type="sldNum" sz="quarter" idx="11"/>
          </p:nvPr>
        </p:nvSpPr>
        <p:spPr/>
        <p:txBody>
          <a:bodyPr/>
          <a:lstStyle>
            <a:lvl1pPr algn="ctr" fontAlgn="auto">
              <a:spcBef>
                <a:spcPts val="0"/>
              </a:spcBef>
              <a:spcAft>
                <a:spcPts val="0"/>
              </a:spcAft>
              <a:defRPr sz="800">
                <a:solidFill>
                  <a:srgbClr val="333333"/>
                </a:solidFill>
              </a:defRPr>
            </a:lvl1pPr>
          </a:lstStyle>
          <a:p>
            <a:pPr>
              <a:defRPr/>
            </a:pPr>
            <a:fld id="{F938556A-494B-428E-B5E0-475A3B9DBBF4}" type="slidenum">
              <a:rPr lang="en-US"/>
              <a:pPr>
                <a:defRPr/>
              </a:pPr>
              <a:t>‹#›</a:t>
            </a:fld>
            <a:endParaRPr lang="en-US"/>
          </a:p>
        </p:txBody>
      </p:sp>
    </p:spTree>
    <p:extLst>
      <p:ext uri="{BB962C8B-B14F-4D97-AF65-F5344CB8AC3E}">
        <p14:creationId xmlns:p14="http://schemas.microsoft.com/office/powerpoint/2010/main" val="49290916"/>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6259" name="Picture 3" descr="C:\Documents and Settings\lseigneu\Desktop\PPT MAIN DEV\TESTING FILE SIZES\SET PS bkgs in PP saved as JPGs then used for template\A\_B AS POSTED w C bkgs dropped in\Slide5.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sp>
        <p:nvSpPr>
          <p:cNvPr id="2" name="Title 1"/>
          <p:cNvSpPr>
            <a:spLocks noGrp="1"/>
          </p:cNvSpPr>
          <p:nvPr>
            <p:ph type="title"/>
          </p:nvPr>
        </p:nvSpPr>
        <p:spPr>
          <a:xfrm>
            <a:off x="722313" y="2616200"/>
            <a:ext cx="7772400" cy="1612900"/>
          </a:xfrm>
        </p:spPr>
        <p:txBody>
          <a:bodyPr anchor="ctr" anchorCtr="1"/>
          <a:lstStyle>
            <a:lvl1pPr algn="ctr">
              <a:defRPr sz="36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171700"/>
            <a:ext cx="7772400" cy="444500"/>
          </a:xfrm>
        </p:spPr>
        <p:txBody>
          <a:bodyPr anchor="b"/>
          <a:lstStyle>
            <a:lvl1pPr marL="0" indent="0" algn="ctr">
              <a:buNone/>
              <a:defRPr sz="16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124037584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Quote 01">
    <p:spTree>
      <p:nvGrpSpPr>
        <p:cNvPr id="1" name=""/>
        <p:cNvGrpSpPr/>
        <p:nvPr/>
      </p:nvGrpSpPr>
      <p:grpSpPr>
        <a:xfrm>
          <a:off x="0" y="0"/>
          <a:ext cx="0" cy="0"/>
          <a:chOff x="0" y="0"/>
          <a:chExt cx="0" cy="0"/>
        </a:xfrm>
      </p:grpSpPr>
      <p:pic>
        <p:nvPicPr>
          <p:cNvPr id="5" name="Picture 2" descr="C:\Documents and Settings\lseigneu\Desktop\PPT MAIN DEV\TESTING FILE SIZES\SET PS bkgs in PP saved as JPGs then used for template\A\_B AS POSTED w C bkgs dropped in\Slide4.JPG"/>
          <p:cNvPicPr>
            <a:picLocks noChangeAspect="1" noChangeArrowheads="1"/>
          </p:cNvPicPr>
          <p:nvPr userDrawn="1"/>
        </p:nvPicPr>
        <p:blipFill>
          <a:blip r:embed="rId2"/>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1828800"/>
            <a:ext cx="9144000" cy="2832100"/>
          </a:xfrm>
        </p:spPr>
        <p:txBody>
          <a:bodyPr anchor="ctr" anchorCtr="1"/>
          <a:lstStyle>
            <a:lvl1pPr algn="ctr">
              <a:defRPr sz="3200" b="1" i="1" cap="none"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699000"/>
            <a:ext cx="7772400" cy="444500"/>
          </a:xfrm>
        </p:spPr>
        <p:txBody>
          <a:bodyPr anchor="b"/>
          <a:lstStyle>
            <a:lvl1pPr marL="0" indent="0" algn="r">
              <a:buNone/>
              <a:defRPr sz="1600" i="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7345686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no top ru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775868781"/>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Closing-End">
    <p:spTree>
      <p:nvGrpSpPr>
        <p:cNvPr id="1" name=""/>
        <p:cNvGrpSpPr/>
        <p:nvPr/>
      </p:nvGrpSpPr>
      <p:grpSpPr>
        <a:xfrm>
          <a:off x="0" y="0"/>
          <a:ext cx="0" cy="0"/>
          <a:chOff x="0" y="0"/>
          <a:chExt cx="0" cy="0"/>
        </a:xfrm>
      </p:grpSpPr>
      <p:pic>
        <p:nvPicPr>
          <p:cNvPr id="5" name="Picture 3" descr="C:\Documents and Settings\lseigneu\Desktop\template 032110 home\lite close.jpg"/>
          <p:cNvPicPr>
            <a:picLocks noChangeAspect="1" noChangeArrowheads="1"/>
          </p:cNvPicPr>
          <p:nvPr userDrawn="1"/>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05464023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
        <p:nvSpPr>
          <p:cNvPr id="5" name="Content Placeholder 2"/>
          <p:cNvSpPr>
            <a:spLocks noGrp="1"/>
          </p:cNvSpPr>
          <p:nvPr>
            <p:ph sz="half" idx="1"/>
          </p:nvPr>
        </p:nvSpPr>
        <p:spPr>
          <a:xfrm>
            <a:off x="0" y="1316038"/>
            <a:ext cx="4495800" cy="5070475"/>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2"/>
          </p:nvPr>
        </p:nvSpPr>
        <p:spPr>
          <a:xfrm>
            <a:off x="4648200" y="1316038"/>
            <a:ext cx="4495800" cy="5070475"/>
          </a:xfrm>
        </p:spPr>
        <p:txBody>
          <a:bodyPr/>
          <a:lstStyle>
            <a:lvl1pPr marL="342900" marR="0" indent="-342900" algn="l" defTabSz="914400" rtl="0" eaLnBrk="0" fontAlgn="base" latinLnBrk="0" hangingPunct="0">
              <a:lnSpc>
                <a:spcPct val="100000"/>
              </a:lnSpc>
              <a:spcBef>
                <a:spcPct val="30000"/>
              </a:spcBef>
              <a:spcAft>
                <a:spcPct val="0"/>
              </a:spcAft>
              <a:buClr>
                <a:srgbClr val="428C8A"/>
              </a:buClr>
              <a:buSzPct val="80000"/>
              <a:buFont typeface="Wingdings" pitchFamily="-112" charset="2"/>
              <a:buChar char="n"/>
              <a:tabLst/>
              <a:defRPr sz="2400"/>
            </a:lvl1pPr>
            <a:lvl2pPr>
              <a:defRPr sz="2000"/>
            </a:lvl2pPr>
            <a:lvl3pPr>
              <a:defRPr sz="1800"/>
            </a:lvl3pPr>
            <a:lvl4pPr>
              <a:defRPr sz="1600"/>
            </a:lvl4pPr>
            <a:lvl5pPr marL="2057400" marR="0" indent="-228600" algn="l" defTabSz="914400" rtl="0" eaLnBrk="0" fontAlgn="base" latinLnBrk="0" hangingPunct="0">
              <a:lnSpc>
                <a:spcPct val="100000"/>
              </a:lnSpc>
              <a:spcBef>
                <a:spcPct val="30000"/>
              </a:spcBef>
              <a:spcAft>
                <a:spcPct val="0"/>
              </a:spcAft>
              <a:buClr>
                <a:schemeClr val="bg2"/>
              </a:buClr>
              <a:buSzTx/>
              <a:buFont typeface="Tahoma" pitchFamily="-112" charset="0"/>
              <a:buNone/>
              <a:tabLst/>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879203229"/>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
        <p:nvSpPr>
          <p:cNvPr id="5" name="Text Placeholder 2"/>
          <p:cNvSpPr>
            <a:spLocks noGrp="1"/>
          </p:cNvSpPr>
          <p:nvPr>
            <p:ph type="body" idx="1"/>
          </p:nvPr>
        </p:nvSpPr>
        <p:spPr>
          <a:xfrm>
            <a:off x="457200" y="1295400"/>
            <a:ext cx="4040188" cy="879475"/>
          </a:xfrm>
        </p:spPr>
        <p:txBody>
          <a:bodyPr lIns="118872" rIns="118872"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3"/>
          <p:cNvSpPr>
            <a:spLocks noGrp="1"/>
          </p:cNvSpPr>
          <p:nvPr>
            <p:ph sz="half" idx="2"/>
          </p:nvPr>
        </p:nvSpPr>
        <p:spPr>
          <a:xfrm>
            <a:off x="457200" y="2174875"/>
            <a:ext cx="4040188" cy="3951288"/>
          </a:xfrm>
        </p:spPr>
        <p:txBody>
          <a:bodyPr lIns="118872" rIns="118872"/>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4"/>
          <p:cNvSpPr>
            <a:spLocks noGrp="1"/>
          </p:cNvSpPr>
          <p:nvPr>
            <p:ph type="body" sz="quarter" idx="3"/>
          </p:nvPr>
        </p:nvSpPr>
        <p:spPr>
          <a:xfrm>
            <a:off x="4645025" y="1295400"/>
            <a:ext cx="4041775" cy="879475"/>
          </a:xfrm>
        </p:spPr>
        <p:txBody>
          <a:bodyPr lIns="118872" rIns="118872"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Content Placeholder 5"/>
          <p:cNvSpPr>
            <a:spLocks noGrp="1"/>
          </p:cNvSpPr>
          <p:nvPr>
            <p:ph sz="quarter" idx="4"/>
          </p:nvPr>
        </p:nvSpPr>
        <p:spPr>
          <a:xfrm>
            <a:off x="4645025" y="2174875"/>
            <a:ext cx="4041775" cy="3951288"/>
          </a:xfrm>
        </p:spPr>
        <p:txBody>
          <a:bodyPr lIns="118872" rIns="118872"/>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50201915"/>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C1DD8A88-2F0B-3948-BFE4-8323F8CC6B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2395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C0E36980-C17B-1943-93B0-93A4944452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5416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8A43E55F-172B-2047-8FE2-D7B1CDF86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82346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19200"/>
            <a:ext cx="38100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38100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82C56ED4-049C-FE43-B824-2A75EF4BEA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5511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solidFill>
            <a:schemeClr val="bg1"/>
          </a:solidFill>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solidFill>
            <a:schemeClr val="bg1"/>
          </a:solidFill>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smtClean="0"/>
              <a:t>Design for Security - S. LEEF, March, 2014</a:t>
            </a:r>
            <a:endParaRPr lang="en-US" dirty="0"/>
          </a:p>
        </p:txBody>
      </p:sp>
      <p:sp>
        <p:nvSpPr>
          <p:cNvPr id="6" name="Slide Number Placeholder 9"/>
          <p:cNvSpPr>
            <a:spLocks noGrp="1"/>
          </p:cNvSpPr>
          <p:nvPr>
            <p:ph type="sldNum" sz="quarter" idx="11"/>
          </p:nvPr>
        </p:nvSpPr>
        <p:spPr/>
        <p:txBody>
          <a:bodyPr/>
          <a:lstStyle>
            <a:lvl1pPr algn="ctr" fontAlgn="auto">
              <a:spcBef>
                <a:spcPts val="0"/>
              </a:spcBef>
              <a:spcAft>
                <a:spcPts val="0"/>
              </a:spcAft>
              <a:defRPr sz="800">
                <a:solidFill>
                  <a:srgbClr val="333333"/>
                </a:solidFill>
              </a:defRPr>
            </a:lvl1pPr>
          </a:lstStyle>
          <a:p>
            <a:pPr>
              <a:defRPr/>
            </a:pPr>
            <a:fld id="{A96BB28F-1F45-4C70-B049-010F29EC9FC5}" type="slidenum">
              <a:rPr lang="en-US"/>
              <a:pPr>
                <a:defRPr/>
              </a:pPr>
              <a:t>‹#›</a:t>
            </a:fld>
            <a:endParaRPr lang="en-US"/>
          </a:p>
        </p:txBody>
      </p:sp>
    </p:spTree>
    <p:extLst>
      <p:ext uri="{BB962C8B-B14F-4D97-AF65-F5344CB8AC3E}">
        <p14:creationId xmlns:p14="http://schemas.microsoft.com/office/powerpoint/2010/main" val="691165282"/>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78760662-ECFC-FC47-9210-068DA7BC9A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09131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3205B639-1F50-294F-83BC-DB3BB30F3C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5779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35FBCC85-619D-5345-8923-58ACBACEC6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58955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84D4CCE0-8A97-CD46-8168-CC5B204B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9604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1F4220EA-4A92-1B4C-AAE4-DD2104DD0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89541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E6981578-45DA-674C-ACE2-338BAF5F1A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4253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9197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9197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3004E9ED-E6F5-3945-8D5E-409060F9A7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44042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C1DD8A88-2F0B-3948-BFE4-8323F8CC6B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7207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C0E36980-C17B-1943-93B0-93A4944452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78196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8A43E55F-172B-2047-8FE2-D7B1CDF86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8795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smtClean="0"/>
              <a:t>Design for Security - S. LEEF, March, 2014</a:t>
            </a:r>
            <a:endParaRPr lang="en-US" dirty="0"/>
          </a:p>
        </p:txBody>
      </p:sp>
      <p:sp>
        <p:nvSpPr>
          <p:cNvPr id="6" name="Slide Number Placeholder 9"/>
          <p:cNvSpPr>
            <a:spLocks noGrp="1"/>
          </p:cNvSpPr>
          <p:nvPr>
            <p:ph type="sldNum" sz="quarter" idx="11"/>
          </p:nvPr>
        </p:nvSpPr>
        <p:spPr/>
        <p:txBody>
          <a:bodyPr/>
          <a:lstStyle>
            <a:lvl1pPr algn="ctr" fontAlgn="auto">
              <a:spcBef>
                <a:spcPts val="0"/>
              </a:spcBef>
              <a:spcAft>
                <a:spcPts val="0"/>
              </a:spcAft>
              <a:defRPr sz="800">
                <a:solidFill>
                  <a:srgbClr val="333333"/>
                </a:solidFill>
              </a:defRPr>
            </a:lvl1pPr>
          </a:lstStyle>
          <a:p>
            <a:pPr>
              <a:defRPr/>
            </a:pPr>
            <a:fld id="{57BCCC19-BC94-402D-91A9-4D28301244AD}" type="slidenum">
              <a:rPr lang="en-US"/>
              <a:pPr>
                <a:defRPr/>
              </a:pPr>
              <a:t>‹#›</a:t>
            </a:fld>
            <a:endParaRPr lang="en-US"/>
          </a:p>
        </p:txBody>
      </p:sp>
    </p:spTree>
    <p:extLst>
      <p:ext uri="{BB962C8B-B14F-4D97-AF65-F5344CB8AC3E}">
        <p14:creationId xmlns:p14="http://schemas.microsoft.com/office/powerpoint/2010/main" val="3960769491"/>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19200"/>
            <a:ext cx="38100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38100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82C56ED4-049C-FE43-B824-2A75EF4BEA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75094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78760662-ECFC-FC47-9210-068DA7BC9A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27286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3205B639-1F50-294F-83BC-DB3BB30F3C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5339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35FBCC85-619D-5345-8923-58ACBACEC6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88364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84D4CCE0-8A97-CD46-8168-CC5B204B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79569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1F4220EA-4A92-1B4C-AAE4-DD2104DD0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15768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E6981578-45DA-674C-ACE2-338BAF5F1A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4170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9197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9197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solidFill>
                  <a:srgbClr val="000000"/>
                </a:solidFill>
              </a:rPr>
              <a:t>Design for Security - S. LEEF, March, 2014</a:t>
            </a: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3004E9ED-E6F5-3945-8D5E-409060F9A7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7769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Dome_Title Slid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86038" y="3004365"/>
            <a:ext cx="6791241" cy="1227769"/>
          </a:xfrm>
        </p:spPr>
        <p:txBody>
          <a:bodyPr anchor="t" anchorCtr="0">
            <a:noAutofit/>
          </a:bodyPr>
          <a:lstStyle>
            <a:lvl1pPr algn="l">
              <a:defRPr sz="3200" b="1">
                <a:solidFill>
                  <a:srgbClr val="FFFFFF"/>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046018" y="4862513"/>
            <a:ext cx="3726382" cy="1752600"/>
          </a:xfrm>
        </p:spPr>
        <p:txBody>
          <a:bodyPr>
            <a:normAutofit/>
          </a:bodyPr>
          <a:lstStyle>
            <a:lvl1pPr marL="0" indent="0" algn="l">
              <a:buNone/>
              <a:defRPr sz="2400">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1166108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Bldg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86038" y="3004365"/>
            <a:ext cx="6791241" cy="1227769"/>
          </a:xfrm>
        </p:spPr>
        <p:txBody>
          <a:bodyPr anchor="t" anchorCtr="0">
            <a:noAutofit/>
          </a:bodyPr>
          <a:lstStyle>
            <a:lvl1pPr algn="l">
              <a:defRPr sz="3200" b="1">
                <a:solidFill>
                  <a:srgbClr val="FFFFFF"/>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046018" y="4862513"/>
            <a:ext cx="3726382" cy="1752600"/>
          </a:xfrm>
        </p:spPr>
        <p:txBody>
          <a:bodyPr>
            <a:normAutofit/>
          </a:bodyPr>
          <a:lstStyle>
            <a:lvl1pPr marL="0" indent="0" algn="l">
              <a:buNone/>
              <a:defRPr sz="2400">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422092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8023" name="Rectangle 23"/>
          <p:cNvSpPr>
            <a:spLocks noGrp="1" noChangeArrowheads="1"/>
          </p:cNvSpPr>
          <p:nvPr>
            <p:ph type="subTitle" sz="quarter" idx="1"/>
          </p:nvPr>
        </p:nvSpPr>
        <p:spPr>
          <a:xfrm>
            <a:off x="3457575" y="2852738"/>
            <a:ext cx="5313363" cy="541337"/>
          </a:xfrm>
        </p:spPr>
        <p:txBody>
          <a:bodyPr lIns="0" rIns="0"/>
          <a:lstStyle>
            <a:lvl1pPr marL="0" indent="0">
              <a:buFont typeface="Wingdings" pitchFamily="-112" charset="2"/>
              <a:buNone/>
              <a:tabLst>
                <a:tab pos="3886200" algn="l"/>
              </a:tabLst>
              <a:defRPr/>
            </a:lvl1pPr>
          </a:lstStyle>
          <a:p>
            <a:r>
              <a:rPr lang="en-US" smtClean="0"/>
              <a:t>Click to edit Master subtitle style</a:t>
            </a:r>
            <a:endParaRPr lang="en-US" dirty="0"/>
          </a:p>
        </p:txBody>
      </p:sp>
      <p:sp>
        <p:nvSpPr>
          <p:cNvPr id="128007" name="Rectangle 2"/>
          <p:cNvSpPr>
            <a:spLocks noGrp="1" noChangeArrowheads="1"/>
          </p:cNvSpPr>
          <p:nvPr>
            <p:ph type="ctrTitle"/>
          </p:nvPr>
        </p:nvSpPr>
        <p:spPr>
          <a:xfrm>
            <a:off x="3457575" y="914400"/>
            <a:ext cx="5303838" cy="1752600"/>
          </a:xfrm>
        </p:spPr>
        <p:txBody>
          <a:bodyPr lIns="0" rIns="0" anchor="b"/>
          <a:lstStyle>
            <a:lvl1pPr>
              <a:defRPr sz="3600">
                <a:solidFill>
                  <a:schemeClr val="bg1"/>
                </a:solidFill>
              </a:defRPr>
            </a:lvl1pPr>
          </a:lstStyle>
          <a:p>
            <a:r>
              <a:rPr lang="en-US" smtClean="0"/>
              <a:t>Click to edit Master title style</a:t>
            </a:r>
            <a:endParaRPr lang="en-US"/>
          </a:p>
        </p:txBody>
      </p:sp>
      <p:grpSp>
        <p:nvGrpSpPr>
          <p:cNvPr id="10" name="Group 9"/>
          <p:cNvGrpSpPr/>
          <p:nvPr userDrawn="1"/>
        </p:nvGrpSpPr>
        <p:grpSpPr>
          <a:xfrm>
            <a:off x="0" y="0"/>
            <a:ext cx="9144000" cy="6858001"/>
            <a:chOff x="0" y="0"/>
            <a:chExt cx="9144000" cy="6858001"/>
          </a:xfrm>
        </p:grpSpPr>
        <p:pic>
          <p:nvPicPr>
            <p:cNvPr id="1026" name="Picture 2" descr="C:\Documents and Settings\lseigneu\Desktop\PPT2007-revD\Final RevD BKGs\BKG-rev-D-150dpi_Corp.jpg"/>
            <p:cNvPicPr>
              <a:picLocks noChangeAspect="1" noChangeArrowheads="1"/>
            </p:cNvPicPr>
            <p:nvPr userDrawn="1"/>
          </p:nvPicPr>
          <p:blipFill>
            <a:blip r:embed="rId2"/>
            <a:srcRect/>
            <a:stretch>
              <a:fillRect/>
            </a:stretch>
          </p:blipFill>
          <p:spPr bwMode="auto">
            <a:xfrm>
              <a:off x="0" y="0"/>
              <a:ext cx="9144000" cy="6858001"/>
            </a:xfrm>
            <a:prstGeom prst="rect">
              <a:avLst/>
            </a:prstGeom>
            <a:noFill/>
          </p:spPr>
        </p:pic>
        <p:grpSp>
          <p:nvGrpSpPr>
            <p:cNvPr id="6" name="Group 5"/>
            <p:cNvGrpSpPr/>
            <p:nvPr userDrawn="1"/>
          </p:nvGrpSpPr>
          <p:grpSpPr>
            <a:xfrm>
              <a:off x="6847605" y="5514110"/>
              <a:ext cx="2171700" cy="1219200"/>
              <a:chOff x="6839568" y="5506068"/>
              <a:chExt cx="2171700" cy="1219200"/>
            </a:xfrm>
          </p:grpSpPr>
          <p:sp>
            <p:nvSpPr>
              <p:cNvPr id="7" name="Rectangle 6"/>
              <p:cNvSpPr/>
              <p:nvPr/>
            </p:nvSpPr>
            <p:spPr>
              <a:xfrm>
                <a:off x="6839568" y="5506068"/>
                <a:ext cx="2171700" cy="1219200"/>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defRPr/>
                </a:pPr>
                <a:endParaRPr lang="en-US" kern="0" smtClean="0">
                  <a:solidFill>
                    <a:srgbClr val="FFFFFF"/>
                  </a:solidFill>
                  <a:latin typeface="Tahoma"/>
                </a:endParaRPr>
              </a:p>
            </p:txBody>
          </p:sp>
          <p:pic>
            <p:nvPicPr>
              <p:cNvPr id="8" name="Picture 4" descr="N:\GRAPHICS DROP\_to Linda\MGC-Logo_PMS201 [Converted].emf"/>
              <p:cNvPicPr>
                <a:picLocks noChangeAspect="1" noChangeArrowheads="1"/>
              </p:cNvPicPr>
              <p:nvPr/>
            </p:nvPicPr>
            <p:blipFill>
              <a:blip r:embed="rId3" cstate="print"/>
              <a:srcRect/>
              <a:stretch>
                <a:fillRect/>
              </a:stretch>
            </p:blipFill>
            <p:spPr bwMode="auto">
              <a:xfrm>
                <a:off x="7068450" y="5855900"/>
                <a:ext cx="1716300" cy="568547"/>
              </a:xfrm>
              <a:prstGeom prst="rect">
                <a:avLst/>
              </a:prstGeom>
              <a:noFill/>
            </p:spPr>
          </p:pic>
        </p:grpSp>
      </p:grpSp>
    </p:spTree>
    <p:extLst>
      <p:ext uri="{BB962C8B-B14F-4D97-AF65-F5344CB8AC3E}">
        <p14:creationId xmlns:p14="http://schemas.microsoft.com/office/powerpoint/2010/main" val="874992933"/>
      </p:ext>
    </p:extLst>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Pillar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86038" y="3004365"/>
            <a:ext cx="6791241" cy="1227769"/>
          </a:xfrm>
        </p:spPr>
        <p:txBody>
          <a:bodyPr anchor="t" anchorCtr="0">
            <a:noAutofit/>
          </a:bodyPr>
          <a:lstStyle>
            <a:lvl1pPr algn="l">
              <a:defRPr sz="3200" b="1">
                <a:solidFill>
                  <a:srgbClr val="FFFFFF"/>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046018" y="4862513"/>
            <a:ext cx="3726382" cy="1752600"/>
          </a:xfrm>
        </p:spPr>
        <p:txBody>
          <a:bodyPr>
            <a:normAutofit/>
          </a:bodyPr>
          <a:lstStyle>
            <a:lvl1pPr marL="0" indent="0" algn="l">
              <a:buNone/>
              <a:defRPr sz="2400">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8539846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6" name="Slide Number Placeholder 5"/>
          <p:cNvSpPr>
            <a:spLocks noGrp="1"/>
          </p:cNvSpPr>
          <p:nvPr>
            <p:ph type="sldNum" sz="quarter" idx="12"/>
          </p:nvPr>
        </p:nvSpPr>
        <p:spPr>
          <a:xfrm>
            <a:off x="6886996" y="6383020"/>
            <a:ext cx="2133600" cy="365125"/>
          </a:xfrm>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3081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normAutofit/>
          </a:bodyPr>
          <a:lstStyle>
            <a:lvl1pPr algn="l">
              <a:defRPr sz="32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6" name="Slide Number Placeholder 5"/>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2099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7" name="Slide Number Placeholder 6"/>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3555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9" name="Slide Number Placeholder 8"/>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7313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5" name="Slide Number Placeholder 4"/>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4322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4" name="Slide Number Placeholder 3"/>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8316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7" name="Slide Number Placeholder 6"/>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5396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7" name="Slide Number Placeholder 6"/>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4646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6" name="Slide Number Placeholder 5"/>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7530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Bef>
                <a:spcPts val="850"/>
              </a:spcBef>
              <a:defRPr/>
            </a:lvl1pPr>
            <a:lvl4pPr>
              <a:defRPr/>
            </a:lvl4pPr>
            <a:lvl5pPr>
              <a:buFont typeface="Arial" pitchFamily="34" charset="0"/>
              <a:buChar char="•"/>
              <a:defRPr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26"/>
          <p:cNvSpPr>
            <a:spLocks noGrp="1" noChangeArrowheads="1"/>
          </p:cNvSpPr>
          <p:nvPr>
            <p:ph type="ftr" sz="quarter" idx="10"/>
          </p:nvPr>
        </p:nvSpPr>
        <p:spPr>
          <a:xfrm>
            <a:off x="381000" y="6626225"/>
            <a:ext cx="5212080" cy="231775"/>
          </a:xfrm>
        </p:spPr>
        <p:txBody>
          <a:bodyPr anchor="b" anchorCtr="0"/>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6" name="Slide Number Placeholder 9"/>
          <p:cNvSpPr>
            <a:spLocks noGrp="1"/>
          </p:cNvSpPr>
          <p:nvPr>
            <p:ph type="sldNum" sz="quarter" idx="4"/>
          </p:nvPr>
        </p:nvSpPr>
        <p:spPr>
          <a:xfrm>
            <a:off x="0" y="6626225"/>
            <a:ext cx="381000" cy="228600"/>
          </a:xfrm>
          <a:prstGeom prst="rect">
            <a:avLst/>
          </a:prstGeom>
        </p:spPr>
        <p:txBody>
          <a:bodyPr vert="horz" lIns="0" tIns="45720" rIns="0" bIns="45720" rtlCol="0" anchor="b" anchorCtr="0"/>
          <a:lstStyle>
            <a:lvl1pPr algn="ctr">
              <a:defRPr sz="12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68883450"/>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6" name="Slide Number Placeholder 5"/>
          <p:cNvSpPr>
            <a:spLocks noGrp="1"/>
          </p:cNvSpPr>
          <p:nvPr>
            <p:ph type="sldNum" sz="quarter" idx="12"/>
          </p:nvPr>
        </p:nvSpPr>
        <p:spPr>
          <a:xfrm>
            <a:off x="6883186" y="6367780"/>
            <a:ext cx="2133600" cy="365125"/>
          </a:xfrm>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0074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Dome_Title Slid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86038" y="3004365"/>
            <a:ext cx="6791241" cy="1227769"/>
          </a:xfrm>
        </p:spPr>
        <p:txBody>
          <a:bodyPr anchor="t" anchorCtr="0">
            <a:noAutofit/>
          </a:bodyPr>
          <a:lstStyle>
            <a:lvl1pPr algn="l">
              <a:defRPr sz="3200" b="1">
                <a:solidFill>
                  <a:srgbClr val="FFFFFF"/>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046018" y="4862513"/>
            <a:ext cx="3726382" cy="1752600"/>
          </a:xfrm>
        </p:spPr>
        <p:txBody>
          <a:bodyPr>
            <a:normAutofit/>
          </a:bodyPr>
          <a:lstStyle>
            <a:lvl1pPr marL="0" indent="0" algn="l">
              <a:buNone/>
              <a:defRPr sz="2400">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911498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Bldg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86038" y="3004365"/>
            <a:ext cx="6791241" cy="1227769"/>
          </a:xfrm>
        </p:spPr>
        <p:txBody>
          <a:bodyPr anchor="t" anchorCtr="0">
            <a:noAutofit/>
          </a:bodyPr>
          <a:lstStyle>
            <a:lvl1pPr algn="l">
              <a:defRPr sz="3200" b="1">
                <a:solidFill>
                  <a:srgbClr val="FFFFFF"/>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046018" y="4862513"/>
            <a:ext cx="3726382" cy="1752600"/>
          </a:xfrm>
        </p:spPr>
        <p:txBody>
          <a:bodyPr>
            <a:normAutofit/>
          </a:bodyPr>
          <a:lstStyle>
            <a:lvl1pPr marL="0" indent="0" algn="l">
              <a:buNone/>
              <a:defRPr sz="2400">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2386674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Pillar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86038" y="3004365"/>
            <a:ext cx="6791241" cy="1227769"/>
          </a:xfrm>
        </p:spPr>
        <p:txBody>
          <a:bodyPr anchor="t" anchorCtr="0">
            <a:noAutofit/>
          </a:bodyPr>
          <a:lstStyle>
            <a:lvl1pPr algn="l">
              <a:defRPr sz="3200" b="1">
                <a:solidFill>
                  <a:srgbClr val="FFFFFF"/>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046018" y="4862513"/>
            <a:ext cx="3726382" cy="1752600"/>
          </a:xfrm>
        </p:spPr>
        <p:txBody>
          <a:bodyPr>
            <a:normAutofit/>
          </a:bodyPr>
          <a:lstStyle>
            <a:lvl1pPr marL="0" indent="0" algn="l">
              <a:buNone/>
              <a:defRPr sz="2400">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510054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6" name="Slide Number Placeholder 5"/>
          <p:cNvSpPr>
            <a:spLocks noGrp="1"/>
          </p:cNvSpPr>
          <p:nvPr>
            <p:ph type="sldNum" sz="quarter" idx="12"/>
          </p:nvPr>
        </p:nvSpPr>
        <p:spPr>
          <a:xfrm>
            <a:off x="6886996" y="6383020"/>
            <a:ext cx="2133600" cy="365125"/>
          </a:xfrm>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2968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normAutofit/>
          </a:bodyPr>
          <a:lstStyle>
            <a:lvl1pPr algn="l">
              <a:defRPr sz="32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6" name="Slide Number Placeholder 5"/>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0801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7" name="Slide Number Placeholder 6"/>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0301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9" name="Slide Number Placeholder 8"/>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7814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5" name="Slide Number Placeholder 4"/>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3191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4" name="Slide Number Placeholder 3"/>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926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9"/>
          <p:cNvSpPr>
            <a:spLocks noGrp="1"/>
          </p:cNvSpPr>
          <p:nvPr>
            <p:ph type="sldNum" sz="quarter" idx="11"/>
          </p:nvPr>
        </p:nvSpPr>
        <p:spPr>
          <a:xfrm>
            <a:off x="0" y="6629400"/>
            <a:ext cx="384048" cy="228600"/>
          </a:xfrm>
          <a:prstGeom prst="rect">
            <a:avLst/>
          </a:prstGeom>
        </p:spPr>
        <p:txBody>
          <a:bodyPr/>
          <a:lstStyle>
            <a:lvl1pPr>
              <a:defRPr/>
            </a:lvl1pPr>
          </a:lstStyle>
          <a:p>
            <a:pPr>
              <a:defRPr/>
            </a:pPr>
            <a:fld id="{B0E354D0-0F60-479F-871B-3606072BA919}" type="slidenum">
              <a:rPr lang="en-US">
                <a:solidFill>
                  <a:srgbClr val="333333"/>
                </a:solidFill>
              </a:rPr>
              <a:pPr>
                <a:defRPr/>
              </a:pPr>
              <a:t>‹#›</a:t>
            </a:fld>
            <a:endParaRPr lang="en-US" dirty="0">
              <a:solidFill>
                <a:srgbClr val="333333"/>
              </a:solidFill>
            </a:endParaRPr>
          </a:p>
        </p:txBody>
      </p:sp>
      <p:sp>
        <p:nvSpPr>
          <p:cNvPr id="6" name="Rectangle 26"/>
          <p:cNvSpPr>
            <a:spLocks noGrp="1" noChangeArrowheads="1"/>
          </p:cNvSpPr>
          <p:nvPr>
            <p:ph type="ftr" sz="quarter" idx="3"/>
          </p:nvPr>
        </p:nvSpPr>
        <p:spPr bwMode="auto">
          <a:xfrm>
            <a:off x="380999" y="6626225"/>
            <a:ext cx="5212080" cy="231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solidFill>
                  <a:schemeClr val="tx2"/>
                </a:solidFill>
                <a:ea typeface="+mn-ea"/>
              </a:defRPr>
            </a:lvl1pPr>
          </a:lstStyle>
          <a:p>
            <a:pPr>
              <a:defRPr/>
            </a:pPr>
            <a:r>
              <a:rPr lang="en-US" smtClean="0">
                <a:solidFill>
                  <a:srgbClr val="333333"/>
                </a:solidFill>
              </a:rPr>
              <a:t>Design for Security - S. LEEF, March, 2014</a:t>
            </a:r>
            <a:endParaRPr lang="en-US" dirty="0">
              <a:solidFill>
                <a:srgbClr val="333333"/>
              </a:solidFill>
            </a:endParaRPr>
          </a:p>
        </p:txBody>
      </p:sp>
    </p:spTree>
    <p:extLst>
      <p:ext uri="{BB962C8B-B14F-4D97-AF65-F5344CB8AC3E}">
        <p14:creationId xmlns:p14="http://schemas.microsoft.com/office/powerpoint/2010/main" val="543885268"/>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7" name="Slide Number Placeholder 6"/>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38920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7" name="Slide Number Placeholder 6"/>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45836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6" name="Slide Number Placeholder 5"/>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7992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6" name="Slide Number Placeholder 5"/>
          <p:cNvSpPr>
            <a:spLocks noGrp="1"/>
          </p:cNvSpPr>
          <p:nvPr>
            <p:ph type="sldNum" sz="quarter" idx="12"/>
          </p:nvPr>
        </p:nvSpPr>
        <p:spPr>
          <a:xfrm>
            <a:off x="6883186" y="6367780"/>
            <a:ext cx="2133600" cy="365125"/>
          </a:xfrm>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6598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Dome_Title Slid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86038" y="3004365"/>
            <a:ext cx="6791241" cy="1227769"/>
          </a:xfrm>
        </p:spPr>
        <p:txBody>
          <a:bodyPr anchor="t" anchorCtr="0">
            <a:noAutofit/>
          </a:bodyPr>
          <a:lstStyle>
            <a:lvl1pPr algn="l">
              <a:defRPr sz="3200" b="1">
                <a:solidFill>
                  <a:srgbClr val="FFFFFF"/>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046018" y="4862513"/>
            <a:ext cx="3726382" cy="1752600"/>
          </a:xfrm>
        </p:spPr>
        <p:txBody>
          <a:bodyPr>
            <a:normAutofit/>
          </a:bodyPr>
          <a:lstStyle>
            <a:lvl1pPr marL="0" indent="0" algn="l">
              <a:buNone/>
              <a:defRPr sz="2400">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3942094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Bldg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86038" y="3004365"/>
            <a:ext cx="6791241" cy="1227769"/>
          </a:xfrm>
        </p:spPr>
        <p:txBody>
          <a:bodyPr anchor="t" anchorCtr="0">
            <a:noAutofit/>
          </a:bodyPr>
          <a:lstStyle>
            <a:lvl1pPr algn="l">
              <a:defRPr sz="3200" b="1">
                <a:solidFill>
                  <a:srgbClr val="FFFFFF"/>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046018" y="4862513"/>
            <a:ext cx="3726382" cy="1752600"/>
          </a:xfrm>
        </p:spPr>
        <p:txBody>
          <a:bodyPr>
            <a:normAutofit/>
          </a:bodyPr>
          <a:lstStyle>
            <a:lvl1pPr marL="0" indent="0" algn="l">
              <a:buNone/>
              <a:defRPr sz="2400">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9132641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Pillar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86038" y="3004365"/>
            <a:ext cx="6791241" cy="1227769"/>
          </a:xfrm>
        </p:spPr>
        <p:txBody>
          <a:bodyPr anchor="t" anchorCtr="0">
            <a:noAutofit/>
          </a:bodyPr>
          <a:lstStyle>
            <a:lvl1pPr algn="l">
              <a:defRPr sz="3200" b="1">
                <a:solidFill>
                  <a:srgbClr val="FFFFFF"/>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046018" y="4862513"/>
            <a:ext cx="3726382" cy="1752600"/>
          </a:xfrm>
        </p:spPr>
        <p:txBody>
          <a:bodyPr>
            <a:normAutofit/>
          </a:bodyPr>
          <a:lstStyle>
            <a:lvl1pPr marL="0" indent="0" algn="l">
              <a:buNone/>
              <a:defRPr sz="2400">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8157095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6" name="Slide Number Placeholder 5"/>
          <p:cNvSpPr>
            <a:spLocks noGrp="1"/>
          </p:cNvSpPr>
          <p:nvPr>
            <p:ph type="sldNum" sz="quarter" idx="12"/>
          </p:nvPr>
        </p:nvSpPr>
        <p:spPr>
          <a:xfrm>
            <a:off x="6886996" y="6383020"/>
            <a:ext cx="2133600" cy="365125"/>
          </a:xfrm>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6455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normAutofit/>
          </a:bodyPr>
          <a:lstStyle>
            <a:lvl1pPr algn="l">
              <a:defRPr sz="32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6" name="Slide Number Placeholder 5"/>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7824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7" name="Slide Number Placeholder 6"/>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369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3"/>
          <p:cNvSpPr>
            <a:spLocks noGrp="1"/>
          </p:cNvSpPr>
          <p:nvPr>
            <p:ph sz="half" idx="2"/>
          </p:nvPr>
        </p:nvSpPr>
        <p:spPr>
          <a:xfrm>
            <a:off x="3957638" y="1316038"/>
            <a:ext cx="5186362" cy="5070475"/>
          </a:xfrm>
        </p:spPr>
        <p:txBody>
          <a:bodyPr lIns="228600"/>
          <a:lstStyle>
            <a:lvl1pPr>
              <a:spcBef>
                <a:spcPts val="850"/>
              </a:spcBef>
              <a:defRPr sz="2400"/>
            </a:lvl1pPr>
            <a:lvl2pPr>
              <a:defRPr sz="2000"/>
            </a:lvl2pPr>
            <a:lvl3pPr>
              <a:defRPr sz="1800"/>
            </a:lvl3pPr>
            <a:lvl4pPr>
              <a:defRPr sz="1800"/>
            </a:lvl4pPr>
            <a:lvl5pPr>
              <a:spcBef>
                <a:spcPts val="0"/>
              </a:spcBef>
              <a:buFont typeface="Tahoma" pitchFamily="34" charset="0"/>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6"/>
          <p:cNvSpPr>
            <a:spLocks noGrp="1" noChangeArrowheads="1"/>
          </p:cNvSpPr>
          <p:nvPr>
            <p:ph type="ftr" sz="quarter" idx="10"/>
          </p:nvPr>
        </p:nvSpPr>
        <p:spPr/>
        <p:txBody>
          <a:bodyPr anchor="b" anchorCtr="0"/>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7" name="Slide Number Placeholder 9"/>
          <p:cNvSpPr>
            <a:spLocks noGrp="1"/>
          </p:cNvSpPr>
          <p:nvPr>
            <p:ph type="sldNum" sz="quarter" idx="4"/>
          </p:nvPr>
        </p:nvSpPr>
        <p:spPr>
          <a:xfrm>
            <a:off x="0" y="6626225"/>
            <a:ext cx="381000" cy="228600"/>
          </a:xfrm>
          <a:prstGeom prst="rect">
            <a:avLst/>
          </a:prstGeom>
        </p:spPr>
        <p:txBody>
          <a:bodyPr vert="horz" lIns="0" tIns="45720" rIns="0" bIns="45720" rtlCol="0" anchor="b" anchorCtr="0"/>
          <a:lstStyle>
            <a:lvl1pPr algn="ctr">
              <a:defRPr sz="12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895031341"/>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9" name="Slide Number Placeholder 8"/>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4315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5" name="Slide Number Placeholder 4"/>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1382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4" name="Slide Number Placeholder 3"/>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0234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7" name="Slide Number Placeholder 6"/>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4606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7" name="Slide Number Placeholder 6"/>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4127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6" name="Slide Number Placeholder 5"/>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64577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6" name="Slide Number Placeholder 5"/>
          <p:cNvSpPr>
            <a:spLocks noGrp="1"/>
          </p:cNvSpPr>
          <p:nvPr>
            <p:ph type="sldNum" sz="quarter" idx="12"/>
          </p:nvPr>
        </p:nvSpPr>
        <p:spPr>
          <a:xfrm>
            <a:off x="6883186" y="6367780"/>
            <a:ext cx="2133600" cy="365125"/>
          </a:xfrm>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3756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ome_Title Slid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86038" y="3004365"/>
            <a:ext cx="6791241" cy="1227769"/>
          </a:xfrm>
        </p:spPr>
        <p:txBody>
          <a:bodyPr anchor="t" anchorCtr="0">
            <a:noAutofit/>
          </a:bodyPr>
          <a:lstStyle>
            <a:lvl1pPr algn="l">
              <a:defRPr sz="3200" b="1">
                <a:solidFill>
                  <a:srgbClr val="FFFFFF"/>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046018" y="4862513"/>
            <a:ext cx="3726382" cy="1752600"/>
          </a:xfrm>
        </p:spPr>
        <p:txBody>
          <a:bodyPr>
            <a:normAutofit/>
          </a:bodyPr>
          <a:lstStyle>
            <a:lvl1pPr marL="0" indent="0" algn="l">
              <a:buNone/>
              <a:defRPr sz="2400">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4220570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Bldg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86038" y="3004365"/>
            <a:ext cx="6791241" cy="1227769"/>
          </a:xfrm>
        </p:spPr>
        <p:txBody>
          <a:bodyPr anchor="t" anchorCtr="0">
            <a:noAutofit/>
          </a:bodyPr>
          <a:lstStyle>
            <a:lvl1pPr algn="l">
              <a:defRPr sz="3200" b="1">
                <a:solidFill>
                  <a:srgbClr val="FFFFFF"/>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046018" y="4862513"/>
            <a:ext cx="3726382" cy="1752600"/>
          </a:xfrm>
        </p:spPr>
        <p:txBody>
          <a:bodyPr>
            <a:normAutofit/>
          </a:bodyPr>
          <a:lstStyle>
            <a:lvl1pPr marL="0" indent="0" algn="l">
              <a:buNone/>
              <a:defRPr sz="2400">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9857536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Pillar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86038" y="3004365"/>
            <a:ext cx="6791241" cy="1227769"/>
          </a:xfrm>
        </p:spPr>
        <p:txBody>
          <a:bodyPr anchor="t" anchorCtr="0">
            <a:noAutofit/>
          </a:bodyPr>
          <a:lstStyle>
            <a:lvl1pPr algn="l">
              <a:defRPr sz="3200" b="1">
                <a:solidFill>
                  <a:srgbClr val="FFFFFF"/>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046018" y="4862513"/>
            <a:ext cx="3726382" cy="1752600"/>
          </a:xfrm>
        </p:spPr>
        <p:txBody>
          <a:bodyPr>
            <a:normAutofit/>
          </a:bodyPr>
          <a:lstStyle>
            <a:lvl1pPr marL="0" indent="0" algn="l">
              <a:buNone/>
              <a:defRPr sz="2400">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916287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lvl1pPr>
              <a:defRPr sz="2800"/>
            </a:lvl1pPr>
          </a:lstStyle>
          <a:p>
            <a:r>
              <a:rPr lang="en-US" smtClean="0"/>
              <a:t>Click to edit Master title style</a:t>
            </a:r>
            <a:endParaRPr lang="en-US" dirty="0"/>
          </a:p>
        </p:txBody>
      </p:sp>
      <p:sp>
        <p:nvSpPr>
          <p:cNvPr id="3" name="Table Placeholder 2"/>
          <p:cNvSpPr>
            <a:spLocks noGrp="1"/>
          </p:cNvSpPr>
          <p:nvPr>
            <p:ph type="tbl" idx="1"/>
          </p:nvPr>
        </p:nvSpPr>
        <p:spPr>
          <a:xfrm>
            <a:off x="0" y="1316038"/>
            <a:ext cx="9144000" cy="5070475"/>
          </a:xfrm>
        </p:spPr>
        <p:txBody>
          <a:bodyPr/>
          <a:lstStyle/>
          <a:p>
            <a:pPr lvl="0"/>
            <a:r>
              <a:rPr lang="en-US" noProof="0" smtClean="0"/>
              <a:t>Click icon to add table</a:t>
            </a:r>
          </a:p>
        </p:txBody>
      </p:sp>
      <p:sp>
        <p:nvSpPr>
          <p:cNvPr id="4" name="Rectangle 26"/>
          <p:cNvSpPr>
            <a:spLocks noGrp="1" noChangeArrowheads="1"/>
          </p:cNvSpPr>
          <p:nvPr>
            <p:ph type="ftr" sz="quarter" idx="10"/>
          </p:nvPr>
        </p:nvSpPr>
        <p:spPr/>
        <p:txBody>
          <a:bodyPr anchor="b" anchorCtr="0"/>
          <a:lstStyle>
            <a:lvl1pPr>
              <a:defRPr/>
            </a:lvl1pPr>
          </a:lstStyle>
          <a:p>
            <a:pPr>
              <a:defRPr/>
            </a:pPr>
            <a:r>
              <a:rPr lang="en-US" smtClean="0">
                <a:solidFill>
                  <a:srgbClr val="333333"/>
                </a:solidFill>
              </a:rPr>
              <a:t>Design for Security - S. LEEF, March, 2014</a:t>
            </a:r>
            <a:endParaRPr lang="en-US">
              <a:solidFill>
                <a:srgbClr val="333333"/>
              </a:solidFill>
            </a:endParaRPr>
          </a:p>
        </p:txBody>
      </p:sp>
      <p:sp>
        <p:nvSpPr>
          <p:cNvPr id="6" name="Slide Number Placeholder 9"/>
          <p:cNvSpPr>
            <a:spLocks noGrp="1"/>
          </p:cNvSpPr>
          <p:nvPr>
            <p:ph type="sldNum" sz="quarter" idx="4"/>
          </p:nvPr>
        </p:nvSpPr>
        <p:spPr>
          <a:xfrm>
            <a:off x="0" y="6626225"/>
            <a:ext cx="381000" cy="228600"/>
          </a:xfrm>
          <a:prstGeom prst="rect">
            <a:avLst/>
          </a:prstGeom>
        </p:spPr>
        <p:txBody>
          <a:bodyPr vert="horz" lIns="0" tIns="45720" rIns="0" bIns="45720" rtlCol="0" anchor="b" anchorCtr="0"/>
          <a:lstStyle>
            <a:lvl1pPr algn="ctr">
              <a:defRPr sz="12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017696908"/>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6" name="Slide Number Placeholder 5"/>
          <p:cNvSpPr>
            <a:spLocks noGrp="1"/>
          </p:cNvSpPr>
          <p:nvPr>
            <p:ph type="sldNum" sz="quarter" idx="12"/>
          </p:nvPr>
        </p:nvSpPr>
        <p:spPr>
          <a:xfrm>
            <a:off x="6886996" y="6383020"/>
            <a:ext cx="2133600" cy="365125"/>
          </a:xfrm>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37078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normAutofit/>
          </a:bodyPr>
          <a:lstStyle>
            <a:lvl1pPr algn="l">
              <a:defRPr sz="32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6" name="Slide Number Placeholder 5"/>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5684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7" name="Slide Number Placeholder 6"/>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2560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9" name="Slide Number Placeholder 8"/>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9498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5" name="Slide Number Placeholder 4"/>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0254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4" name="Slide Number Placeholder 3"/>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2339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7" name="Slide Number Placeholder 6"/>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19899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7" name="Slide Number Placeholder 6"/>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69904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6" name="Slide Number Placeholder 5"/>
          <p:cNvSpPr>
            <a:spLocks noGrp="1"/>
          </p:cNvSpPr>
          <p:nvPr>
            <p:ph type="sldNum" sz="quarter" idx="12"/>
          </p:nvPr>
        </p:nvSpPr>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4658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r>
              <a:rPr lang="en-US" smtClean="0">
                <a:solidFill>
                  <a:prstClr val="black"/>
                </a:solidFill>
                <a:latin typeface="Arial"/>
              </a:rPr>
              <a:t>Design for Security - S. LEEF, March, 2014</a:t>
            </a:r>
            <a:endParaRPr lang="en-US">
              <a:solidFill>
                <a:prstClr val="black"/>
              </a:solidFill>
              <a:latin typeface="Arial"/>
            </a:endParaRPr>
          </a:p>
        </p:txBody>
      </p:sp>
      <p:sp>
        <p:nvSpPr>
          <p:cNvPr id="6" name="Slide Number Placeholder 5"/>
          <p:cNvSpPr>
            <a:spLocks noGrp="1"/>
          </p:cNvSpPr>
          <p:nvPr>
            <p:ph type="sldNum" sz="quarter" idx="12"/>
          </p:nvPr>
        </p:nvSpPr>
        <p:spPr>
          <a:xfrm>
            <a:off x="6883186" y="6367780"/>
            <a:ext cx="2133600" cy="365125"/>
          </a:xfrm>
        </p:spPr>
        <p:txBody>
          <a:bodyPr/>
          <a:lstStyle/>
          <a:p>
            <a:fld id="{AA484CD2-854F-46FC-8B6C-AA4F406E85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3723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6259" name="Picture 3" descr="C:\Documents and Settings\lseigneu\Desktop\PPT MAIN DEV\TESTING FILE SIZES\SET PS bkgs in PP saved as JPGs then used for template\A\_B AS POSTED w C bkgs dropped in\Slide5.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sp>
        <p:nvSpPr>
          <p:cNvPr id="2" name="Title 1"/>
          <p:cNvSpPr>
            <a:spLocks noGrp="1"/>
          </p:cNvSpPr>
          <p:nvPr>
            <p:ph type="title" hasCustomPrompt="1"/>
          </p:nvPr>
        </p:nvSpPr>
        <p:spPr>
          <a:xfrm>
            <a:off x="722313" y="2616200"/>
            <a:ext cx="7772400" cy="1612900"/>
          </a:xfrm>
        </p:spPr>
        <p:txBody>
          <a:bodyPr anchor="ctr" anchorCtr="1"/>
          <a:lstStyle>
            <a:lvl1pPr algn="ctr">
              <a:defRPr sz="3600" b="1"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71700"/>
            <a:ext cx="7772400" cy="444500"/>
          </a:xfrm>
        </p:spPr>
        <p:txBody>
          <a:bodyPr anchor="b"/>
          <a:lstStyle>
            <a:lvl1pPr marL="0" indent="0" algn="ctr">
              <a:buNone/>
              <a:defRPr sz="16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0252888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850"/>
              </a:spcBef>
              <a:defRPr/>
            </a:lvl1pPr>
            <a:lvl4pPr>
              <a:defRPr/>
            </a:lvl4pPr>
            <a:lvl5pPr>
              <a:buFont typeface="Arial" pitchFamily="34" charset="0"/>
              <a:buChar char="•"/>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smtClean="0"/>
              <a:t>level</a:t>
            </a:r>
          </a:p>
          <a:p>
            <a:pPr lvl="4"/>
            <a:endParaRPr lang="en-US" dirty="0" smtClean="0"/>
          </a:p>
        </p:txBody>
      </p:sp>
      <p:sp>
        <p:nvSpPr>
          <p:cNvPr id="4" name="Rectangle 26"/>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smtClean="0"/>
              <a:t>Design for Security - S. LEEF, March, 2014</a:t>
            </a:r>
            <a:endParaRPr lang="en-US" dirty="0"/>
          </a:p>
        </p:txBody>
      </p:sp>
      <p:sp>
        <p:nvSpPr>
          <p:cNvPr id="5" name="Slide Number Placeholder 9"/>
          <p:cNvSpPr>
            <a:spLocks noGrp="1"/>
          </p:cNvSpPr>
          <p:nvPr>
            <p:ph type="sldNum" sz="quarter" idx="11"/>
          </p:nvPr>
        </p:nvSpPr>
        <p:spPr/>
        <p:txBody>
          <a:bodyPr/>
          <a:lstStyle>
            <a:lvl1pPr algn="ctr" fontAlgn="auto">
              <a:spcBef>
                <a:spcPts val="0"/>
              </a:spcBef>
              <a:spcAft>
                <a:spcPts val="0"/>
              </a:spcAft>
              <a:defRPr sz="800">
                <a:solidFill>
                  <a:srgbClr val="333333"/>
                </a:solidFill>
              </a:defRPr>
            </a:lvl1pPr>
          </a:lstStyle>
          <a:p>
            <a:pPr>
              <a:defRPr/>
            </a:pPr>
            <a:fld id="{0FA50BA0-5ABF-4913-8F35-84D3A9496326}" type="slidenum">
              <a:rPr lang="en-US"/>
              <a:pPr>
                <a:defRPr/>
              </a:pPr>
              <a:t>‹#›</a:t>
            </a:fld>
            <a:endParaRPr lang="en-US"/>
          </a:p>
        </p:txBody>
      </p:sp>
    </p:spTree>
    <p:extLst>
      <p:ext uri="{BB962C8B-B14F-4D97-AF65-F5344CB8AC3E}">
        <p14:creationId xmlns:p14="http://schemas.microsoft.com/office/powerpoint/2010/main" val="402784548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Quote 01">
    <p:spTree>
      <p:nvGrpSpPr>
        <p:cNvPr id="1" name=""/>
        <p:cNvGrpSpPr/>
        <p:nvPr/>
      </p:nvGrpSpPr>
      <p:grpSpPr>
        <a:xfrm>
          <a:off x="0" y="0"/>
          <a:ext cx="0" cy="0"/>
          <a:chOff x="0" y="0"/>
          <a:chExt cx="0" cy="0"/>
        </a:xfrm>
      </p:grpSpPr>
      <p:sp>
        <p:nvSpPr>
          <p:cNvPr id="2" name="Title 1"/>
          <p:cNvSpPr>
            <a:spLocks noGrp="1"/>
          </p:cNvSpPr>
          <p:nvPr>
            <p:ph type="title"/>
          </p:nvPr>
        </p:nvSpPr>
        <p:spPr>
          <a:xfrm>
            <a:off x="0" y="1828800"/>
            <a:ext cx="9144000" cy="2832100"/>
          </a:xfrm>
        </p:spPr>
        <p:txBody>
          <a:bodyPr anchor="ctr" anchorCtr="1"/>
          <a:lstStyle>
            <a:lvl1pPr algn="ctr">
              <a:defRPr sz="3200" b="1" i="1" cap="none"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699000"/>
            <a:ext cx="7772400" cy="444500"/>
          </a:xfrm>
        </p:spPr>
        <p:txBody>
          <a:bodyPr anchor="b"/>
          <a:lstStyle>
            <a:lvl1pPr marL="0" indent="0" algn="r">
              <a:buNone/>
              <a:defRPr sz="1600" i="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pic>
        <p:nvPicPr>
          <p:cNvPr id="5" name="Picture 2" descr="C:\Documents and Settings\lseigneu\Desktop\PPT MAIN DEV\TESTING FILE SIZES\SET PS bkgs in PP saved as JPGs then used for template\A\_B AS POSTED w C bkgs dropped in\Slide4.JPG"/>
          <p:cNvPicPr>
            <a:picLocks noChangeAspect="1" noChangeArrowheads="1"/>
          </p:cNvPicPr>
          <p:nvPr userDrawn="1"/>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25460319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no top rule">
    <p:spTree>
      <p:nvGrpSpPr>
        <p:cNvPr id="1" name=""/>
        <p:cNvGrpSpPr/>
        <p:nvPr/>
      </p:nvGrpSpPr>
      <p:grpSpPr>
        <a:xfrm>
          <a:off x="0" y="0"/>
          <a:ext cx="0" cy="0"/>
          <a:chOff x="0" y="0"/>
          <a:chExt cx="0" cy="0"/>
        </a:xfrm>
      </p:grpSpPr>
      <p:sp>
        <p:nvSpPr>
          <p:cNvPr id="2" name="Rectangle 1"/>
          <p:cNvSpPr/>
          <p:nvPr userDrawn="1"/>
        </p:nvSpPr>
        <p:spPr>
          <a:xfrm>
            <a:off x="0" y="1066800"/>
            <a:ext cx="91440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solidFill>
                <a:srgbClr val="FFFFFF"/>
              </a:solidFill>
            </a:endParaRPr>
          </a:p>
        </p:txBody>
      </p:sp>
      <p:sp>
        <p:nvSpPr>
          <p:cNvPr id="3" name="Footer Placeholder 1"/>
          <p:cNvSpPr>
            <a:spLocks noGrp="1"/>
          </p:cNvSpPr>
          <p:nvPr>
            <p:ph type="ftr" sz="quarter" idx="10"/>
          </p:nvPr>
        </p:nvSpPr>
        <p:spPr/>
        <p:txBody>
          <a:bodyPr anchor="b" anchorCtr="0"/>
          <a:lstStyle>
            <a:lvl1pPr>
              <a:defRPr/>
            </a:lvl1pPr>
          </a:lstStyle>
          <a:p>
            <a:pPr>
              <a:defRPr/>
            </a:pPr>
            <a:r>
              <a:rPr lang="en-US" smtClean="0">
                <a:solidFill>
                  <a:srgbClr val="333333"/>
                </a:solidFill>
              </a:rPr>
              <a:t>Design for Security - S. LEEF, March, 2014</a:t>
            </a:r>
            <a:endParaRPr lang="en-US">
              <a:solidFill>
                <a:srgbClr val="333333"/>
              </a:solidFill>
            </a:endParaRPr>
          </a:p>
        </p:txBody>
      </p:sp>
      <p:sp>
        <p:nvSpPr>
          <p:cNvPr id="5" name="Title 1"/>
          <p:cNvSpPr>
            <a:spLocks noGrp="1"/>
          </p:cNvSpPr>
          <p:nvPr>
            <p:ph type="title"/>
          </p:nvPr>
        </p:nvSpPr>
        <p:spPr>
          <a:xfrm>
            <a:off x="0" y="0"/>
            <a:ext cx="9144000" cy="609600"/>
          </a:xfrm>
        </p:spPr>
        <p:txBody>
          <a:bodyPr/>
          <a:lstStyle/>
          <a:p>
            <a:r>
              <a:rPr lang="en-US" smtClean="0"/>
              <a:t>Click to edit Master title style</a:t>
            </a:r>
            <a:endParaRPr lang="en-US" dirty="0"/>
          </a:p>
        </p:txBody>
      </p:sp>
      <p:sp>
        <p:nvSpPr>
          <p:cNvPr id="6" name="Slide Number Placeholder 9"/>
          <p:cNvSpPr>
            <a:spLocks noGrp="1"/>
          </p:cNvSpPr>
          <p:nvPr>
            <p:ph type="sldNum" sz="quarter" idx="4"/>
          </p:nvPr>
        </p:nvSpPr>
        <p:spPr>
          <a:xfrm>
            <a:off x="0" y="6626225"/>
            <a:ext cx="381000" cy="228600"/>
          </a:xfrm>
          <a:prstGeom prst="rect">
            <a:avLst/>
          </a:prstGeom>
        </p:spPr>
        <p:txBody>
          <a:bodyPr vert="horz" lIns="0" tIns="45720" rIns="0" bIns="45720" rtlCol="0" anchor="b" anchorCtr="0"/>
          <a:lstStyle>
            <a:lvl1pPr algn="ctr">
              <a:defRPr sz="12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90782038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Closing-End">
    <p:spTree>
      <p:nvGrpSpPr>
        <p:cNvPr id="1" name=""/>
        <p:cNvGrpSpPr/>
        <p:nvPr/>
      </p:nvGrpSpPr>
      <p:grpSpPr>
        <a:xfrm>
          <a:off x="0" y="0"/>
          <a:ext cx="0" cy="0"/>
          <a:chOff x="0" y="0"/>
          <a:chExt cx="0" cy="0"/>
        </a:xfrm>
      </p:grpSpPr>
      <p:pic>
        <p:nvPicPr>
          <p:cNvPr id="5" name="Picture 3" descr="C:\Documents and Settings\lseigneu\Desktop\template 032110 home\lite close.jpg"/>
          <p:cNvPicPr>
            <a:picLocks noChangeAspect="1" noChangeArrowheads="1"/>
          </p:cNvPicPr>
          <p:nvPr userDrawn="1"/>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71310577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0" y="1316038"/>
            <a:ext cx="4495800" cy="5070475"/>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16038"/>
            <a:ext cx="4495800" cy="5070475"/>
          </a:xfrm>
        </p:spPr>
        <p:txBody>
          <a:bodyPr/>
          <a:lstStyle>
            <a:lvl1pPr marL="342900" marR="0" indent="-342900" algn="l" defTabSz="914400" rtl="0" eaLnBrk="0" fontAlgn="base" latinLnBrk="0" hangingPunct="0">
              <a:lnSpc>
                <a:spcPct val="100000"/>
              </a:lnSpc>
              <a:spcBef>
                <a:spcPct val="30000"/>
              </a:spcBef>
              <a:spcAft>
                <a:spcPct val="0"/>
              </a:spcAft>
              <a:buClr>
                <a:srgbClr val="428C8A"/>
              </a:buClr>
              <a:buSzPct val="80000"/>
              <a:buFont typeface="Wingdings" pitchFamily="-112" charset="2"/>
              <a:buChar char="n"/>
              <a:tabLst/>
              <a:defRPr sz="2400"/>
            </a:lvl1pPr>
            <a:lvl2pPr>
              <a:defRPr sz="2000"/>
            </a:lvl2pPr>
            <a:lvl3pPr>
              <a:defRPr sz="1800"/>
            </a:lvl3pPr>
            <a:lvl4pPr>
              <a:defRPr sz="1600"/>
            </a:lvl4pPr>
            <a:lvl5pPr marL="2057400" marR="0" indent="-228600" algn="l" defTabSz="914400" rtl="0" eaLnBrk="0" fontAlgn="base" latinLnBrk="0" hangingPunct="0">
              <a:lnSpc>
                <a:spcPct val="100000"/>
              </a:lnSpc>
              <a:spcBef>
                <a:spcPct val="30000"/>
              </a:spcBef>
              <a:spcAft>
                <a:spcPct val="0"/>
              </a:spcAft>
              <a:buClr>
                <a:schemeClr val="bg2"/>
              </a:buClr>
              <a:buSzTx/>
              <a:buFont typeface="Tahoma" pitchFamily="-112" charset="0"/>
              <a:buNone/>
              <a:tabLst/>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Rectangle 26"/>
          <p:cNvSpPr>
            <a:spLocks noGrp="1" noChangeArrowheads="1"/>
          </p:cNvSpPr>
          <p:nvPr>
            <p:ph type="ftr" sz="quarter" idx="10"/>
          </p:nvPr>
        </p:nvSpPr>
        <p:spPr/>
        <p:txBody>
          <a:bodyPr anchor="b" anchorCtr="0"/>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7" name="Slide Number Placeholder 9"/>
          <p:cNvSpPr>
            <a:spLocks noGrp="1"/>
          </p:cNvSpPr>
          <p:nvPr>
            <p:ph type="sldNum" sz="quarter" idx="4"/>
          </p:nvPr>
        </p:nvSpPr>
        <p:spPr>
          <a:xfrm>
            <a:off x="0" y="6626225"/>
            <a:ext cx="381000" cy="228600"/>
          </a:xfrm>
          <a:prstGeom prst="rect">
            <a:avLst/>
          </a:prstGeom>
        </p:spPr>
        <p:txBody>
          <a:bodyPr vert="horz" lIns="0" tIns="45720" rIns="0" bIns="45720" rtlCol="0" anchor="b" anchorCtr="0"/>
          <a:lstStyle>
            <a:lvl1pPr algn="ctr">
              <a:defRPr sz="12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88263019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95400"/>
            <a:ext cx="4040188" cy="879475"/>
          </a:xfrm>
        </p:spPr>
        <p:txBody>
          <a:bodyPr lIns="118872" rIns="118872"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lIns="118872" rIns="118872"/>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295400"/>
            <a:ext cx="4041775" cy="879475"/>
          </a:xfrm>
        </p:spPr>
        <p:txBody>
          <a:bodyPr lIns="118872" rIns="118872"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lIns="118872" rIns="118872"/>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26"/>
          <p:cNvSpPr>
            <a:spLocks noGrp="1" noChangeArrowheads="1"/>
          </p:cNvSpPr>
          <p:nvPr>
            <p:ph type="ftr" sz="quarter" idx="10"/>
          </p:nvPr>
        </p:nvSpPr>
        <p:spPr/>
        <p:txBody>
          <a:bodyPr anchor="b" anchorCtr="0"/>
          <a:lstStyle>
            <a:lvl1pPr>
              <a:defRPr/>
            </a:lvl1pPr>
          </a:lstStyle>
          <a:p>
            <a:pPr>
              <a:defRPr/>
            </a:pPr>
            <a:r>
              <a:rPr lang="en-US" smtClean="0">
                <a:solidFill>
                  <a:srgbClr val="333333"/>
                </a:solidFill>
              </a:rPr>
              <a:t>Design for Security - S. LEEF, March, 2014</a:t>
            </a:r>
            <a:endParaRPr lang="en-US">
              <a:solidFill>
                <a:srgbClr val="333333"/>
              </a:solidFill>
            </a:endParaRPr>
          </a:p>
        </p:txBody>
      </p:sp>
      <p:sp>
        <p:nvSpPr>
          <p:cNvPr id="8" name="Title 1"/>
          <p:cNvSpPr>
            <a:spLocks noGrp="1"/>
          </p:cNvSpPr>
          <p:nvPr>
            <p:ph type="title"/>
          </p:nvPr>
        </p:nvSpPr>
        <p:spPr>
          <a:xfrm>
            <a:off x="0" y="0"/>
            <a:ext cx="9144000" cy="609600"/>
          </a:xfrm>
        </p:spPr>
        <p:txBody>
          <a:bodyPr/>
          <a:lstStyle/>
          <a:p>
            <a:r>
              <a:rPr lang="en-US" smtClean="0"/>
              <a:t>Click to edit Master title style</a:t>
            </a:r>
            <a:endParaRPr lang="en-US" dirty="0"/>
          </a:p>
        </p:txBody>
      </p:sp>
      <p:sp>
        <p:nvSpPr>
          <p:cNvPr id="10" name="Slide Number Placeholder 9"/>
          <p:cNvSpPr>
            <a:spLocks noGrp="1"/>
          </p:cNvSpPr>
          <p:nvPr>
            <p:ph type="sldNum" sz="quarter" idx="11"/>
          </p:nvPr>
        </p:nvSpPr>
        <p:spPr>
          <a:xfrm>
            <a:off x="0" y="6626225"/>
            <a:ext cx="381000" cy="228600"/>
          </a:xfrm>
          <a:prstGeom prst="rect">
            <a:avLst/>
          </a:prstGeom>
        </p:spPr>
        <p:txBody>
          <a:bodyPr vert="horz" lIns="0" tIns="45720" rIns="0" bIns="45720" rtlCol="0" anchor="b" anchorCtr="0"/>
          <a:lstStyle>
            <a:lvl1pPr algn="ctr">
              <a:defRPr sz="12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5137923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On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3"/>
          <p:cNvSpPr>
            <a:spLocks noGrp="1"/>
          </p:cNvSpPr>
          <p:nvPr>
            <p:ph sz="half" idx="2"/>
          </p:nvPr>
        </p:nvSpPr>
        <p:spPr>
          <a:xfrm>
            <a:off x="3957638" y="1316038"/>
            <a:ext cx="5186362" cy="5070475"/>
          </a:xfrm>
        </p:spPr>
        <p:txBody>
          <a:bodyPr lIns="228600"/>
          <a:lstStyle>
            <a:lvl1pPr>
              <a:spcBef>
                <a:spcPts val="850"/>
              </a:spcBef>
              <a:defRPr sz="2400"/>
            </a:lvl1pPr>
            <a:lvl2pPr>
              <a:defRPr sz="2000"/>
            </a:lvl2pPr>
            <a:lvl3pPr>
              <a:defRPr sz="1800"/>
            </a:lvl3pPr>
            <a:lvl4pPr>
              <a:defRPr sz="1800"/>
            </a:lvl4pPr>
            <a:lvl5pPr>
              <a:spcBef>
                <a:spcPts val="0"/>
              </a:spcBef>
              <a:buFont typeface="Tahoma" pitchFamily="34" charset="0"/>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9"/>
          <p:cNvSpPr>
            <a:spLocks noGrp="1"/>
          </p:cNvSpPr>
          <p:nvPr>
            <p:ph type="sldNum" sz="quarter" idx="4"/>
          </p:nvPr>
        </p:nvSpPr>
        <p:spPr>
          <a:xfrm>
            <a:off x="0" y="6626225"/>
            <a:ext cx="381000" cy="228600"/>
          </a:xfrm>
          <a:prstGeom prst="rect">
            <a:avLst/>
          </a:prstGeom>
        </p:spPr>
        <p:txBody>
          <a:bodyPr vert="horz" lIns="0" tIns="45720" rIns="0" bIns="45720" rtlCol="0" anchor="b" anchorCtr="0"/>
          <a:lstStyle>
            <a:lvl1pPr algn="ctr">
              <a:defRPr sz="12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56341282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no top rule">
    <p:spTree>
      <p:nvGrpSpPr>
        <p:cNvPr id="1" name=""/>
        <p:cNvGrpSpPr/>
        <p:nvPr/>
      </p:nvGrpSpPr>
      <p:grpSpPr>
        <a:xfrm>
          <a:off x="0" y="0"/>
          <a:ext cx="0" cy="0"/>
          <a:chOff x="0" y="0"/>
          <a:chExt cx="0" cy="0"/>
        </a:xfrm>
      </p:grpSpPr>
      <p:sp>
        <p:nvSpPr>
          <p:cNvPr id="2" name="Rectangle 1"/>
          <p:cNvSpPr/>
          <p:nvPr userDrawn="1"/>
        </p:nvSpPr>
        <p:spPr>
          <a:xfrm>
            <a:off x="0" y="1066800"/>
            <a:ext cx="91440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solidFill>
                <a:srgbClr val="FFFFFF"/>
              </a:solidFill>
            </a:endParaRPr>
          </a:p>
        </p:txBody>
      </p:sp>
      <p:sp>
        <p:nvSpPr>
          <p:cNvPr id="5" name="Title 1"/>
          <p:cNvSpPr>
            <a:spLocks noGrp="1"/>
          </p:cNvSpPr>
          <p:nvPr>
            <p:ph type="title"/>
          </p:nvPr>
        </p:nvSpPr>
        <p:spPr>
          <a:xfrm>
            <a:off x="0" y="0"/>
            <a:ext cx="9144000" cy="609600"/>
          </a:xfrm>
        </p:spPr>
        <p:txBody>
          <a:bodyPr/>
          <a:lstStyle/>
          <a:p>
            <a:r>
              <a:rPr lang="en-US" smtClean="0"/>
              <a:t>Click to edit Master title style</a:t>
            </a:r>
            <a:endParaRPr lang="en-US" dirty="0"/>
          </a:p>
        </p:txBody>
      </p:sp>
      <p:sp>
        <p:nvSpPr>
          <p:cNvPr id="6" name="Slide Number Placeholder 9"/>
          <p:cNvSpPr>
            <a:spLocks noGrp="1"/>
          </p:cNvSpPr>
          <p:nvPr>
            <p:ph type="sldNum" sz="quarter" idx="4"/>
          </p:nvPr>
        </p:nvSpPr>
        <p:spPr>
          <a:xfrm>
            <a:off x="0" y="6626225"/>
            <a:ext cx="381000" cy="228600"/>
          </a:xfrm>
          <a:prstGeom prst="rect">
            <a:avLst/>
          </a:prstGeom>
        </p:spPr>
        <p:txBody>
          <a:bodyPr vert="horz" lIns="0" tIns="45720" rIns="0" bIns="45720" rtlCol="0" anchor="b" anchorCtr="0"/>
          <a:lstStyle>
            <a:lvl1pPr algn="ctr">
              <a:defRPr sz="12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12531316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95400"/>
            <a:ext cx="4040188" cy="879475"/>
          </a:xfrm>
        </p:spPr>
        <p:txBody>
          <a:bodyPr lIns="118872" rIns="118872"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lIns="118872" rIns="118872"/>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295400"/>
            <a:ext cx="4041775" cy="879475"/>
          </a:xfrm>
        </p:spPr>
        <p:txBody>
          <a:bodyPr lIns="118872" rIns="118872"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lIns="118872" rIns="118872"/>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26"/>
          <p:cNvSpPr>
            <a:spLocks noGrp="1" noChangeArrowheads="1"/>
          </p:cNvSpPr>
          <p:nvPr>
            <p:ph type="ftr" sz="quarter" idx="10"/>
          </p:nvPr>
        </p:nvSpPr>
        <p:spPr>
          <a:xfrm>
            <a:off x="380999" y="6626225"/>
            <a:ext cx="5212080" cy="231775"/>
          </a:xfrm>
          <a:prstGeom prst="rect">
            <a:avLst/>
          </a:prstGeom>
        </p:spPr>
        <p:txBody>
          <a:bodyPr anchor="b" anchorCtr="0"/>
          <a:lstStyle>
            <a:lvl1pPr>
              <a:defRPr/>
            </a:lvl1pPr>
          </a:lstStyle>
          <a:p>
            <a:pPr>
              <a:defRPr/>
            </a:pPr>
            <a:r>
              <a:rPr lang="en-US" smtClean="0">
                <a:solidFill>
                  <a:srgbClr val="333333"/>
                </a:solidFill>
              </a:rPr>
              <a:t>Design for Security - S. LEEF, March, 2014</a:t>
            </a:r>
            <a:endParaRPr lang="en-US">
              <a:solidFill>
                <a:srgbClr val="333333"/>
              </a:solidFill>
            </a:endParaRPr>
          </a:p>
        </p:txBody>
      </p:sp>
      <p:sp>
        <p:nvSpPr>
          <p:cNvPr id="8" name="Title 1"/>
          <p:cNvSpPr>
            <a:spLocks noGrp="1"/>
          </p:cNvSpPr>
          <p:nvPr>
            <p:ph type="title"/>
          </p:nvPr>
        </p:nvSpPr>
        <p:spPr>
          <a:xfrm>
            <a:off x="0" y="0"/>
            <a:ext cx="9144000" cy="609600"/>
          </a:xfrm>
        </p:spPr>
        <p:txBody>
          <a:bodyPr/>
          <a:lstStyle/>
          <a:p>
            <a:r>
              <a:rPr lang="en-US" smtClean="0"/>
              <a:t>Click to edit Master title style</a:t>
            </a:r>
            <a:endParaRPr lang="en-US" dirty="0"/>
          </a:p>
        </p:txBody>
      </p:sp>
      <p:sp>
        <p:nvSpPr>
          <p:cNvPr id="10" name="Slide Number Placeholder 9"/>
          <p:cNvSpPr>
            <a:spLocks noGrp="1"/>
          </p:cNvSpPr>
          <p:nvPr>
            <p:ph type="sldNum" sz="quarter" idx="11"/>
          </p:nvPr>
        </p:nvSpPr>
        <p:spPr>
          <a:xfrm>
            <a:off x="0" y="6626225"/>
            <a:ext cx="381000" cy="228600"/>
          </a:xfrm>
          <a:prstGeom prst="rect">
            <a:avLst/>
          </a:prstGeom>
        </p:spPr>
        <p:txBody>
          <a:bodyPr vert="horz" lIns="0" tIns="45720" rIns="0" bIns="45720" rtlCol="0" anchor="b" anchorCtr="0"/>
          <a:lstStyle>
            <a:lvl1pPr algn="ctr">
              <a:defRPr sz="12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35754508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userDrawn="1"/>
        </p:nvGrpSpPr>
        <p:grpSpPr>
          <a:xfrm>
            <a:off x="0" y="64915"/>
            <a:ext cx="9144000" cy="6858001"/>
            <a:chOff x="0" y="0"/>
            <a:chExt cx="9144000" cy="6858001"/>
          </a:xfrm>
        </p:grpSpPr>
        <p:pic>
          <p:nvPicPr>
            <p:cNvPr id="1026" name="Picture 2" descr="C:\Documents and Settings\lseigneu\Desktop\PPT2007-revD\Final RevD BKGs\BKG-rev-D-150dpi_Corp.jpg"/>
            <p:cNvPicPr>
              <a:picLocks noChangeAspect="1" noChangeArrowheads="1"/>
            </p:cNvPicPr>
            <p:nvPr userDrawn="1"/>
          </p:nvPicPr>
          <p:blipFill>
            <a:blip r:embed="rId2"/>
            <a:srcRect/>
            <a:stretch>
              <a:fillRect/>
            </a:stretch>
          </p:blipFill>
          <p:spPr bwMode="auto">
            <a:xfrm>
              <a:off x="0" y="0"/>
              <a:ext cx="9144000" cy="6858001"/>
            </a:xfrm>
            <a:prstGeom prst="rect">
              <a:avLst/>
            </a:prstGeom>
            <a:noFill/>
          </p:spPr>
        </p:pic>
        <p:grpSp>
          <p:nvGrpSpPr>
            <p:cNvPr id="6" name="Group 5"/>
            <p:cNvGrpSpPr/>
            <p:nvPr userDrawn="1"/>
          </p:nvGrpSpPr>
          <p:grpSpPr>
            <a:xfrm>
              <a:off x="6847605" y="5514110"/>
              <a:ext cx="2171700" cy="1219200"/>
              <a:chOff x="6839568" y="5506068"/>
              <a:chExt cx="2171700" cy="1219200"/>
            </a:xfrm>
          </p:grpSpPr>
          <p:sp>
            <p:nvSpPr>
              <p:cNvPr id="7" name="Rectangle 6"/>
              <p:cNvSpPr/>
              <p:nvPr/>
            </p:nvSpPr>
            <p:spPr>
              <a:xfrm>
                <a:off x="6839568" y="5506068"/>
                <a:ext cx="2171700" cy="1219200"/>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defRPr/>
                </a:pPr>
                <a:endParaRPr lang="en-US" kern="0">
                  <a:solidFill>
                    <a:srgbClr val="FFFFFF"/>
                  </a:solidFill>
                  <a:latin typeface="Tahoma"/>
                  <a:ea typeface="ＭＳ Ｐゴシック" pitchFamily="-112" charset="-128"/>
                </a:endParaRPr>
              </a:p>
            </p:txBody>
          </p:sp>
          <p:pic>
            <p:nvPicPr>
              <p:cNvPr id="8" name="Picture 4" descr="N:\GRAPHICS DROP\_to Linda\MGC-Logo_PMS201 [Converted].emf"/>
              <p:cNvPicPr>
                <a:picLocks noChangeAspect="1" noChangeArrowheads="1"/>
              </p:cNvPicPr>
              <p:nvPr/>
            </p:nvPicPr>
            <p:blipFill>
              <a:blip r:embed="rId3" cstate="print"/>
              <a:srcRect/>
              <a:stretch>
                <a:fillRect/>
              </a:stretch>
            </p:blipFill>
            <p:spPr bwMode="auto">
              <a:xfrm>
                <a:off x="7068450" y="5855900"/>
                <a:ext cx="1716300" cy="568547"/>
              </a:xfrm>
              <a:prstGeom prst="rect">
                <a:avLst/>
              </a:prstGeom>
              <a:noFill/>
            </p:spPr>
          </p:pic>
        </p:grpSp>
      </p:grpSp>
      <p:sp>
        <p:nvSpPr>
          <p:cNvPr id="3" name="Rectangle 2"/>
          <p:cNvSpPr/>
          <p:nvPr userDrawn="1"/>
        </p:nvSpPr>
        <p:spPr>
          <a:xfrm>
            <a:off x="0" y="64915"/>
            <a:ext cx="5257800" cy="6858001"/>
          </a:xfrm>
          <a:prstGeom prst="rect">
            <a:avLst/>
          </a:prstGeom>
          <a:solidFill>
            <a:schemeClr val="bg1"/>
          </a:solidFill>
          <a:ln w="9525" cap="flat" cmpd="sng" algn="ctr">
            <a:noFill/>
            <a:prstDash val="solid"/>
          </a:ln>
          <a:effectLst/>
        </p:spPr>
        <p:txBody>
          <a:bodyPr rtlCol="0" anchor="ctr"/>
          <a:lstStyle/>
          <a:p>
            <a:pPr algn="ctr" fontAlgn="auto">
              <a:spcBef>
                <a:spcPts val="0"/>
              </a:spcBef>
              <a:spcAft>
                <a:spcPts val="0"/>
              </a:spcAft>
            </a:pPr>
            <a:endParaRPr lang="en-US" kern="0" smtClean="0">
              <a:solidFill>
                <a:srgbClr val="FFFFFF"/>
              </a:solidFill>
              <a:latin typeface="Tahoma"/>
            </a:endParaRPr>
          </a:p>
        </p:txBody>
      </p:sp>
      <p:sp>
        <p:nvSpPr>
          <p:cNvPr id="128023" name="Rectangle 23"/>
          <p:cNvSpPr>
            <a:spLocks noGrp="1" noChangeArrowheads="1"/>
          </p:cNvSpPr>
          <p:nvPr>
            <p:ph type="subTitle" sz="quarter" idx="1"/>
          </p:nvPr>
        </p:nvSpPr>
        <p:spPr>
          <a:xfrm>
            <a:off x="5334000" y="2852738"/>
            <a:ext cx="3581400" cy="541337"/>
          </a:xfrm>
        </p:spPr>
        <p:txBody>
          <a:bodyPr lIns="0" rIns="0"/>
          <a:lstStyle>
            <a:lvl1pPr marL="0" indent="0">
              <a:buFont typeface="Wingdings" pitchFamily="-112" charset="2"/>
              <a:buNone/>
              <a:tabLst>
                <a:tab pos="3886200" algn="l"/>
              </a:tabLst>
              <a:defRPr sz="1800"/>
            </a:lvl1pPr>
          </a:lstStyle>
          <a:p>
            <a:r>
              <a:rPr lang="en-US" dirty="0"/>
              <a:t>Click to edit Master subtitle style</a:t>
            </a:r>
          </a:p>
        </p:txBody>
      </p:sp>
      <p:sp>
        <p:nvSpPr>
          <p:cNvPr id="128007" name="Rectangle 2"/>
          <p:cNvSpPr>
            <a:spLocks noGrp="1" noChangeArrowheads="1"/>
          </p:cNvSpPr>
          <p:nvPr>
            <p:ph type="ctrTitle"/>
          </p:nvPr>
        </p:nvSpPr>
        <p:spPr>
          <a:xfrm>
            <a:off x="5334000" y="914400"/>
            <a:ext cx="3581400" cy="1752600"/>
          </a:xfrm>
        </p:spPr>
        <p:txBody>
          <a:bodyPr lIns="0" rIns="0"/>
          <a:lstStyle>
            <a:lvl1pPr>
              <a:defRPr sz="2800">
                <a:solidFill>
                  <a:schemeClr val="bg1"/>
                </a:solidFill>
              </a:defRPr>
            </a:lvl1pPr>
          </a:lstStyle>
          <a:p>
            <a:r>
              <a:rPr lang="en-US" dirty="0"/>
              <a:t>Click to edit Master title style</a:t>
            </a:r>
          </a:p>
        </p:txBody>
      </p:sp>
      <p:pic>
        <p:nvPicPr>
          <p:cNvPr id="6146" name="Picture 2" descr="http://it-lex.org/wp-content/uploads/2012/12/Security.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1000" y="3200400"/>
            <a:ext cx="4333287" cy="324996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6148" name="Picture 4" descr="http://edac.org/sites/default/files/EDA_0.gif"/>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228600"/>
            <a:ext cx="1370635"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611578"/>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066800"/>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381000" y="1316038"/>
            <a:ext cx="8534400" cy="5070475"/>
          </a:xfrm>
        </p:spPr>
        <p:txBody>
          <a:bodyPr lIns="137160" rIns="137160"/>
          <a:lstStyle>
            <a:lvl1pPr>
              <a:spcBef>
                <a:spcPts val="850"/>
              </a:spcBef>
              <a:defRPr/>
            </a:lvl1pPr>
            <a:lvl3pPr>
              <a:defRPr sz="1600"/>
            </a:lvl3pPr>
            <a:lvl4pPr>
              <a:defRPr sz="1200"/>
            </a:lvl4pPr>
            <a:lvl5pPr>
              <a:buFont typeface="Arial" pitchFamily="34" charset="0"/>
              <a:buChar char="•"/>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smtClean="0"/>
              <a:t>level</a:t>
            </a:r>
          </a:p>
          <a:p>
            <a:pPr lvl="4"/>
            <a:endParaRPr lang="en-US" dirty="0" smtClean="0"/>
          </a:p>
        </p:txBody>
      </p:sp>
      <p:sp>
        <p:nvSpPr>
          <p:cNvPr id="4" name="Rectangle 26"/>
          <p:cNvSpPr>
            <a:spLocks noGrp="1" noChangeArrowheads="1"/>
          </p:cNvSpPr>
          <p:nvPr>
            <p:ph type="ftr" sz="quarter" idx="10"/>
          </p:nvPr>
        </p:nvSpPr>
        <p:spPr>
          <a:xfrm>
            <a:off x="381000" y="6626225"/>
            <a:ext cx="2889250" cy="231775"/>
          </a:xfrm>
        </p:spPr>
        <p:txBody>
          <a:bodyPr/>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5"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23302936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26"/>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smtClean="0"/>
              <a:t>Design for Security - S. LEEF, March, 2014</a:t>
            </a:r>
            <a:endParaRPr lang="en-US" dirty="0"/>
          </a:p>
        </p:txBody>
      </p:sp>
      <p:sp>
        <p:nvSpPr>
          <p:cNvPr id="4" name="Slide Number Placeholder 9"/>
          <p:cNvSpPr>
            <a:spLocks noGrp="1"/>
          </p:cNvSpPr>
          <p:nvPr>
            <p:ph type="sldNum" sz="quarter" idx="11"/>
          </p:nvPr>
        </p:nvSpPr>
        <p:spPr>
          <a:xfrm>
            <a:off x="0" y="6629400"/>
            <a:ext cx="384175" cy="228600"/>
          </a:xfrm>
        </p:spPr>
        <p:txBody>
          <a:bodyPr/>
          <a:lstStyle>
            <a:lvl1pPr fontAlgn="auto">
              <a:spcBef>
                <a:spcPts val="0"/>
              </a:spcBef>
              <a:spcAft>
                <a:spcPts val="0"/>
              </a:spcAft>
              <a:defRPr/>
            </a:lvl1pPr>
          </a:lstStyle>
          <a:p>
            <a:pPr>
              <a:defRPr/>
            </a:pPr>
            <a:fld id="{27CDF380-3F26-4E26-A68F-E7F6CBA3CCA3}" type="slidenum">
              <a:rPr lang="en-US"/>
              <a:pPr>
                <a:defRPr/>
              </a:pPr>
              <a:t>‹#›</a:t>
            </a:fld>
            <a:endParaRPr lang="en-US" dirty="0"/>
          </a:p>
        </p:txBody>
      </p:sp>
    </p:spTree>
    <p:extLst>
      <p:ext uri="{BB962C8B-B14F-4D97-AF65-F5344CB8AC3E}">
        <p14:creationId xmlns:p14="http://schemas.microsoft.com/office/powerpoint/2010/main" val="388987033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26"/>
          <p:cNvSpPr>
            <a:spLocks noGrp="1" noChangeArrowheads="1"/>
          </p:cNvSpPr>
          <p:nvPr>
            <p:ph type="ftr" sz="quarter" idx="10"/>
          </p:nvPr>
        </p:nvSpPr>
        <p:spPr>
          <a:xfrm>
            <a:off x="381000" y="6626225"/>
            <a:ext cx="2889250" cy="231775"/>
          </a:xfrm>
          <a:ln/>
        </p:spPr>
        <p:txBody>
          <a:bodyPr/>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9"/>
          <p:cNvSpPr>
            <a:spLocks noGrp="1"/>
          </p:cNvSpPr>
          <p:nvPr>
            <p:ph type="sldNum" sz="quarter" idx="11"/>
          </p:nvPr>
        </p:nvSpPr>
        <p:spPr>
          <a:xfrm>
            <a:off x="0" y="6629400"/>
            <a:ext cx="384048" cy="228600"/>
          </a:xfrm>
          <a:prstGeom prst="rect">
            <a:avLst/>
          </a:prstGeom>
        </p:spPr>
        <p:txBody>
          <a:bodyPr/>
          <a:lstStyle>
            <a:lvl1pPr>
              <a:defRPr/>
            </a:lvl1pPr>
          </a:lstStyle>
          <a:p>
            <a:pPr>
              <a:defRPr/>
            </a:pPr>
            <a:fld id="{B0E354D0-0F60-479F-871B-3606072BA919}" type="slidenum">
              <a:rPr lang="en-US">
                <a:solidFill>
                  <a:srgbClr val="333333"/>
                </a:solidFill>
              </a:rPr>
              <a:pPr>
                <a:defRPr/>
              </a:pPr>
              <a:t>‹#›</a:t>
            </a:fld>
            <a:endParaRPr lang="en-US" dirty="0">
              <a:solidFill>
                <a:srgbClr val="333333"/>
              </a:solidFill>
            </a:endParaRPr>
          </a:p>
        </p:txBody>
      </p:sp>
    </p:spTree>
    <p:extLst>
      <p:ext uri="{BB962C8B-B14F-4D97-AF65-F5344CB8AC3E}">
        <p14:creationId xmlns:p14="http://schemas.microsoft.com/office/powerpoint/2010/main" val="352679989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half" idx="2"/>
          </p:nvPr>
        </p:nvSpPr>
        <p:spPr>
          <a:xfrm>
            <a:off x="3957638" y="1316038"/>
            <a:ext cx="5186362" cy="5070475"/>
          </a:xfrm>
        </p:spPr>
        <p:txBody>
          <a:bodyPr lIns="228600"/>
          <a:lstStyle>
            <a:lvl1pPr>
              <a:spcBef>
                <a:spcPts val="850"/>
              </a:spcBef>
              <a:defRPr sz="2400"/>
            </a:lvl1pPr>
            <a:lvl2pPr>
              <a:defRPr sz="2000"/>
            </a:lvl2pPr>
            <a:lvl3pPr>
              <a:defRPr sz="1800"/>
            </a:lvl3pPr>
            <a:lvl4pPr>
              <a:defRPr sz="1800"/>
            </a:lvl4pPr>
            <a:lvl5pPr>
              <a:spcBef>
                <a:spcPts val="0"/>
              </a:spcBef>
              <a:buFont typeface="Tahoma" pitchFamily="34" charset="0"/>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dirty="0" smtClean="0">
              <a:solidFill>
                <a:srgbClr val="333333"/>
              </a:solidFill>
            </a:endParaRPr>
          </a:p>
        </p:txBody>
      </p:sp>
      <p:sp>
        <p:nvSpPr>
          <p:cNvPr id="6"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75632999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lvl1pPr>
              <a:defRPr sz="2800"/>
            </a:lvl1pPr>
          </a:lstStyle>
          <a:p>
            <a:r>
              <a:rPr lang="en-US" dirty="0"/>
              <a:t>Click to edit Master title style</a:t>
            </a:r>
          </a:p>
        </p:txBody>
      </p:sp>
      <p:sp>
        <p:nvSpPr>
          <p:cNvPr id="3" name="Table Placeholder 2"/>
          <p:cNvSpPr>
            <a:spLocks noGrp="1"/>
          </p:cNvSpPr>
          <p:nvPr>
            <p:ph type="tbl" idx="1"/>
          </p:nvPr>
        </p:nvSpPr>
        <p:spPr>
          <a:xfrm>
            <a:off x="0" y="1316038"/>
            <a:ext cx="9144000" cy="5070475"/>
          </a:xfrm>
        </p:spPr>
        <p:txBody>
          <a:bodyPr/>
          <a:lstStyle/>
          <a:p>
            <a:pPr lvl="0"/>
            <a:endParaRPr lang="en-US" noProof="0" smtClean="0"/>
          </a:p>
        </p:txBody>
      </p:sp>
      <p:sp>
        <p:nvSpPr>
          <p:cNvPr id="4"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5"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17399149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6259" name="Picture 3" descr="C:\Documents and Settings\lseigneu\Desktop\PPT MAIN DEV\TESTING FILE SIZES\SET PS bkgs in PP saved as JPGs then used for template\A\_B AS POSTED w C bkgs dropped in\Slide5.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sp>
        <p:nvSpPr>
          <p:cNvPr id="2" name="Title 1"/>
          <p:cNvSpPr>
            <a:spLocks noGrp="1"/>
          </p:cNvSpPr>
          <p:nvPr>
            <p:ph type="title"/>
          </p:nvPr>
        </p:nvSpPr>
        <p:spPr>
          <a:xfrm>
            <a:off x="722313" y="2616200"/>
            <a:ext cx="7772400" cy="1612900"/>
          </a:xfrm>
        </p:spPr>
        <p:txBody>
          <a:bodyPr anchor="ctr" anchorCtr="1"/>
          <a:lstStyle>
            <a:lvl1pPr algn="ctr">
              <a:defRPr sz="3600" b="1" cap="all">
                <a:solidFill>
                  <a:schemeClr val="bg1"/>
                </a:solidFill>
              </a:defRPr>
            </a:lvl1pPr>
          </a:lstStyle>
          <a:p>
            <a:r>
              <a:rPr lang="en-US" dirty="0"/>
              <a:t>Click to edit Master title </a:t>
            </a:r>
            <a:r>
              <a:rPr lang="en-US" dirty="0" smtClean="0"/>
              <a:t>style</a:t>
            </a:r>
            <a:endParaRPr lang="en-US" dirty="0"/>
          </a:p>
        </p:txBody>
      </p:sp>
      <p:sp>
        <p:nvSpPr>
          <p:cNvPr id="3" name="Text Placeholder 2"/>
          <p:cNvSpPr>
            <a:spLocks noGrp="1"/>
          </p:cNvSpPr>
          <p:nvPr>
            <p:ph type="body" idx="1"/>
          </p:nvPr>
        </p:nvSpPr>
        <p:spPr>
          <a:xfrm>
            <a:off x="722313" y="2171700"/>
            <a:ext cx="7772400" cy="444500"/>
          </a:xfrm>
        </p:spPr>
        <p:txBody>
          <a:bodyPr anchor="b"/>
          <a:lstStyle>
            <a:lvl1pPr marL="0" indent="0" algn="ctr">
              <a:buNone/>
              <a:defRPr sz="16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410760978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Quote 01">
    <p:spTree>
      <p:nvGrpSpPr>
        <p:cNvPr id="1" name=""/>
        <p:cNvGrpSpPr/>
        <p:nvPr/>
      </p:nvGrpSpPr>
      <p:grpSpPr>
        <a:xfrm>
          <a:off x="0" y="0"/>
          <a:ext cx="0" cy="0"/>
          <a:chOff x="0" y="0"/>
          <a:chExt cx="0" cy="0"/>
        </a:xfrm>
      </p:grpSpPr>
      <p:sp>
        <p:nvSpPr>
          <p:cNvPr id="2" name="Title 1"/>
          <p:cNvSpPr>
            <a:spLocks noGrp="1"/>
          </p:cNvSpPr>
          <p:nvPr>
            <p:ph type="title"/>
          </p:nvPr>
        </p:nvSpPr>
        <p:spPr>
          <a:xfrm>
            <a:off x="0" y="1828800"/>
            <a:ext cx="9144000" cy="2832100"/>
          </a:xfrm>
        </p:spPr>
        <p:txBody>
          <a:bodyPr anchor="ctr" anchorCtr="1"/>
          <a:lstStyle>
            <a:lvl1pPr algn="ctr">
              <a:defRPr sz="3200" b="1" i="1" cap="none" baseline="0">
                <a:solidFill>
                  <a:schemeClr val="bg1"/>
                </a:solidFill>
              </a:defRPr>
            </a:lvl1pPr>
          </a:lstStyle>
          <a:p>
            <a:r>
              <a:rPr lang="en-US" dirty="0"/>
              <a:t>Click to edit Master title </a:t>
            </a:r>
            <a:r>
              <a:rPr lang="en-US" dirty="0" smtClean="0"/>
              <a:t>style</a:t>
            </a:r>
            <a:endParaRPr lang="en-US" dirty="0"/>
          </a:p>
        </p:txBody>
      </p:sp>
      <p:sp>
        <p:nvSpPr>
          <p:cNvPr id="3" name="Text Placeholder 2"/>
          <p:cNvSpPr>
            <a:spLocks noGrp="1"/>
          </p:cNvSpPr>
          <p:nvPr>
            <p:ph type="body" idx="1"/>
          </p:nvPr>
        </p:nvSpPr>
        <p:spPr>
          <a:xfrm>
            <a:off x="722313" y="4699000"/>
            <a:ext cx="7772400" cy="444500"/>
          </a:xfrm>
        </p:spPr>
        <p:txBody>
          <a:bodyPr anchor="b"/>
          <a:lstStyle>
            <a:lvl1pPr marL="0" indent="0" algn="r">
              <a:buNone/>
              <a:defRPr sz="1600" i="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pic>
        <p:nvPicPr>
          <p:cNvPr id="5" name="Picture 2" descr="C:\Documents and Settings\lseigneu\Desktop\PPT MAIN DEV\TESTING FILE SIZES\SET PS bkgs in PP saved as JPGs then used for template\A\_B AS POSTED w C bkgs dropped in\Slide4.JPG"/>
          <p:cNvPicPr>
            <a:picLocks noChangeAspect="1" noChangeArrowheads="1"/>
          </p:cNvPicPr>
          <p:nvPr userDrawn="1"/>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64791950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no top rule">
    <p:spTree>
      <p:nvGrpSpPr>
        <p:cNvPr id="1" name=""/>
        <p:cNvGrpSpPr/>
        <p:nvPr/>
      </p:nvGrpSpPr>
      <p:grpSpPr>
        <a:xfrm>
          <a:off x="0" y="0"/>
          <a:ext cx="0" cy="0"/>
          <a:chOff x="0" y="0"/>
          <a:chExt cx="0" cy="0"/>
        </a:xfrm>
      </p:grpSpPr>
      <p:sp>
        <p:nvSpPr>
          <p:cNvPr id="2" name="Rectangle 1"/>
          <p:cNvSpPr/>
          <p:nvPr userDrawn="1"/>
        </p:nvSpPr>
        <p:spPr>
          <a:xfrm>
            <a:off x="0" y="1066800"/>
            <a:ext cx="91440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solidFill>
                <a:srgbClr val="FFFFFF"/>
              </a:solidFill>
            </a:endParaRPr>
          </a:p>
        </p:txBody>
      </p:sp>
      <p:sp>
        <p:nvSpPr>
          <p:cNvPr id="3" name="Footer Placeholder 1"/>
          <p:cNvSpPr>
            <a:spLocks noGrp="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
        <p:nvSpPr>
          <p:cNvPr id="5" name="Title 1"/>
          <p:cNvSpPr>
            <a:spLocks noGrp="1"/>
          </p:cNvSpPr>
          <p:nvPr>
            <p:ph type="title"/>
          </p:nvPr>
        </p:nvSpPr>
        <p:spPr>
          <a:xfrm>
            <a:off x="0" y="0"/>
            <a:ext cx="9144000" cy="1066800"/>
          </a:xfrm>
        </p:spPr>
        <p:txBody>
          <a:bodyPr/>
          <a:lstStyle/>
          <a:p>
            <a:r>
              <a:rPr lang="en-US" dirty="0"/>
              <a:t>Click to edit Master title style</a:t>
            </a:r>
          </a:p>
        </p:txBody>
      </p:sp>
    </p:spTree>
    <p:extLst>
      <p:ext uri="{BB962C8B-B14F-4D97-AF65-F5344CB8AC3E}">
        <p14:creationId xmlns:p14="http://schemas.microsoft.com/office/powerpoint/2010/main" val="85701080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Closing-En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a:solidFill>
                <a:srgbClr val="333333"/>
              </a:solidFill>
            </a:endParaRPr>
          </a:p>
        </p:txBody>
      </p:sp>
      <p:sp>
        <p:nvSpPr>
          <p:cNvPr id="4"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pic>
        <p:nvPicPr>
          <p:cNvPr id="5" name="Picture 3" descr="C:\Documents and Settings\lseigneu\Desktop\template 032110 home\lite close.jpg"/>
          <p:cNvPicPr>
            <a:picLocks noChangeAspect="1" noChangeArrowheads="1"/>
          </p:cNvPicPr>
          <p:nvPr userDrawn="1"/>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5469733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0" y="1316038"/>
            <a:ext cx="4495800" cy="5070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16038"/>
            <a:ext cx="4495800" cy="5070475"/>
          </a:xfrm>
        </p:spPr>
        <p:txBody>
          <a:bodyPr/>
          <a:lstStyle>
            <a:lvl1pPr marL="342900" marR="0" indent="-342900" algn="l" defTabSz="914400" rtl="0" eaLnBrk="0" fontAlgn="base" latinLnBrk="0" hangingPunct="0">
              <a:lnSpc>
                <a:spcPct val="100000"/>
              </a:lnSpc>
              <a:spcBef>
                <a:spcPct val="30000"/>
              </a:spcBef>
              <a:spcAft>
                <a:spcPct val="0"/>
              </a:spcAft>
              <a:buClr>
                <a:srgbClr val="428C8A"/>
              </a:buClr>
              <a:buSzPct val="80000"/>
              <a:buFont typeface="Wingdings" pitchFamily="-112" charset="2"/>
              <a:buChar char="n"/>
              <a:tabLst/>
              <a:defRPr sz="2800"/>
            </a:lvl1pPr>
            <a:lvl2pPr>
              <a:defRPr sz="2400"/>
            </a:lvl2pPr>
            <a:lvl3pPr>
              <a:defRPr sz="2000"/>
            </a:lvl3pPr>
            <a:lvl4pPr>
              <a:defRPr sz="1800"/>
            </a:lvl4pPr>
            <a:lvl5pPr marL="2057400" marR="0" indent="-228600" algn="l" defTabSz="914400" rtl="0" eaLnBrk="0" fontAlgn="base" latinLnBrk="0" hangingPunct="0">
              <a:lnSpc>
                <a:spcPct val="100000"/>
              </a:lnSpc>
              <a:spcBef>
                <a:spcPct val="30000"/>
              </a:spcBef>
              <a:spcAft>
                <a:spcPct val="0"/>
              </a:spcAft>
              <a:buClr>
                <a:schemeClr val="bg2"/>
              </a:buClr>
              <a:buSzTx/>
              <a:buFont typeface="Tahoma" pitchFamily="-112" charset="0"/>
              <a:buNone/>
              <a:tabLst/>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6"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73683540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95400"/>
            <a:ext cx="4040188"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400"/>
            <a:ext cx="4041775"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8" name="Title 1"/>
          <p:cNvSpPr>
            <a:spLocks noGrp="1"/>
          </p:cNvSpPr>
          <p:nvPr>
            <p:ph type="title"/>
          </p:nvPr>
        </p:nvSpPr>
        <p:spPr>
          <a:xfrm>
            <a:off x="0" y="0"/>
            <a:ext cx="9144000" cy="1066800"/>
          </a:xfrm>
        </p:spPr>
        <p:txBody>
          <a:bodyPr/>
          <a:lstStyle/>
          <a:p>
            <a:r>
              <a:rPr lang="en-US" dirty="0"/>
              <a:t>Click to edit Master title style</a:t>
            </a:r>
          </a:p>
        </p:txBody>
      </p:sp>
      <p:sp>
        <p:nvSpPr>
          <p:cNvPr id="9" name="Slide Number Placeholder 9"/>
          <p:cNvSpPr>
            <a:spLocks noGrp="1"/>
          </p:cNvSpPr>
          <p:nvPr>
            <p:ph type="sldNum" sz="quarter" idx="11"/>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03712538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solidFill>
            <a:schemeClr val="bg1"/>
          </a:solidFill>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solidFill>
            <a:schemeClr val="bg1"/>
          </a:solidFill>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6"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96405768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half" idx="2"/>
          </p:nvPr>
        </p:nvSpPr>
        <p:spPr>
          <a:xfrm>
            <a:off x="3957638" y="1316038"/>
            <a:ext cx="5186362" cy="5070475"/>
          </a:xfrm>
        </p:spPr>
        <p:txBody>
          <a:bodyPr lIns="228600"/>
          <a:lstStyle>
            <a:lvl1pPr>
              <a:spcBef>
                <a:spcPts val="850"/>
              </a:spcBef>
              <a:defRPr sz="2400"/>
            </a:lvl1pPr>
            <a:lvl2pPr>
              <a:defRPr sz="2000"/>
            </a:lvl2pPr>
            <a:lvl3pPr>
              <a:defRPr sz="1800"/>
            </a:lvl3pPr>
            <a:lvl4pPr>
              <a:defRPr sz="1800"/>
            </a:lvl4pPr>
            <a:lvl5pPr>
              <a:spcBef>
                <a:spcPts val="0"/>
              </a:spcBef>
              <a:buFont typeface="Tahoma" pitchFamily="34" charset="0"/>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6"/>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smtClean="0"/>
              <a:t>Design for Security - S. LEEF, March, 2014</a:t>
            </a:r>
            <a:endParaRPr lang="en-US" dirty="0"/>
          </a:p>
        </p:txBody>
      </p:sp>
      <p:sp>
        <p:nvSpPr>
          <p:cNvPr id="6" name="Slide Number Placeholder 9"/>
          <p:cNvSpPr>
            <a:spLocks noGrp="1"/>
          </p:cNvSpPr>
          <p:nvPr>
            <p:ph type="sldNum" sz="quarter" idx="11"/>
          </p:nvPr>
        </p:nvSpPr>
        <p:spPr/>
        <p:txBody>
          <a:bodyPr/>
          <a:lstStyle>
            <a:lvl1pPr algn="ctr" fontAlgn="auto">
              <a:spcBef>
                <a:spcPts val="0"/>
              </a:spcBef>
              <a:spcAft>
                <a:spcPts val="0"/>
              </a:spcAft>
              <a:defRPr sz="800">
                <a:solidFill>
                  <a:srgbClr val="333333"/>
                </a:solidFill>
              </a:defRPr>
            </a:lvl1pPr>
          </a:lstStyle>
          <a:p>
            <a:pPr>
              <a:defRPr/>
            </a:pPr>
            <a:fld id="{B854E2D2-22CE-47D1-AE67-BDD5E236BFAD}" type="slidenum">
              <a:rPr lang="en-US"/>
              <a:pPr>
                <a:defRPr/>
              </a:pPr>
              <a:t>‹#›</a:t>
            </a:fld>
            <a:endParaRPr lang="en-US"/>
          </a:p>
        </p:txBody>
      </p:sp>
    </p:spTree>
    <p:extLst>
      <p:ext uri="{BB962C8B-B14F-4D97-AF65-F5344CB8AC3E}">
        <p14:creationId xmlns:p14="http://schemas.microsoft.com/office/powerpoint/2010/main" val="170188283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6"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17403044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Title 1"/>
          <p:cNvSpPr>
            <a:spLocks noGrp="1"/>
          </p:cNvSpPr>
          <p:nvPr>
            <p:ph type="ctrTitle"/>
          </p:nvPr>
        </p:nvSpPr>
        <p:spPr>
          <a:xfrm>
            <a:off x="682625" y="1456511"/>
            <a:ext cx="7772400" cy="457200"/>
          </a:xfrm>
        </p:spPr>
        <p:txBody>
          <a:bodyPr anchor="b" anchorCtr="0"/>
          <a:lstStyle>
            <a:lvl1pPr algn="ctr">
              <a:defRPr sz="2400" b="1">
                <a:latin typeface="Tahoma" pitchFamily="34" charset="0"/>
                <a:ea typeface="Tahoma" pitchFamily="34" charset="0"/>
                <a:cs typeface="Tahoma" pitchFamily="34" charset="0"/>
              </a:defRPr>
            </a:lvl1pPr>
          </a:lstStyle>
          <a:p>
            <a:r>
              <a:rPr lang="en-US" smtClean="0"/>
              <a:t>Click to edit Master title style</a:t>
            </a:r>
            <a:endParaRPr lang="en-US" dirty="0"/>
          </a:p>
        </p:txBody>
      </p:sp>
      <p:sp>
        <p:nvSpPr>
          <p:cNvPr id="6" name="Subtitle 2"/>
          <p:cNvSpPr>
            <a:spLocks noGrp="1"/>
          </p:cNvSpPr>
          <p:nvPr>
            <p:ph type="subTitle" idx="1" hasCustomPrompt="1"/>
          </p:nvPr>
        </p:nvSpPr>
        <p:spPr>
          <a:xfrm>
            <a:off x="1371600" y="2057400"/>
            <a:ext cx="6400800" cy="1752600"/>
          </a:xfrm>
        </p:spPr>
        <p:txBody>
          <a:bodyPr/>
          <a:lstStyle>
            <a:lvl1pPr marL="0" indent="0" algn="ctr">
              <a:buNone/>
              <a:defRPr sz="1800">
                <a:latin typeface="Tahoma" pitchFamily="34" charset="0"/>
                <a:ea typeface="Tahoma" pitchFamily="34" charset="0"/>
                <a:cs typeface="Tahoma"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add briefer names</a:t>
            </a:r>
            <a:endParaRPr lang="en-US" dirty="0"/>
          </a:p>
        </p:txBody>
      </p:sp>
      <p:cxnSp>
        <p:nvCxnSpPr>
          <p:cNvPr id="7" name="Straight Connector 6"/>
          <p:cNvCxnSpPr>
            <a:cxnSpLocks noChangeShapeType="1"/>
          </p:cNvCxnSpPr>
          <p:nvPr userDrawn="1"/>
        </p:nvCxnSpPr>
        <p:spPr bwMode="auto">
          <a:xfrm>
            <a:off x="381000" y="1979615"/>
            <a:ext cx="8382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1280" y="5226161"/>
            <a:ext cx="1241441" cy="749220"/>
          </a:xfrm>
          <a:prstGeom prst="rect">
            <a:avLst/>
          </a:prstGeom>
        </p:spPr>
      </p:pic>
      <p:sp>
        <p:nvSpPr>
          <p:cNvPr id="9" name="Text Placeholder 8"/>
          <p:cNvSpPr>
            <a:spLocks noGrp="1"/>
          </p:cNvSpPr>
          <p:nvPr>
            <p:ph type="body" sz="quarter" idx="12" hasCustomPrompt="1"/>
          </p:nvPr>
        </p:nvSpPr>
        <p:spPr>
          <a:xfrm>
            <a:off x="1375646" y="4049486"/>
            <a:ext cx="6393425" cy="720221"/>
          </a:xfrm>
        </p:spPr>
        <p:txBody>
          <a:bodyPr/>
          <a:lstStyle>
            <a:lvl1pPr algn="ctr" eaLnBrk="1" hangingPunct="1">
              <a:defRPr sz="1600">
                <a:solidFill>
                  <a:schemeClr val="bg1">
                    <a:lumMod val="65000"/>
                  </a:schemeClr>
                </a:solidFill>
              </a:defRPr>
            </a:lvl1pPr>
          </a:lstStyle>
          <a:p>
            <a:pPr eaLnBrk="1" hangingPunct="1"/>
            <a:r>
              <a:rPr lang="en-US" dirty="0" smtClean="0">
                <a:latin typeface="Tahoma" charset="0"/>
              </a:rPr>
              <a:t>Click to edit “Briefing prepared for”</a:t>
            </a:r>
          </a:p>
        </p:txBody>
      </p:sp>
      <p:sp>
        <p:nvSpPr>
          <p:cNvPr id="11" name="Text Placeholder 10"/>
          <p:cNvSpPr>
            <a:spLocks noGrp="1"/>
          </p:cNvSpPr>
          <p:nvPr>
            <p:ph type="body" sz="quarter" idx="13" hasCustomPrompt="1"/>
          </p:nvPr>
        </p:nvSpPr>
        <p:spPr>
          <a:xfrm>
            <a:off x="2740025" y="4790048"/>
            <a:ext cx="3657599" cy="322825"/>
          </a:xfrm>
        </p:spPr>
        <p:txBody>
          <a:bodyPr/>
          <a:lstStyle>
            <a:lvl1pPr algn="ctr" eaLnBrk="1" hangingPunct="1">
              <a:defRPr sz="1600">
                <a:solidFill>
                  <a:schemeClr val="bg1">
                    <a:lumMod val="65000"/>
                  </a:schemeClr>
                </a:solidFill>
              </a:defRPr>
            </a:lvl1pPr>
          </a:lstStyle>
          <a:p>
            <a:pPr eaLnBrk="1" hangingPunct="1"/>
            <a:r>
              <a:rPr lang="en-US" dirty="0" smtClean="0">
                <a:latin typeface="Tahoma" charset="0"/>
              </a:rPr>
              <a:t>Click to edit Date</a:t>
            </a:r>
          </a:p>
        </p:txBody>
      </p:sp>
    </p:spTree>
    <p:extLst>
      <p:ext uri="{BB962C8B-B14F-4D97-AF65-F5344CB8AC3E}">
        <p14:creationId xmlns:p14="http://schemas.microsoft.com/office/powerpoint/2010/main" val="42543858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_Slide_No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Title 1"/>
          <p:cNvSpPr>
            <a:spLocks noGrp="1"/>
          </p:cNvSpPr>
          <p:nvPr>
            <p:ph type="ctrTitle"/>
          </p:nvPr>
        </p:nvSpPr>
        <p:spPr>
          <a:xfrm>
            <a:off x="685800" y="2514600"/>
            <a:ext cx="7772400" cy="914400"/>
          </a:xfrm>
        </p:spPr>
        <p:txBody>
          <a:bodyPr/>
          <a:lstStyle>
            <a:lvl1pPr algn="ctr">
              <a:defRPr sz="2200" b="0">
                <a:latin typeface="Tahoma" pitchFamily="34" charset="0"/>
                <a:ea typeface="Tahoma" pitchFamily="34" charset="0"/>
                <a:cs typeface="Tahoma" pitchFamily="34" charset="0"/>
              </a:defRPr>
            </a:lvl1pPr>
          </a:lstStyle>
          <a:p>
            <a:r>
              <a:rPr lang="en-US" smtClean="0"/>
              <a:t>Click to edit Master title style</a:t>
            </a:r>
            <a:endParaRPr lang="en-US" dirty="0"/>
          </a:p>
        </p:txBody>
      </p:sp>
      <p:cxnSp>
        <p:nvCxnSpPr>
          <p:cNvPr id="6" name="Straight Connector 5"/>
          <p:cNvCxnSpPr>
            <a:cxnSpLocks noChangeShapeType="1"/>
          </p:cNvCxnSpPr>
          <p:nvPr userDrawn="1"/>
        </p:nvCxnSpPr>
        <p:spPr bwMode="auto">
          <a:xfrm>
            <a:off x="381000" y="3198815"/>
            <a:ext cx="8382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Tree>
    <p:extLst>
      <p:ext uri="{BB962C8B-B14F-4D97-AF65-F5344CB8AC3E}">
        <p14:creationId xmlns:p14="http://schemas.microsoft.com/office/powerpoint/2010/main" val="12045786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Slide_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Title 1"/>
          <p:cNvSpPr>
            <a:spLocks noGrp="1"/>
          </p:cNvSpPr>
          <p:nvPr>
            <p:ph type="ctrTitle"/>
          </p:nvPr>
        </p:nvSpPr>
        <p:spPr>
          <a:xfrm>
            <a:off x="685800" y="2514600"/>
            <a:ext cx="7772400" cy="914400"/>
          </a:xfrm>
        </p:spPr>
        <p:txBody>
          <a:bodyPr/>
          <a:lstStyle>
            <a:lvl1pPr algn="ctr">
              <a:defRPr sz="2200" b="0">
                <a:latin typeface="Tahoma" pitchFamily="34" charset="0"/>
                <a:ea typeface="Tahoma" pitchFamily="34" charset="0"/>
                <a:cs typeface="Tahoma" pitchFamily="34" charset="0"/>
              </a:defRPr>
            </a:lvl1pPr>
          </a:lstStyle>
          <a:p>
            <a:r>
              <a:rPr lang="en-US" smtClean="0"/>
              <a:t>Click to edit Master title style</a:t>
            </a:r>
            <a:endParaRPr lang="en-US" dirty="0"/>
          </a:p>
        </p:txBody>
      </p:sp>
      <p:cxnSp>
        <p:nvCxnSpPr>
          <p:cNvPr id="6" name="Straight Connector 5"/>
          <p:cNvCxnSpPr>
            <a:cxnSpLocks noChangeShapeType="1"/>
          </p:cNvCxnSpPr>
          <p:nvPr userDrawn="1"/>
        </p:nvCxnSpPr>
        <p:spPr bwMode="auto">
          <a:xfrm>
            <a:off x="381000" y="3198815"/>
            <a:ext cx="8382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8" name="Text Placeholder 3"/>
          <p:cNvSpPr>
            <a:spLocks noGrp="1"/>
          </p:cNvSpPr>
          <p:nvPr>
            <p:ph type="body" sz="quarter" idx="12" hasCustomPrompt="1"/>
          </p:nvPr>
        </p:nvSpPr>
        <p:spPr>
          <a:xfrm>
            <a:off x="685800" y="3352798"/>
            <a:ext cx="7772400" cy="465138"/>
          </a:xfrm>
        </p:spPr>
        <p:txBody>
          <a:bodyPr/>
          <a:lstStyle>
            <a:lvl1pPr algn="ctr">
              <a:defRPr sz="1800">
                <a:solidFill>
                  <a:schemeClr val="bg1">
                    <a:lumMod val="65000"/>
                  </a:schemeClr>
                </a:solidFill>
              </a:defRPr>
            </a:lvl1pPr>
          </a:lstStyle>
          <a:p>
            <a:pPr lvl="0"/>
            <a:r>
              <a:rPr lang="en-US" dirty="0" smtClean="0"/>
              <a:t>Click to add subtitle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Tree>
    <p:extLst>
      <p:ext uri="{BB962C8B-B14F-4D97-AF65-F5344CB8AC3E}">
        <p14:creationId xmlns:p14="http://schemas.microsoft.com/office/powerpoint/2010/main" val="22241760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Title 1"/>
          <p:cNvSpPr>
            <a:spLocks noGrp="1"/>
          </p:cNvSpPr>
          <p:nvPr>
            <p:ph type="ctrTitle" hasCustomPrompt="1"/>
          </p:nvPr>
        </p:nvSpPr>
        <p:spPr>
          <a:xfrm>
            <a:off x="657225" y="4329372"/>
            <a:ext cx="7772400" cy="1461828"/>
          </a:xfrm>
        </p:spPr>
        <p:txBody>
          <a:bodyPr anchor="t"/>
          <a:lstStyle>
            <a:lvl1pPr algn="l">
              <a:defRPr sz="2400" b="1" baseline="0">
                <a:latin typeface="Tahoma" pitchFamily="34" charset="0"/>
                <a:ea typeface="Tahoma" pitchFamily="34" charset="0"/>
                <a:cs typeface="Tahoma" pitchFamily="34" charset="0"/>
              </a:defRPr>
            </a:lvl1pPr>
          </a:lstStyle>
          <a:p>
            <a:r>
              <a:rPr lang="en-US" dirty="0" smtClean="0"/>
              <a:t>CLICK TO EDIT MASTER TITLE STYLE</a:t>
            </a:r>
            <a:endParaRPr lang="en-US" dirty="0"/>
          </a:p>
        </p:txBody>
      </p:sp>
      <p:cxnSp>
        <p:nvCxnSpPr>
          <p:cNvPr id="6" name="Straight Connector 5"/>
          <p:cNvCxnSpPr>
            <a:cxnSpLocks noChangeShapeType="1"/>
          </p:cNvCxnSpPr>
          <p:nvPr userDrawn="1"/>
        </p:nvCxnSpPr>
        <p:spPr bwMode="auto">
          <a:xfrm>
            <a:off x="381000" y="4341815"/>
            <a:ext cx="8382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7" name="Text Placeholder 3"/>
          <p:cNvSpPr>
            <a:spLocks noGrp="1"/>
          </p:cNvSpPr>
          <p:nvPr>
            <p:ph type="body" sz="quarter" idx="12"/>
          </p:nvPr>
        </p:nvSpPr>
        <p:spPr>
          <a:xfrm>
            <a:off x="669472" y="2954111"/>
            <a:ext cx="7772400" cy="1379538"/>
          </a:xfrm>
        </p:spPr>
        <p:txBody>
          <a:bodyPr anchor="b"/>
          <a:lstStyle>
            <a:lvl1pPr algn="l">
              <a:defRPr sz="1800">
                <a:solidFill>
                  <a:schemeClr val="bg1">
                    <a:lumMod val="65000"/>
                  </a:schemeClr>
                </a:solidFill>
              </a:defRPr>
            </a:lvl1pPr>
          </a:lstStyle>
          <a:p>
            <a:pPr lvl="0"/>
            <a:r>
              <a:rPr lang="en-US" smtClean="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Tree>
    <p:extLst>
      <p:ext uri="{BB962C8B-B14F-4D97-AF65-F5344CB8AC3E}">
        <p14:creationId xmlns:p14="http://schemas.microsoft.com/office/powerpoint/2010/main" val="2895368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10"/>
          <p:cNvSpPr>
            <a:spLocks noGrp="1"/>
          </p:cNvSpPr>
          <p:nvPr>
            <p:ph sz="quarter" idx="13"/>
          </p:nvPr>
        </p:nvSpPr>
        <p:spPr>
          <a:xfrm>
            <a:off x="419100" y="1143000"/>
            <a:ext cx="8305800" cy="5334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vl2pPr>
            <a:lvl3pPr marL="1143000" indent="-228600">
              <a:buFont typeface="Arial" pitchFamily="34" charset="0"/>
              <a:buChar char="•"/>
              <a:defRPr sz="1400"/>
            </a:lvl3pPr>
            <a:lvl4pPr marL="1600200" indent="-228600">
              <a:buFont typeface="Arial" pitchFamily="34" charset="0"/>
              <a:buChar char="•"/>
              <a:defRPr sz="1300"/>
            </a:lvl4pPr>
            <a:lvl5pPr marL="2057400" indent="-228600">
              <a:buFont typeface="Arial" pitchFamily="34" charset="0"/>
              <a:buChar cha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p:nvPr>
        </p:nvSpPr>
        <p:spPr>
          <a:xfrm>
            <a:off x="1622425" y="151418"/>
            <a:ext cx="7140575" cy="612648"/>
          </a:xfrm>
        </p:spPr>
        <p:txBody>
          <a:bodyPr>
            <a:normAutofit/>
          </a:bodyPr>
          <a:lstStyle>
            <a:lvl1pPr algn="l">
              <a:defRPr sz="2400" b="0">
                <a:latin typeface="Tahoma" pitchFamily="34" charset="0"/>
                <a:ea typeface="Tahoma" pitchFamily="34" charset="0"/>
                <a:cs typeface="Tahoma" pitchFamily="34" charset="0"/>
              </a:defRPr>
            </a:lvl1pPr>
          </a:lstStyle>
          <a:p>
            <a:r>
              <a:rPr lang="en-US" smtClean="0"/>
              <a:t>Click to edit Master title style</a:t>
            </a:r>
            <a:endParaRPr lang="en-US" dirty="0"/>
          </a:p>
        </p:txBody>
      </p:sp>
      <p:cxnSp>
        <p:nvCxnSpPr>
          <p:cNvPr id="7" name="Straight Connector 6"/>
          <p:cNvCxnSpPr>
            <a:cxnSpLocks noChangeShapeType="1"/>
          </p:cNvCxnSpPr>
          <p:nvPr userDrawn="1"/>
        </p:nvCxnSpPr>
        <p:spPr bwMode="auto">
          <a:xfrm>
            <a:off x="381000" y="840101"/>
            <a:ext cx="8382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Tree>
    <p:extLst>
      <p:ext uri="{BB962C8B-B14F-4D97-AF65-F5344CB8AC3E}">
        <p14:creationId xmlns:p14="http://schemas.microsoft.com/office/powerpoint/2010/main" val="3408934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ogo_and_Title_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cxnSp>
        <p:nvCxnSpPr>
          <p:cNvPr id="6" name="Straight Connector 5"/>
          <p:cNvCxnSpPr>
            <a:cxnSpLocks noChangeShapeType="1"/>
          </p:cNvCxnSpPr>
          <p:nvPr userDrawn="1"/>
        </p:nvCxnSpPr>
        <p:spPr bwMode="auto">
          <a:xfrm>
            <a:off x="381000" y="840101"/>
            <a:ext cx="8382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
        <p:nvSpPr>
          <p:cNvPr id="7" name="Title 1"/>
          <p:cNvSpPr>
            <a:spLocks noGrp="1"/>
          </p:cNvSpPr>
          <p:nvPr>
            <p:ph type="ctrTitle"/>
          </p:nvPr>
        </p:nvSpPr>
        <p:spPr>
          <a:xfrm>
            <a:off x="1622425" y="151418"/>
            <a:ext cx="7140575" cy="612648"/>
          </a:xfrm>
        </p:spPr>
        <p:txBody>
          <a:bodyPr>
            <a:normAutofit/>
          </a:bodyPr>
          <a:lstStyle>
            <a:lvl1pPr algn="l">
              <a:defRPr sz="2400" b="0">
                <a:latin typeface="Tahoma" pitchFamily="34" charset="0"/>
                <a:ea typeface="Tahoma" pitchFamily="34" charset="0"/>
                <a:cs typeface="Tahom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879684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_Two_Row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2"/>
          <p:cNvSpPr>
            <a:spLocks noGrp="1"/>
          </p:cNvSpPr>
          <p:nvPr>
            <p:ph sz="quarter" idx="13"/>
          </p:nvPr>
        </p:nvSpPr>
        <p:spPr>
          <a:xfrm>
            <a:off x="457200" y="1066800"/>
            <a:ext cx="8305800"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sz="quarter" idx="14"/>
          </p:nvPr>
        </p:nvSpPr>
        <p:spPr>
          <a:xfrm>
            <a:off x="457200" y="3581400"/>
            <a:ext cx="8305800"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a:cxnSpLocks noChangeShapeType="1"/>
          </p:cNvCxnSpPr>
          <p:nvPr userDrawn="1"/>
        </p:nvCxnSpPr>
        <p:spPr bwMode="auto">
          <a:xfrm>
            <a:off x="381000" y="840101"/>
            <a:ext cx="8382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
        <p:nvSpPr>
          <p:cNvPr id="9" name="Title 1"/>
          <p:cNvSpPr>
            <a:spLocks noGrp="1"/>
          </p:cNvSpPr>
          <p:nvPr>
            <p:ph type="ctrTitle"/>
          </p:nvPr>
        </p:nvSpPr>
        <p:spPr>
          <a:xfrm>
            <a:off x="1619250" y="151418"/>
            <a:ext cx="7143750" cy="612648"/>
          </a:xfrm>
        </p:spPr>
        <p:txBody>
          <a:bodyPr>
            <a:normAutofit/>
          </a:bodyPr>
          <a:lstStyle>
            <a:lvl1pPr algn="l">
              <a:defRPr sz="2400" b="0">
                <a:latin typeface="Tahoma" pitchFamily="34" charset="0"/>
                <a:ea typeface="Tahoma" pitchFamily="34" charset="0"/>
                <a:cs typeface="Tahom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162477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_Two_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2"/>
          <p:cNvSpPr>
            <a:spLocks noGrp="1"/>
          </p:cNvSpPr>
          <p:nvPr>
            <p:ph sz="quarter" idx="13"/>
          </p:nvPr>
        </p:nvSpPr>
        <p:spPr>
          <a:xfrm>
            <a:off x="457200" y="1066800"/>
            <a:ext cx="4038600" cy="4953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sz="quarter" idx="14"/>
          </p:nvPr>
        </p:nvSpPr>
        <p:spPr>
          <a:xfrm>
            <a:off x="4648200" y="1066800"/>
            <a:ext cx="4038600" cy="4953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a:cxnSpLocks noChangeShapeType="1"/>
          </p:cNvCxnSpPr>
          <p:nvPr userDrawn="1"/>
        </p:nvCxnSpPr>
        <p:spPr bwMode="auto">
          <a:xfrm>
            <a:off x="381000" y="840101"/>
            <a:ext cx="8382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
        <p:nvSpPr>
          <p:cNvPr id="9" name="Title 1"/>
          <p:cNvSpPr>
            <a:spLocks noGrp="1"/>
          </p:cNvSpPr>
          <p:nvPr>
            <p:ph type="ctrTitle"/>
          </p:nvPr>
        </p:nvSpPr>
        <p:spPr>
          <a:xfrm>
            <a:off x="1622424" y="151418"/>
            <a:ext cx="7140575" cy="612648"/>
          </a:xfrm>
        </p:spPr>
        <p:txBody>
          <a:bodyPr>
            <a:normAutofit/>
          </a:bodyPr>
          <a:lstStyle>
            <a:lvl1pPr algn="l">
              <a:defRPr sz="2400" b="0">
                <a:latin typeface="Tahoma" pitchFamily="34" charset="0"/>
                <a:ea typeface="Tahoma" pitchFamily="34" charset="0"/>
                <a:cs typeface="Tahom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8319437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_Three_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2"/>
          <p:cNvSpPr>
            <a:spLocks noGrp="1"/>
          </p:cNvSpPr>
          <p:nvPr>
            <p:ph sz="quarter" idx="13"/>
          </p:nvPr>
        </p:nvSpPr>
        <p:spPr>
          <a:xfrm>
            <a:off x="457200" y="1066800"/>
            <a:ext cx="2667000" cy="4953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sz="quarter" idx="14"/>
          </p:nvPr>
        </p:nvSpPr>
        <p:spPr>
          <a:xfrm>
            <a:off x="3276600" y="1066800"/>
            <a:ext cx="2667000" cy="4953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sz="quarter" idx="15"/>
          </p:nvPr>
        </p:nvSpPr>
        <p:spPr>
          <a:xfrm>
            <a:off x="6096000" y="1066800"/>
            <a:ext cx="2667000" cy="4953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a:cxnSpLocks noChangeShapeType="1"/>
          </p:cNvCxnSpPr>
          <p:nvPr userDrawn="1"/>
        </p:nvCxnSpPr>
        <p:spPr bwMode="auto">
          <a:xfrm>
            <a:off x="381000" y="840101"/>
            <a:ext cx="8382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
        <p:nvSpPr>
          <p:cNvPr id="10" name="Title 1"/>
          <p:cNvSpPr>
            <a:spLocks noGrp="1"/>
          </p:cNvSpPr>
          <p:nvPr>
            <p:ph type="ctrTitle"/>
          </p:nvPr>
        </p:nvSpPr>
        <p:spPr>
          <a:xfrm>
            <a:off x="1622854" y="151418"/>
            <a:ext cx="7140146" cy="612648"/>
          </a:xfrm>
        </p:spPr>
        <p:txBody>
          <a:bodyPr>
            <a:normAutofit/>
          </a:bodyPr>
          <a:lstStyle>
            <a:lvl1pPr algn="l">
              <a:defRPr sz="2400" b="0">
                <a:latin typeface="Tahoma" pitchFamily="34" charset="0"/>
                <a:ea typeface="Tahoma" pitchFamily="34" charset="0"/>
                <a:cs typeface="Tahom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3905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lvl1pPr>
              <a:defRPr sz="2800"/>
            </a:lvl1pPr>
          </a:lstStyle>
          <a:p>
            <a:r>
              <a:rPr lang="en-US" dirty="0"/>
              <a:t>Click to edit Master title style</a:t>
            </a:r>
          </a:p>
        </p:txBody>
      </p:sp>
      <p:sp>
        <p:nvSpPr>
          <p:cNvPr id="3" name="Table Placeholder 2"/>
          <p:cNvSpPr>
            <a:spLocks noGrp="1"/>
          </p:cNvSpPr>
          <p:nvPr>
            <p:ph type="tbl" idx="1"/>
          </p:nvPr>
        </p:nvSpPr>
        <p:spPr>
          <a:xfrm>
            <a:off x="0" y="1316038"/>
            <a:ext cx="9144000" cy="5070475"/>
          </a:xfrm>
        </p:spPr>
        <p:txBody>
          <a:bodyPr/>
          <a:lstStyle/>
          <a:p>
            <a:pPr lvl="0"/>
            <a:endParaRPr lang="en-US" noProof="0" smtClean="0"/>
          </a:p>
        </p:txBody>
      </p:sp>
      <p:sp>
        <p:nvSpPr>
          <p:cNvPr id="4" name="Rectangle 26"/>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smtClean="0"/>
              <a:t>Design for Security - S. LEEF, March, 2014</a:t>
            </a:r>
            <a:endParaRPr lang="en-US" dirty="0"/>
          </a:p>
        </p:txBody>
      </p:sp>
      <p:sp>
        <p:nvSpPr>
          <p:cNvPr id="5" name="Slide Number Placeholder 9"/>
          <p:cNvSpPr>
            <a:spLocks noGrp="1"/>
          </p:cNvSpPr>
          <p:nvPr>
            <p:ph type="sldNum" sz="quarter" idx="11"/>
          </p:nvPr>
        </p:nvSpPr>
        <p:spPr/>
        <p:txBody>
          <a:bodyPr/>
          <a:lstStyle>
            <a:lvl1pPr algn="ctr" fontAlgn="auto">
              <a:spcBef>
                <a:spcPts val="0"/>
              </a:spcBef>
              <a:spcAft>
                <a:spcPts val="0"/>
              </a:spcAft>
              <a:defRPr sz="800">
                <a:solidFill>
                  <a:srgbClr val="333333"/>
                </a:solidFill>
              </a:defRPr>
            </a:lvl1pPr>
          </a:lstStyle>
          <a:p>
            <a:pPr>
              <a:defRPr/>
            </a:pPr>
            <a:fld id="{7835CAA5-18AE-4232-999D-935858B23B90}" type="slidenum">
              <a:rPr lang="en-US"/>
              <a:pPr>
                <a:defRPr/>
              </a:pPr>
              <a:t>‹#›</a:t>
            </a:fld>
            <a:endParaRPr lang="en-US"/>
          </a:p>
        </p:txBody>
      </p:sp>
    </p:spTree>
    <p:extLst>
      <p:ext uri="{BB962C8B-B14F-4D97-AF65-F5344CB8AC3E}">
        <p14:creationId xmlns:p14="http://schemas.microsoft.com/office/powerpoint/2010/main" val="213612805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_Four_Box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2"/>
          <p:cNvSpPr>
            <a:spLocks noGrp="1"/>
          </p:cNvSpPr>
          <p:nvPr>
            <p:ph sz="quarter" idx="13"/>
          </p:nvPr>
        </p:nvSpPr>
        <p:spPr>
          <a:xfrm>
            <a:off x="457202" y="1066800"/>
            <a:ext cx="4033159"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sz="quarter" idx="14"/>
          </p:nvPr>
        </p:nvSpPr>
        <p:spPr>
          <a:xfrm>
            <a:off x="4645481" y="1066800"/>
            <a:ext cx="4117523"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sz="quarter" idx="15"/>
          </p:nvPr>
        </p:nvSpPr>
        <p:spPr>
          <a:xfrm>
            <a:off x="4645477" y="3521528"/>
            <a:ext cx="4117523"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quarter" idx="16"/>
          </p:nvPr>
        </p:nvSpPr>
        <p:spPr>
          <a:xfrm>
            <a:off x="454481" y="3529693"/>
            <a:ext cx="4033159"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0" name="Straight Connector 9"/>
          <p:cNvCxnSpPr>
            <a:cxnSpLocks noChangeShapeType="1"/>
          </p:cNvCxnSpPr>
          <p:nvPr userDrawn="1"/>
        </p:nvCxnSpPr>
        <p:spPr bwMode="auto">
          <a:xfrm>
            <a:off x="381000" y="840101"/>
            <a:ext cx="8382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
        <p:nvSpPr>
          <p:cNvPr id="11" name="Title 1"/>
          <p:cNvSpPr>
            <a:spLocks noGrp="1"/>
          </p:cNvSpPr>
          <p:nvPr>
            <p:ph type="ctrTitle"/>
          </p:nvPr>
        </p:nvSpPr>
        <p:spPr>
          <a:xfrm>
            <a:off x="1619250" y="151418"/>
            <a:ext cx="7143750" cy="612648"/>
          </a:xfrm>
        </p:spPr>
        <p:txBody>
          <a:bodyPr>
            <a:normAutofit/>
          </a:bodyPr>
          <a:lstStyle>
            <a:lvl1pPr algn="l">
              <a:defRPr sz="2400" b="0">
                <a:latin typeface="Tahoma" pitchFamily="34" charset="0"/>
                <a:ea typeface="Tahoma" pitchFamily="34" charset="0"/>
                <a:cs typeface="Tahom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7480438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_Six_Box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6" name="Content Placeholder 2"/>
          <p:cNvSpPr>
            <a:spLocks noGrp="1"/>
          </p:cNvSpPr>
          <p:nvPr>
            <p:ph sz="quarter" idx="13"/>
          </p:nvPr>
        </p:nvSpPr>
        <p:spPr>
          <a:xfrm>
            <a:off x="457200" y="1066800"/>
            <a:ext cx="2667000"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sz="quarter" idx="14"/>
          </p:nvPr>
        </p:nvSpPr>
        <p:spPr>
          <a:xfrm>
            <a:off x="3276600" y="1066800"/>
            <a:ext cx="2667000"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quarter" idx="15"/>
          </p:nvPr>
        </p:nvSpPr>
        <p:spPr>
          <a:xfrm>
            <a:off x="462643" y="3535136"/>
            <a:ext cx="2667000" cy="2359479"/>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quarter" idx="16"/>
          </p:nvPr>
        </p:nvSpPr>
        <p:spPr>
          <a:xfrm>
            <a:off x="6090557" y="1066800"/>
            <a:ext cx="2667000"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7"/>
          </p:nvPr>
        </p:nvSpPr>
        <p:spPr>
          <a:xfrm>
            <a:off x="6096000" y="3535136"/>
            <a:ext cx="2667000" cy="2359479"/>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sz="quarter" idx="18"/>
          </p:nvPr>
        </p:nvSpPr>
        <p:spPr>
          <a:xfrm>
            <a:off x="3282044" y="3537858"/>
            <a:ext cx="2667000"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3" name="Straight Connector 12"/>
          <p:cNvCxnSpPr>
            <a:cxnSpLocks noChangeShapeType="1"/>
          </p:cNvCxnSpPr>
          <p:nvPr userDrawn="1"/>
        </p:nvCxnSpPr>
        <p:spPr bwMode="auto">
          <a:xfrm>
            <a:off x="381000" y="840101"/>
            <a:ext cx="8382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
        <p:nvSpPr>
          <p:cNvPr id="14" name="Title 1"/>
          <p:cNvSpPr>
            <a:spLocks noGrp="1"/>
          </p:cNvSpPr>
          <p:nvPr>
            <p:ph type="ctrTitle"/>
          </p:nvPr>
        </p:nvSpPr>
        <p:spPr>
          <a:xfrm>
            <a:off x="1619250" y="151418"/>
            <a:ext cx="7143750" cy="612648"/>
          </a:xfrm>
        </p:spPr>
        <p:txBody>
          <a:bodyPr>
            <a:normAutofit/>
          </a:bodyPr>
          <a:lstStyle>
            <a:lvl1pPr algn="l">
              <a:defRPr sz="2400" b="0">
                <a:latin typeface="Tahoma" pitchFamily="34" charset="0"/>
                <a:ea typeface="Tahoma" pitchFamily="34" charset="0"/>
                <a:cs typeface="Tahom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604076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_Caption">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2"/>
          <p:cNvSpPr>
            <a:spLocks noGrp="1"/>
          </p:cNvSpPr>
          <p:nvPr>
            <p:ph sz="quarter" idx="14"/>
          </p:nvPr>
        </p:nvSpPr>
        <p:spPr>
          <a:xfrm>
            <a:off x="3535137" y="1066801"/>
            <a:ext cx="5227864" cy="4811486"/>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3"/>
          <p:cNvSpPr>
            <a:spLocks noGrp="1"/>
          </p:cNvSpPr>
          <p:nvPr>
            <p:ph type="body" sz="quarter" idx="15"/>
          </p:nvPr>
        </p:nvSpPr>
        <p:spPr>
          <a:xfrm>
            <a:off x="563566" y="1763488"/>
            <a:ext cx="2873601" cy="4115027"/>
          </a:xfrm>
        </p:spPr>
        <p:txBody>
          <a:bodyPr/>
          <a:lstStyle>
            <a:lvl1pPr>
              <a:defRPr sz="1400"/>
            </a:lvl1pPr>
          </a:lstStyle>
          <a:p>
            <a:pPr lvl="0"/>
            <a:r>
              <a:rPr lang="en-US" smtClean="0"/>
              <a:t>Click to edit Master text styles</a:t>
            </a:r>
          </a:p>
        </p:txBody>
      </p:sp>
      <p:sp>
        <p:nvSpPr>
          <p:cNvPr id="7" name="Text Placeholder 3"/>
          <p:cNvSpPr>
            <a:spLocks noGrp="1"/>
          </p:cNvSpPr>
          <p:nvPr>
            <p:ph type="body" sz="quarter" idx="16"/>
          </p:nvPr>
        </p:nvSpPr>
        <p:spPr>
          <a:xfrm>
            <a:off x="571501" y="1066799"/>
            <a:ext cx="2871107" cy="696687"/>
          </a:xfrm>
        </p:spPr>
        <p:txBody>
          <a:bodyPr anchor="b"/>
          <a:lstStyle>
            <a:lvl1pPr algn="l">
              <a:defRPr sz="2000" b="1" baseline="0"/>
            </a:lvl1pPr>
          </a:lstStyle>
          <a:p>
            <a:pPr lvl="0"/>
            <a:r>
              <a:rPr lang="en-US" smtClean="0"/>
              <a:t>Click to edit Master text styles</a:t>
            </a:r>
          </a:p>
          <a:p>
            <a:pPr lvl="1"/>
            <a:r>
              <a:rPr lang="en-US" smtClean="0"/>
              <a:t>Second level</a:t>
            </a:r>
          </a:p>
        </p:txBody>
      </p:sp>
      <p:cxnSp>
        <p:nvCxnSpPr>
          <p:cNvPr id="9" name="Straight Connector 8"/>
          <p:cNvCxnSpPr>
            <a:cxnSpLocks noChangeShapeType="1"/>
          </p:cNvCxnSpPr>
          <p:nvPr userDrawn="1"/>
        </p:nvCxnSpPr>
        <p:spPr bwMode="auto">
          <a:xfrm>
            <a:off x="381000" y="840101"/>
            <a:ext cx="8382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
        <p:nvSpPr>
          <p:cNvPr id="10" name="Title 1"/>
          <p:cNvSpPr>
            <a:spLocks noGrp="1"/>
          </p:cNvSpPr>
          <p:nvPr>
            <p:ph type="ctrTitle"/>
          </p:nvPr>
        </p:nvSpPr>
        <p:spPr>
          <a:xfrm>
            <a:off x="1622854" y="151418"/>
            <a:ext cx="7140146" cy="612648"/>
          </a:xfrm>
        </p:spPr>
        <p:txBody>
          <a:bodyPr>
            <a:normAutofit/>
          </a:bodyPr>
          <a:lstStyle>
            <a:lvl1pPr algn="l">
              <a:defRPr sz="2400" b="0">
                <a:latin typeface="Tahoma" pitchFamily="34" charset="0"/>
                <a:ea typeface="Tahoma" pitchFamily="34" charset="0"/>
                <a:cs typeface="Tahom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06879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cluding_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TextBox 4"/>
          <p:cNvSpPr txBox="1"/>
          <p:nvPr userDrawn="1"/>
        </p:nvSpPr>
        <p:spPr>
          <a:xfrm>
            <a:off x="3729431" y="3525877"/>
            <a:ext cx="1716111"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Tahoma" pitchFamily="34" charset="0"/>
                <a:ea typeface="Tahoma" pitchFamily="34" charset="0"/>
                <a:cs typeface="Tahoma" pitchFamily="34" charset="0"/>
              </a:rPr>
              <a:t>www.darpa.mil</a:t>
            </a:r>
            <a:endParaRPr lang="en-US" dirty="0">
              <a:solidFill>
                <a:prstClr val="black"/>
              </a:solidFill>
              <a:latin typeface="Tahoma" pitchFamily="34" charset="0"/>
              <a:ea typeface="Tahoma" pitchFamily="34" charset="0"/>
              <a:cs typeface="Tahoma"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5182" y="2531269"/>
            <a:ext cx="1770360" cy="1068427"/>
          </a:xfrm>
          <a:prstGeom prst="rect">
            <a:avLst/>
          </a:prstGeom>
        </p:spPr>
      </p:pic>
    </p:spTree>
    <p:extLst>
      <p:ext uri="{BB962C8B-B14F-4D97-AF65-F5344CB8AC3E}">
        <p14:creationId xmlns:p14="http://schemas.microsoft.com/office/powerpoint/2010/main" val="4045066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PA_Quad_Chart_Guidelin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Rectangle 4"/>
          <p:cNvSpPr/>
          <p:nvPr userDrawn="1"/>
        </p:nvSpPr>
        <p:spPr>
          <a:xfrm>
            <a:off x="1447800" y="5181600"/>
            <a:ext cx="1524000" cy="762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ectangle 5"/>
          <p:cNvSpPr/>
          <p:nvPr userDrawn="1"/>
        </p:nvSpPr>
        <p:spPr>
          <a:xfrm>
            <a:off x="3810000" y="5181600"/>
            <a:ext cx="1524000" cy="76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userDrawn="1"/>
        </p:nvSpPr>
        <p:spPr>
          <a:xfrm>
            <a:off x="6172200" y="5181600"/>
            <a:ext cx="1524000" cy="7620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TextBox 7"/>
          <p:cNvSpPr txBox="1"/>
          <p:nvPr userDrawn="1"/>
        </p:nvSpPr>
        <p:spPr>
          <a:xfrm>
            <a:off x="1676400" y="5410200"/>
            <a:ext cx="1066800" cy="261610"/>
          </a:xfrm>
          <a:prstGeom prst="rect">
            <a:avLst/>
          </a:prstGeom>
          <a:noFill/>
        </p:spPr>
        <p:txBody>
          <a:bodyPr wrap="square" rtlCol="0">
            <a:spAutoFit/>
          </a:bodyPr>
          <a:lstStyle/>
          <a:p>
            <a:pPr algn="ctr" fontAlgn="auto">
              <a:spcBef>
                <a:spcPts val="0"/>
              </a:spcBef>
              <a:spcAft>
                <a:spcPts val="0"/>
              </a:spcAft>
            </a:pPr>
            <a:r>
              <a:rPr lang="en-US" sz="1100" b="1" dirty="0" smtClean="0">
                <a:solidFill>
                  <a:prstClr val="black"/>
                </a:solidFill>
                <a:latin typeface="Tahoma" pitchFamily="34" charset="0"/>
                <a:ea typeface="Tahoma" pitchFamily="34" charset="0"/>
                <a:cs typeface="Tahoma" pitchFamily="34" charset="0"/>
              </a:rPr>
              <a:t>Concept</a:t>
            </a:r>
            <a:endParaRPr lang="en-US" sz="1100" b="1" dirty="0">
              <a:solidFill>
                <a:prstClr val="black"/>
              </a:solidFill>
              <a:latin typeface="Tahoma" pitchFamily="34" charset="0"/>
              <a:ea typeface="Tahoma" pitchFamily="34" charset="0"/>
              <a:cs typeface="Tahoma" pitchFamily="34" charset="0"/>
            </a:endParaRPr>
          </a:p>
        </p:txBody>
      </p:sp>
      <p:sp>
        <p:nvSpPr>
          <p:cNvPr id="9" name="TextBox 8"/>
          <p:cNvSpPr txBox="1"/>
          <p:nvPr userDrawn="1"/>
        </p:nvSpPr>
        <p:spPr>
          <a:xfrm>
            <a:off x="4038600" y="5422272"/>
            <a:ext cx="1066800" cy="261610"/>
          </a:xfrm>
          <a:prstGeom prst="rect">
            <a:avLst/>
          </a:prstGeom>
          <a:noFill/>
        </p:spPr>
        <p:txBody>
          <a:bodyPr wrap="square" rtlCol="0">
            <a:spAutoFit/>
          </a:bodyPr>
          <a:lstStyle/>
          <a:p>
            <a:pPr algn="ctr" fontAlgn="auto">
              <a:spcBef>
                <a:spcPts val="0"/>
              </a:spcBef>
              <a:spcAft>
                <a:spcPts val="0"/>
              </a:spcAft>
            </a:pPr>
            <a:r>
              <a:rPr lang="en-US" sz="1100" b="1" dirty="0" smtClean="0">
                <a:solidFill>
                  <a:prstClr val="black"/>
                </a:solidFill>
                <a:latin typeface="Tahoma" pitchFamily="34" charset="0"/>
                <a:ea typeface="Tahoma" pitchFamily="34" charset="0"/>
                <a:cs typeface="Tahoma" pitchFamily="34" charset="0"/>
              </a:rPr>
              <a:t>Prototype</a:t>
            </a:r>
            <a:endParaRPr lang="en-US" sz="1100" b="1" dirty="0">
              <a:solidFill>
                <a:prstClr val="black"/>
              </a:solidFill>
              <a:latin typeface="Tahoma" pitchFamily="34" charset="0"/>
              <a:ea typeface="Tahoma" pitchFamily="34" charset="0"/>
              <a:cs typeface="Tahoma" pitchFamily="34" charset="0"/>
            </a:endParaRPr>
          </a:p>
        </p:txBody>
      </p:sp>
      <p:sp>
        <p:nvSpPr>
          <p:cNvPr id="10" name="TextBox 9"/>
          <p:cNvSpPr txBox="1"/>
          <p:nvPr userDrawn="1"/>
        </p:nvSpPr>
        <p:spPr>
          <a:xfrm>
            <a:off x="6286500" y="5347157"/>
            <a:ext cx="1295400" cy="430887"/>
          </a:xfrm>
          <a:prstGeom prst="rect">
            <a:avLst/>
          </a:prstGeom>
          <a:noFill/>
        </p:spPr>
        <p:txBody>
          <a:bodyPr wrap="square" rtlCol="0">
            <a:spAutoFit/>
          </a:bodyPr>
          <a:lstStyle/>
          <a:p>
            <a:pPr algn="ctr" fontAlgn="auto">
              <a:spcBef>
                <a:spcPts val="0"/>
              </a:spcBef>
              <a:spcAft>
                <a:spcPts val="0"/>
              </a:spcAft>
            </a:pPr>
            <a:r>
              <a:rPr lang="en-US" sz="1100" b="1" dirty="0" smtClean="0">
                <a:solidFill>
                  <a:prstClr val="black"/>
                </a:solidFill>
                <a:latin typeface="Tahoma" pitchFamily="34" charset="0"/>
                <a:ea typeface="Tahoma" pitchFamily="34" charset="0"/>
                <a:cs typeface="Tahoma" pitchFamily="34" charset="0"/>
              </a:rPr>
              <a:t>Field Demonstration</a:t>
            </a:r>
            <a:endParaRPr lang="en-US" sz="1100" b="1" dirty="0">
              <a:solidFill>
                <a:prstClr val="black"/>
              </a:solidFill>
              <a:latin typeface="Tahoma" pitchFamily="34" charset="0"/>
              <a:ea typeface="Tahoma" pitchFamily="34" charset="0"/>
              <a:cs typeface="Tahoma" pitchFamily="34" charset="0"/>
            </a:endParaRPr>
          </a:p>
        </p:txBody>
      </p:sp>
      <p:sp>
        <p:nvSpPr>
          <p:cNvPr id="11" name="TextBox 10"/>
          <p:cNvSpPr txBox="1"/>
          <p:nvPr userDrawn="1"/>
        </p:nvSpPr>
        <p:spPr>
          <a:xfrm>
            <a:off x="381000" y="1232807"/>
            <a:ext cx="8382000" cy="3785652"/>
          </a:xfrm>
          <a:prstGeom prst="rect">
            <a:avLst/>
          </a:prstGeom>
          <a:noFill/>
        </p:spPr>
        <p:txBody>
          <a:bodyPr wrap="square" rtlCol="0">
            <a:spAutoFit/>
          </a:bodyPr>
          <a:lstStyle/>
          <a:p>
            <a:pPr marL="342900" indent="-342900">
              <a:spcBef>
                <a:spcPct val="20000"/>
              </a:spcBef>
              <a:spcAft>
                <a:spcPts val="0"/>
              </a:spcAft>
              <a:buFont typeface="Arial" pitchFamily="34" charset="0"/>
              <a:buNone/>
              <a:defRPr/>
            </a:pPr>
            <a:r>
              <a:rPr lang="en-US" sz="1200" dirty="0" smtClean="0">
                <a:solidFill>
                  <a:srgbClr val="000000"/>
                </a:solidFill>
                <a:latin typeface="Tahoma"/>
                <a:ea typeface="MS PGothic"/>
                <a:cs typeface="MS PGothic"/>
              </a:rPr>
              <a:t>The following two slides outline the format for two different quad charts that will be used for Congressional Staffer day and internal DARPA use. The only difference between the two quad charts is the bottom right-hand quadrant as follows: </a:t>
            </a:r>
            <a:endParaRPr lang="en-US" sz="1200" dirty="0" smtClean="0">
              <a:solidFill>
                <a:prstClr val="black"/>
              </a:solidFill>
              <a:latin typeface="Times New Roman"/>
              <a:ea typeface="Times New Roman"/>
              <a:cs typeface="Tahoma" pitchFamily="34" charset="0"/>
            </a:endParaRPr>
          </a:p>
          <a:p>
            <a:pPr marL="742950" lvl="1" indent="-285750">
              <a:spcBef>
                <a:spcPct val="20000"/>
              </a:spcBef>
              <a:spcAft>
                <a:spcPts val="0"/>
              </a:spcAft>
              <a:buFont typeface="Arial" pitchFamily="34" charset="0"/>
              <a:buChar char="•"/>
              <a:defRPr/>
            </a:pPr>
            <a:r>
              <a:rPr lang="en-US" sz="1200" dirty="0" smtClean="0">
                <a:solidFill>
                  <a:srgbClr val="000000"/>
                </a:solidFill>
                <a:latin typeface="Tahoma"/>
                <a:ea typeface="MS PGothic"/>
                <a:cs typeface="MS PGothic"/>
              </a:rPr>
              <a:t>Staffer: Names and locations of performers. </a:t>
            </a:r>
          </a:p>
          <a:p>
            <a:pPr marL="742950" lvl="1" indent="-285750">
              <a:spcBef>
                <a:spcPct val="20000"/>
              </a:spcBef>
              <a:spcAft>
                <a:spcPts val="0"/>
              </a:spcAft>
              <a:buFont typeface="Arial" pitchFamily="34" charset="0"/>
              <a:buChar char="•"/>
              <a:defRPr/>
            </a:pPr>
            <a:r>
              <a:rPr lang="en-US" sz="1200" dirty="0" smtClean="0">
                <a:solidFill>
                  <a:srgbClr val="000000"/>
                </a:solidFill>
                <a:latin typeface="Tahoma"/>
                <a:ea typeface="MS PGothic"/>
                <a:cs typeface="MS PGothic"/>
              </a:rPr>
              <a:t>Internal DARPA: Issues/challenges and a spend plan status. </a:t>
            </a:r>
            <a:endParaRPr lang="en-US" sz="1200" dirty="0" smtClean="0">
              <a:solidFill>
                <a:prstClr val="black"/>
              </a:solidFill>
              <a:latin typeface="Times New Roman"/>
              <a:ea typeface="Times New Roman"/>
              <a:cs typeface="Times New Roman"/>
            </a:endParaRPr>
          </a:p>
          <a:p>
            <a:pPr marL="342900" indent="-342900">
              <a:spcBef>
                <a:spcPct val="20000"/>
              </a:spcBef>
              <a:spcAft>
                <a:spcPts val="0"/>
              </a:spcAft>
              <a:buFont typeface="Arial" pitchFamily="34" charset="0"/>
              <a:buNone/>
              <a:defRPr/>
            </a:pPr>
            <a:endParaRPr lang="en-US" sz="1200" dirty="0" smtClean="0">
              <a:solidFill>
                <a:prstClr val="black"/>
              </a:solidFill>
              <a:latin typeface="Times New Roman"/>
              <a:ea typeface="Times New Roman"/>
              <a:cs typeface="Times New Roman"/>
            </a:endParaRPr>
          </a:p>
          <a:p>
            <a:pPr marL="342900" indent="-342900">
              <a:spcBef>
                <a:spcPct val="20000"/>
              </a:spcBef>
              <a:spcAft>
                <a:spcPts val="0"/>
              </a:spcAft>
              <a:buFont typeface="Arial" pitchFamily="34" charset="0"/>
              <a:buNone/>
              <a:defRPr/>
            </a:pPr>
            <a:r>
              <a:rPr lang="en-US" sz="1200" dirty="0" smtClean="0">
                <a:solidFill>
                  <a:srgbClr val="000000"/>
                </a:solidFill>
                <a:latin typeface="Tahoma"/>
                <a:ea typeface="MS PGothic"/>
                <a:cs typeface="MS PGothic"/>
              </a:rPr>
              <a:t>Formatting for both the internal DARPA and staffer quads:  </a:t>
            </a:r>
            <a:endParaRPr lang="en-US" sz="1200" dirty="0" smtClean="0">
              <a:solidFill>
                <a:prstClr val="black"/>
              </a:solidFill>
              <a:latin typeface="Times New Roman"/>
              <a:ea typeface="Times New Roman"/>
              <a:cs typeface="Tahoma" pitchFamily="34" charset="0"/>
            </a:endParaRPr>
          </a:p>
          <a:p>
            <a:pPr marL="742950" lvl="1" indent="-285750">
              <a:spcBef>
                <a:spcPct val="20000"/>
              </a:spcBef>
              <a:spcAft>
                <a:spcPts val="0"/>
              </a:spcAft>
              <a:buFont typeface="Arial" pitchFamily="34" charset="0"/>
              <a:buChar char="•"/>
              <a:defRPr/>
            </a:pPr>
            <a:r>
              <a:rPr lang="en-US" sz="1200" b="1" dirty="0" smtClean="0">
                <a:solidFill>
                  <a:srgbClr val="000000"/>
                </a:solidFill>
                <a:latin typeface="Tahoma"/>
                <a:ea typeface="MS PGothic"/>
                <a:cs typeface="MS PGothic"/>
              </a:rPr>
              <a:t>Font: </a:t>
            </a:r>
            <a:r>
              <a:rPr lang="en-US" sz="1200" dirty="0" smtClean="0">
                <a:solidFill>
                  <a:srgbClr val="000000"/>
                </a:solidFill>
                <a:latin typeface="Tahoma"/>
                <a:ea typeface="MS PGothic"/>
                <a:cs typeface="MS PGothic"/>
              </a:rPr>
              <a:t>Tahoma</a:t>
            </a:r>
            <a:endParaRPr lang="en-US" sz="1200" dirty="0" smtClean="0">
              <a:solidFill>
                <a:prstClr val="black"/>
              </a:solidFill>
              <a:latin typeface="Times New Roman"/>
              <a:ea typeface="Times New Roman"/>
              <a:cs typeface="Times New Roman"/>
            </a:endParaRPr>
          </a:p>
          <a:p>
            <a:pPr marL="742950" lvl="1" indent="-285750">
              <a:spcBef>
                <a:spcPct val="20000"/>
              </a:spcBef>
              <a:spcAft>
                <a:spcPts val="0"/>
              </a:spcAft>
              <a:buFont typeface="Arial" pitchFamily="34" charset="0"/>
              <a:buChar char="•"/>
              <a:defRPr/>
            </a:pPr>
            <a:r>
              <a:rPr lang="en-US" sz="1200" b="1" dirty="0" smtClean="0">
                <a:solidFill>
                  <a:srgbClr val="000000"/>
                </a:solidFill>
                <a:latin typeface="Tahoma"/>
                <a:ea typeface="MS PGothic"/>
                <a:cs typeface="MS PGothic"/>
              </a:rPr>
              <a:t>Color: </a:t>
            </a:r>
            <a:r>
              <a:rPr lang="en-US" sz="1200" dirty="0" smtClean="0">
                <a:solidFill>
                  <a:srgbClr val="000000"/>
                </a:solidFill>
                <a:latin typeface="Tahoma"/>
                <a:ea typeface="MS PGothic"/>
                <a:cs typeface="MS PGothic"/>
              </a:rPr>
              <a:t>Font color = black</a:t>
            </a:r>
            <a:endParaRPr lang="en-US" sz="1200" dirty="0" smtClean="0">
              <a:solidFill>
                <a:prstClr val="black"/>
              </a:solidFill>
              <a:latin typeface="Times New Roman"/>
              <a:ea typeface="Times New Roman"/>
              <a:cs typeface="Times New Roman"/>
            </a:endParaRPr>
          </a:p>
          <a:p>
            <a:pPr marL="742950" lvl="1" indent="-285750">
              <a:spcBef>
                <a:spcPct val="20000"/>
              </a:spcBef>
              <a:spcAft>
                <a:spcPts val="0"/>
              </a:spcAft>
              <a:buFont typeface="Arial" pitchFamily="34" charset="0"/>
              <a:buChar char="•"/>
              <a:defRPr/>
            </a:pPr>
            <a:r>
              <a:rPr lang="en-US" sz="1200" b="1" dirty="0" smtClean="0">
                <a:solidFill>
                  <a:srgbClr val="000000"/>
                </a:solidFill>
                <a:latin typeface="Tahoma"/>
                <a:ea typeface="MS PGothic"/>
                <a:cs typeface="MS PGothic"/>
              </a:rPr>
              <a:t>Sizes: </a:t>
            </a:r>
            <a:r>
              <a:rPr lang="en-US" sz="1200" dirty="0" smtClean="0">
                <a:solidFill>
                  <a:srgbClr val="000000"/>
                </a:solidFill>
                <a:latin typeface="Tahoma"/>
                <a:ea typeface="MS PGothic"/>
                <a:cs typeface="MS PGothic"/>
              </a:rPr>
              <a:t>Font size is set at 12 pt., decreasing to 11 pt. and 9 pt. for sub-bullets.  (Recognizing that some programs will have more information needed on the quad charts than others, text size may be reduced but, for ease of </a:t>
            </a:r>
            <a:br>
              <a:rPr lang="en-US" sz="1200" dirty="0" smtClean="0">
                <a:solidFill>
                  <a:srgbClr val="000000"/>
                </a:solidFill>
                <a:latin typeface="Tahoma"/>
                <a:ea typeface="MS PGothic"/>
                <a:cs typeface="MS PGothic"/>
              </a:rPr>
            </a:br>
            <a:r>
              <a:rPr lang="en-US" sz="1200" dirty="0" smtClean="0">
                <a:solidFill>
                  <a:srgbClr val="000000"/>
                </a:solidFill>
                <a:latin typeface="Tahoma"/>
                <a:ea typeface="MS PGothic"/>
                <a:cs typeface="MS PGothic"/>
              </a:rPr>
              <a:t>reading, should never be smaller than 9 pt.) </a:t>
            </a:r>
            <a:endParaRPr lang="en-US" sz="1200" dirty="0" smtClean="0">
              <a:solidFill>
                <a:prstClr val="black"/>
              </a:solidFill>
              <a:latin typeface="Times New Roman"/>
              <a:ea typeface="Times New Roman"/>
              <a:cs typeface="Times New Roman"/>
            </a:endParaRPr>
          </a:p>
          <a:p>
            <a:pPr marL="742950" lvl="1" indent="-285750">
              <a:spcBef>
                <a:spcPct val="20000"/>
              </a:spcBef>
              <a:spcAft>
                <a:spcPts val="0"/>
              </a:spcAft>
              <a:buFont typeface="Arial" pitchFamily="34" charset="0"/>
              <a:buChar char="•"/>
              <a:defRPr/>
            </a:pPr>
            <a:r>
              <a:rPr lang="en-US" sz="1200" b="1" dirty="0" smtClean="0">
                <a:solidFill>
                  <a:srgbClr val="000000"/>
                </a:solidFill>
                <a:latin typeface="Tahoma"/>
                <a:ea typeface="MS PGothic"/>
                <a:cs typeface="MS PGothic"/>
              </a:rPr>
              <a:t>Font style: </a:t>
            </a:r>
            <a:r>
              <a:rPr lang="en-US" sz="1200" dirty="0" smtClean="0">
                <a:solidFill>
                  <a:srgbClr val="000000"/>
                </a:solidFill>
                <a:latin typeface="Tahoma"/>
                <a:ea typeface="MS PGothic"/>
                <a:cs typeface="MS PGothic"/>
              </a:rPr>
              <a:t>Avoid the use of bold unless needed</a:t>
            </a:r>
            <a:endParaRPr lang="en-US" sz="1200" dirty="0" smtClean="0">
              <a:solidFill>
                <a:prstClr val="black"/>
              </a:solidFill>
              <a:latin typeface="Times New Roman"/>
              <a:ea typeface="Times New Roman"/>
              <a:cs typeface="Times New Roman"/>
            </a:endParaRPr>
          </a:p>
          <a:p>
            <a:pPr marL="742950" lvl="1" indent="-285750">
              <a:spcBef>
                <a:spcPct val="20000"/>
              </a:spcBef>
              <a:spcAft>
                <a:spcPts val="0"/>
              </a:spcAft>
              <a:buFont typeface="Arial" pitchFamily="34" charset="0"/>
              <a:buChar char="•"/>
              <a:defRPr/>
            </a:pPr>
            <a:r>
              <a:rPr lang="en-US" sz="1200" b="1" dirty="0" smtClean="0">
                <a:solidFill>
                  <a:srgbClr val="000000"/>
                </a:solidFill>
                <a:latin typeface="Tahoma"/>
                <a:ea typeface="MS PGothic"/>
                <a:cs typeface="MS PGothic"/>
              </a:rPr>
              <a:t>Bullets and sub-bullets: </a:t>
            </a:r>
            <a:r>
              <a:rPr lang="en-US" sz="1200" dirty="0" smtClean="0">
                <a:solidFill>
                  <a:srgbClr val="000000"/>
                </a:solidFill>
                <a:latin typeface="Tahoma"/>
                <a:ea typeface="MS PGothic"/>
                <a:cs typeface="MS PGothic"/>
              </a:rPr>
              <a:t>Solid dots</a:t>
            </a:r>
            <a:endParaRPr lang="en-US" sz="1200" dirty="0" smtClean="0">
              <a:solidFill>
                <a:prstClr val="black"/>
              </a:solidFill>
              <a:latin typeface="Times New Roman"/>
              <a:ea typeface="Times New Roman"/>
              <a:cs typeface="Times New Roman"/>
            </a:endParaRPr>
          </a:p>
          <a:p>
            <a:pPr marL="742950" lvl="1" indent="-285750">
              <a:spcBef>
                <a:spcPct val="20000"/>
              </a:spcBef>
              <a:spcAft>
                <a:spcPts val="0"/>
              </a:spcAft>
              <a:buFont typeface="Arial" pitchFamily="34" charset="0"/>
              <a:buChar char="•"/>
              <a:defRPr/>
            </a:pPr>
            <a:r>
              <a:rPr lang="en-US" sz="1200" b="1" dirty="0" smtClean="0">
                <a:solidFill>
                  <a:srgbClr val="000000"/>
                </a:solidFill>
                <a:latin typeface="Tahoma"/>
                <a:ea typeface="MS PGothic"/>
                <a:cs typeface="MS PGothic"/>
              </a:rPr>
              <a:t>Status Boxes: </a:t>
            </a:r>
            <a:r>
              <a:rPr lang="en-US" sz="1200" dirty="0" smtClean="0">
                <a:solidFill>
                  <a:srgbClr val="000000"/>
                </a:solidFill>
                <a:latin typeface="Tahoma"/>
                <a:ea typeface="MS PGothic"/>
                <a:cs typeface="MS PGothic"/>
              </a:rPr>
              <a:t>In the upper right hand corner of each quad chart, there is a placeholder for one of these three boxes. Please replace the existing placeholder with the corresponding box that represents the status of the program:</a:t>
            </a:r>
            <a:endParaRPr lang="en-US" sz="1200" dirty="0">
              <a:solidFill>
                <a:prstClr val="black"/>
              </a:solidFill>
              <a:latin typeface="Times New Roman"/>
              <a:ea typeface="Times New Roman"/>
              <a:cs typeface="Times New Roman"/>
            </a:endParaRPr>
          </a:p>
        </p:txBody>
      </p:sp>
      <p:cxnSp>
        <p:nvCxnSpPr>
          <p:cNvPr id="13" name="Straight Connector 12"/>
          <p:cNvCxnSpPr>
            <a:cxnSpLocks noChangeShapeType="1"/>
          </p:cNvCxnSpPr>
          <p:nvPr userDrawn="1"/>
        </p:nvCxnSpPr>
        <p:spPr bwMode="auto">
          <a:xfrm>
            <a:off x="381000" y="840101"/>
            <a:ext cx="8382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
        <p:nvSpPr>
          <p:cNvPr id="14" name="Title 1"/>
          <p:cNvSpPr>
            <a:spLocks noGrp="1"/>
          </p:cNvSpPr>
          <p:nvPr>
            <p:ph type="ctrTitle"/>
          </p:nvPr>
        </p:nvSpPr>
        <p:spPr>
          <a:xfrm>
            <a:off x="1619250" y="151418"/>
            <a:ext cx="7143750" cy="612648"/>
          </a:xfrm>
        </p:spPr>
        <p:txBody>
          <a:bodyPr>
            <a:normAutofit/>
          </a:bodyPr>
          <a:lstStyle>
            <a:lvl1pPr algn="l">
              <a:defRPr sz="2400" b="0">
                <a:latin typeface="Tahoma" pitchFamily="34" charset="0"/>
                <a:ea typeface="Tahoma" pitchFamily="34" charset="0"/>
                <a:cs typeface="Tahom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5121507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oncept_Program_Status_and_Performers">
    <p:spTree>
      <p:nvGrpSpPr>
        <p:cNvPr id="1" name=""/>
        <p:cNvGrpSpPr/>
        <p:nvPr/>
      </p:nvGrpSpPr>
      <p:grpSpPr>
        <a:xfrm>
          <a:off x="0" y="0"/>
          <a:ext cx="0" cy="0"/>
          <a:chOff x="0" y="0"/>
          <a:chExt cx="0" cy="0"/>
        </a:xfrm>
      </p:grpSpPr>
      <p:sp>
        <p:nvSpPr>
          <p:cNvPr id="10" name="TextBox 9"/>
          <p:cNvSpPr txBox="1"/>
          <p:nvPr userDrawn="1"/>
        </p:nvSpPr>
        <p:spPr>
          <a:xfrm>
            <a:off x="28578" y="1100945"/>
            <a:ext cx="623887"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PE:</a:t>
            </a:r>
            <a:endParaRPr lang="en-US" sz="1000" dirty="0">
              <a:solidFill>
                <a:prstClr val="black"/>
              </a:solidFill>
              <a:latin typeface="Tahoma"/>
            </a:endParaRPr>
          </a:p>
        </p:txBody>
      </p:sp>
      <p:sp>
        <p:nvSpPr>
          <p:cNvPr id="11" name="TextBox 10"/>
          <p:cNvSpPr txBox="1"/>
          <p:nvPr userDrawn="1"/>
        </p:nvSpPr>
        <p:spPr>
          <a:xfrm>
            <a:off x="1044045" y="1100945"/>
            <a:ext cx="1204913"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PROJECT:</a:t>
            </a:r>
            <a:endParaRPr lang="en-US" sz="1000" dirty="0">
              <a:solidFill>
                <a:prstClr val="black"/>
              </a:solidFill>
              <a:latin typeface="Tahoma"/>
            </a:endParaRPr>
          </a:p>
        </p:txBody>
      </p:sp>
      <p:sp>
        <p:nvSpPr>
          <p:cNvPr id="12" name="TextBox 11"/>
          <p:cNvSpPr txBox="1"/>
          <p:nvPr userDrawn="1"/>
        </p:nvSpPr>
        <p:spPr>
          <a:xfrm>
            <a:off x="2257426" y="1100945"/>
            <a:ext cx="1204913"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RDDS PG #:</a:t>
            </a:r>
            <a:endParaRPr lang="en-US" sz="1000" dirty="0">
              <a:solidFill>
                <a:prstClr val="black"/>
              </a:solidFill>
              <a:latin typeface="Tahoma"/>
            </a:endParaRPr>
          </a:p>
        </p:txBody>
      </p:sp>
      <p:sp>
        <p:nvSpPr>
          <p:cNvPr id="23" name="Text Placeholder 2"/>
          <p:cNvSpPr>
            <a:spLocks noGrp="1"/>
          </p:cNvSpPr>
          <p:nvPr>
            <p:ph type="body" sz="quarter" idx="21" hasCustomPrompt="1"/>
          </p:nvPr>
        </p:nvSpPr>
        <p:spPr>
          <a:xfrm>
            <a:off x="280457" y="1100945"/>
            <a:ext cx="744007" cy="246888"/>
          </a:xfrm>
          <a:noFill/>
        </p:spPr>
        <p:txBody>
          <a:bodyPr wrap="square" lIns="45720" rtlCol="0">
            <a:spAutoFit/>
          </a:bodyPr>
          <a:lstStyle>
            <a:lvl1pPr>
              <a:defRPr lang="en-US" sz="1000" dirty="0">
                <a:latin typeface="+mn-lt"/>
                <a:cs typeface="+mn-cs"/>
              </a:defRPr>
            </a:lvl1pPr>
          </a:lstStyle>
          <a:p>
            <a:pPr marL="0" lvl="0"/>
            <a:r>
              <a:rPr lang="en-US" dirty="0" smtClean="0"/>
              <a:t>-</a:t>
            </a:r>
            <a:endParaRPr lang="en-US" dirty="0"/>
          </a:p>
        </p:txBody>
      </p:sp>
      <p:sp>
        <p:nvSpPr>
          <p:cNvPr id="24" name="Text Placeholder 2"/>
          <p:cNvSpPr>
            <a:spLocks noGrp="1"/>
          </p:cNvSpPr>
          <p:nvPr>
            <p:ph type="body" sz="quarter" idx="22" hasCustomPrompt="1"/>
          </p:nvPr>
        </p:nvSpPr>
        <p:spPr>
          <a:xfrm>
            <a:off x="1679074" y="1100945"/>
            <a:ext cx="502149"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smtClean="0"/>
              <a:t>-</a:t>
            </a:r>
            <a:endParaRPr lang="en-US" dirty="0"/>
          </a:p>
        </p:txBody>
      </p:sp>
      <p:sp>
        <p:nvSpPr>
          <p:cNvPr id="25" name="Text Placeholder 2"/>
          <p:cNvSpPr>
            <a:spLocks noGrp="1"/>
          </p:cNvSpPr>
          <p:nvPr>
            <p:ph type="body" sz="quarter" idx="23" hasCustomPrompt="1"/>
          </p:nvPr>
        </p:nvSpPr>
        <p:spPr>
          <a:xfrm>
            <a:off x="3022598" y="1100945"/>
            <a:ext cx="1040343"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smtClean="0"/>
              <a:t>-</a:t>
            </a:r>
            <a:endParaRPr lang="en-US" dirty="0"/>
          </a:p>
        </p:txBody>
      </p:sp>
      <p:sp>
        <p:nvSpPr>
          <p:cNvPr id="19" name="Text Placeholder 39"/>
          <p:cNvSpPr>
            <a:spLocks noGrp="1"/>
          </p:cNvSpPr>
          <p:nvPr>
            <p:ph type="body" sz="quarter" idx="15" hasCustomPrompt="1"/>
          </p:nvPr>
        </p:nvSpPr>
        <p:spPr>
          <a:xfrm>
            <a:off x="6839980" y="1100945"/>
            <a:ext cx="731520" cy="246888"/>
          </a:xfrm>
          <a:noFill/>
        </p:spPr>
        <p:txBody>
          <a:bodyPr wrap="square" rtlCol="0">
            <a:spAutoFit/>
          </a:bodyPr>
          <a:lstStyle>
            <a:lvl1pPr algn="ctr">
              <a:defRPr lang="en-US" sz="1000" dirty="0">
                <a:latin typeface="+mn-lt"/>
                <a:cs typeface="+mn-cs"/>
              </a:defRPr>
            </a:lvl1pPr>
          </a:lstStyle>
          <a:p>
            <a:pPr marL="0" lvl="0"/>
            <a:r>
              <a:rPr lang="en-US" dirty="0" smtClean="0"/>
              <a:t>0.000</a:t>
            </a:r>
            <a:endParaRPr lang="en-US" dirty="0"/>
          </a:p>
        </p:txBody>
      </p:sp>
      <p:sp>
        <p:nvSpPr>
          <p:cNvPr id="40" name="Text Placeholder 39"/>
          <p:cNvSpPr>
            <a:spLocks noGrp="1"/>
          </p:cNvSpPr>
          <p:nvPr>
            <p:ph type="body" sz="quarter" idx="29" hasCustomPrompt="1"/>
          </p:nvPr>
        </p:nvSpPr>
        <p:spPr>
          <a:xfrm>
            <a:off x="7572256" y="1100945"/>
            <a:ext cx="731520" cy="246888"/>
          </a:xfrm>
          <a:noFill/>
        </p:spPr>
        <p:txBody>
          <a:bodyPr wrap="square" rtlCol="0">
            <a:spAutoFit/>
          </a:bodyPr>
          <a:lstStyle>
            <a:lvl1pPr algn="ctr">
              <a:defRPr lang="en-US" sz="1000" dirty="0">
                <a:latin typeface="+mn-lt"/>
                <a:cs typeface="+mn-cs"/>
              </a:defRPr>
            </a:lvl1pPr>
          </a:lstStyle>
          <a:p>
            <a:pPr marL="0" lvl="0"/>
            <a:r>
              <a:rPr lang="en-US" dirty="0" smtClean="0"/>
              <a:t>0.000</a:t>
            </a:r>
            <a:endParaRPr lang="en-US" dirty="0"/>
          </a:p>
        </p:txBody>
      </p:sp>
      <p:sp>
        <p:nvSpPr>
          <p:cNvPr id="44" name="Text Placeholder 39"/>
          <p:cNvSpPr>
            <a:spLocks noGrp="1"/>
          </p:cNvSpPr>
          <p:nvPr>
            <p:ph type="body" sz="quarter" idx="30" hasCustomPrompt="1"/>
          </p:nvPr>
        </p:nvSpPr>
        <p:spPr>
          <a:xfrm>
            <a:off x="8309850" y="1100945"/>
            <a:ext cx="731520" cy="246888"/>
          </a:xfrm>
          <a:noFill/>
        </p:spPr>
        <p:txBody>
          <a:bodyPr wrap="square" rtlCol="0">
            <a:spAutoFit/>
          </a:bodyPr>
          <a:lstStyle>
            <a:lvl1pPr algn="ctr">
              <a:defRPr lang="en-US" sz="1000" dirty="0">
                <a:latin typeface="+mn-lt"/>
                <a:cs typeface="+mn-cs"/>
              </a:defRPr>
            </a:lvl1pPr>
          </a:lstStyle>
          <a:p>
            <a:pPr marL="0" lvl="0"/>
            <a:r>
              <a:rPr lang="en-US" dirty="0" smtClean="0"/>
              <a:t>0.000</a:t>
            </a:r>
            <a:endParaRPr lang="en-US" dirty="0"/>
          </a:p>
        </p:txBody>
      </p:sp>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13" name="TextBox 12"/>
          <p:cNvSpPr txBox="1"/>
          <p:nvPr userDrawn="1"/>
        </p:nvSpPr>
        <p:spPr>
          <a:xfrm>
            <a:off x="8309850" y="880703"/>
            <a:ext cx="731520" cy="246221"/>
          </a:xfrm>
          <a:prstGeom prst="rect">
            <a:avLst/>
          </a:prstGeom>
          <a:noFill/>
        </p:spPr>
        <p:txBody>
          <a:bodyPr wrap="square" rtlCol="0">
            <a:spAutoFit/>
          </a:bodyPr>
          <a:lstStyle>
            <a:defPPr>
              <a:defRPr lang="en-US"/>
            </a:defPPr>
            <a:lvl1pPr>
              <a:defRPr sz="1000"/>
            </a:lvl1pPr>
          </a:lstStyle>
          <a:p>
            <a:pPr algn="ctr" fontAlgn="auto">
              <a:spcBef>
                <a:spcPts val="0"/>
              </a:spcBef>
              <a:spcAft>
                <a:spcPts val="0"/>
              </a:spcAft>
            </a:pPr>
            <a:r>
              <a:rPr lang="en-US" dirty="0" smtClean="0">
                <a:solidFill>
                  <a:prstClr val="black"/>
                </a:solidFill>
                <a:latin typeface="Tahoma"/>
              </a:rPr>
              <a:t>FY13</a:t>
            </a:r>
          </a:p>
        </p:txBody>
      </p:sp>
      <p:sp>
        <p:nvSpPr>
          <p:cNvPr id="14" name="TextBox 13"/>
          <p:cNvSpPr txBox="1"/>
          <p:nvPr userDrawn="1"/>
        </p:nvSpPr>
        <p:spPr>
          <a:xfrm>
            <a:off x="7576244" y="880703"/>
            <a:ext cx="731520" cy="246221"/>
          </a:xfrm>
          <a:prstGeom prst="rect">
            <a:avLst/>
          </a:prstGeom>
          <a:noFill/>
        </p:spPr>
        <p:txBody>
          <a:bodyPr wrap="square" rtlCol="0">
            <a:spAutoFit/>
          </a:bodyPr>
          <a:lstStyle>
            <a:defPPr>
              <a:defRPr lang="en-US"/>
            </a:defPPr>
            <a:lvl1pPr>
              <a:defRPr sz="1000"/>
            </a:lvl1pPr>
          </a:lstStyle>
          <a:p>
            <a:pPr algn="ctr" fontAlgn="auto">
              <a:spcBef>
                <a:spcPts val="0"/>
              </a:spcBef>
              <a:spcAft>
                <a:spcPts val="0"/>
              </a:spcAft>
            </a:pPr>
            <a:r>
              <a:rPr lang="en-US" dirty="0" smtClean="0">
                <a:solidFill>
                  <a:prstClr val="black"/>
                </a:solidFill>
                <a:latin typeface="Tahoma"/>
              </a:rPr>
              <a:t>FY12</a:t>
            </a:r>
          </a:p>
        </p:txBody>
      </p:sp>
      <p:sp>
        <p:nvSpPr>
          <p:cNvPr id="15" name="TextBox 14"/>
          <p:cNvSpPr txBox="1"/>
          <p:nvPr userDrawn="1"/>
        </p:nvSpPr>
        <p:spPr>
          <a:xfrm>
            <a:off x="6842638" y="880703"/>
            <a:ext cx="731520" cy="246221"/>
          </a:xfrm>
          <a:prstGeom prst="rect">
            <a:avLst/>
          </a:prstGeom>
          <a:noFill/>
        </p:spPr>
        <p:txBody>
          <a:bodyPr wrap="square" rtlCol="0">
            <a:spAutoFit/>
          </a:bodyPr>
          <a:lstStyle>
            <a:defPPr>
              <a:defRPr lang="en-US"/>
            </a:defPPr>
            <a:lvl1pPr>
              <a:defRPr sz="1000"/>
            </a:lvl1pPr>
          </a:lstStyle>
          <a:p>
            <a:pPr algn="ctr" fontAlgn="auto">
              <a:spcBef>
                <a:spcPts val="0"/>
              </a:spcBef>
              <a:spcAft>
                <a:spcPts val="0"/>
              </a:spcAft>
            </a:pPr>
            <a:r>
              <a:rPr lang="en-US" dirty="0" smtClean="0">
                <a:solidFill>
                  <a:prstClr val="black"/>
                </a:solidFill>
                <a:latin typeface="Tahoma"/>
              </a:rPr>
              <a:t>FY11</a:t>
            </a:r>
          </a:p>
        </p:txBody>
      </p:sp>
      <p:sp>
        <p:nvSpPr>
          <p:cNvPr id="16" name="TextBox 15"/>
          <p:cNvSpPr txBox="1"/>
          <p:nvPr userDrawn="1"/>
        </p:nvSpPr>
        <p:spPr>
          <a:xfrm>
            <a:off x="900113" y="1363189"/>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OVERVIEW</a:t>
            </a:r>
            <a:endParaRPr lang="en-US" sz="1200" b="1" dirty="0">
              <a:solidFill>
                <a:prstClr val="black"/>
              </a:solidFill>
              <a:latin typeface="Tahoma" pitchFamily="34" charset="0"/>
              <a:ea typeface="Tahoma" pitchFamily="34" charset="0"/>
              <a:cs typeface="Tahoma" pitchFamily="34" charset="0"/>
            </a:endParaRPr>
          </a:p>
        </p:txBody>
      </p:sp>
      <p:sp>
        <p:nvSpPr>
          <p:cNvPr id="17" name="TextBox 16"/>
          <p:cNvSpPr txBox="1"/>
          <p:nvPr userDrawn="1"/>
        </p:nvSpPr>
        <p:spPr>
          <a:xfrm>
            <a:off x="5591173" y="1365362"/>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STATUS</a:t>
            </a:r>
            <a:endParaRPr lang="en-US" sz="1200" b="1" dirty="0">
              <a:solidFill>
                <a:prstClr val="black"/>
              </a:solidFill>
              <a:latin typeface="Tahoma" pitchFamily="34" charset="0"/>
              <a:ea typeface="Tahoma" pitchFamily="34" charset="0"/>
              <a:cs typeface="Tahoma" pitchFamily="34" charset="0"/>
            </a:endParaRPr>
          </a:p>
        </p:txBody>
      </p:sp>
      <p:sp>
        <p:nvSpPr>
          <p:cNvPr id="18" name="TextBox 17"/>
          <p:cNvSpPr txBox="1"/>
          <p:nvPr userDrawn="1"/>
        </p:nvSpPr>
        <p:spPr>
          <a:xfrm>
            <a:off x="255985" y="3843864"/>
            <a:ext cx="4002883"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CAPABILITY OBJECTIVE/GOAL</a:t>
            </a:r>
            <a:endParaRPr lang="en-US" sz="1200" b="1" dirty="0">
              <a:solidFill>
                <a:prstClr val="black"/>
              </a:solidFill>
              <a:latin typeface="Tahoma" pitchFamily="34" charset="0"/>
              <a:ea typeface="Tahoma" pitchFamily="34" charset="0"/>
              <a:cs typeface="Tahoma" pitchFamily="34" charset="0"/>
            </a:endParaRPr>
          </a:p>
        </p:txBody>
      </p:sp>
      <p:sp>
        <p:nvSpPr>
          <p:cNvPr id="26" name="Title 1"/>
          <p:cNvSpPr>
            <a:spLocks noGrp="1"/>
          </p:cNvSpPr>
          <p:nvPr userDrawn="1">
            <p:ph type="ctrTitle" hasCustomPrompt="1"/>
          </p:nvPr>
        </p:nvSpPr>
        <p:spPr>
          <a:xfrm>
            <a:off x="1619250" y="195124"/>
            <a:ext cx="6422572" cy="525236"/>
          </a:xfrm>
        </p:spPr>
        <p:txBody>
          <a:bodyPr>
            <a:normAutofit/>
          </a:bodyPr>
          <a:lstStyle>
            <a:lvl1pPr algn="l">
              <a:defRPr sz="2400" b="0">
                <a:latin typeface="Tahoma" pitchFamily="34" charset="0"/>
                <a:ea typeface="Tahoma" pitchFamily="34" charset="0"/>
                <a:cs typeface="Tahoma" pitchFamily="34" charset="0"/>
              </a:defRPr>
            </a:lvl1pPr>
          </a:lstStyle>
          <a:p>
            <a:r>
              <a:rPr lang="en-US" dirty="0" smtClean="0"/>
              <a:t>Program Name (Acronym)</a:t>
            </a:r>
            <a:endParaRPr lang="en-US" dirty="0"/>
          </a:p>
        </p:txBody>
      </p:sp>
      <p:pic>
        <p:nvPicPr>
          <p:cNvPr id="35"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cxnSp>
        <p:nvCxnSpPr>
          <p:cNvPr id="42" name="Straight Connector 41"/>
          <p:cNvCxnSpPr/>
          <p:nvPr userDrawn="1"/>
        </p:nvCxnSpPr>
        <p:spPr bwMode="auto">
          <a:xfrm>
            <a:off x="0" y="3825875"/>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47" name="Straight Connector 46"/>
          <p:cNvCxnSpPr/>
          <p:nvPr userDrawn="1"/>
        </p:nvCxnSpPr>
        <p:spPr bwMode="auto">
          <a:xfrm>
            <a:off x="4572000" y="1355726"/>
            <a:ext cx="0" cy="50704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7" name="Content Placeholder 6"/>
          <p:cNvSpPr>
            <a:spLocks noGrp="1"/>
          </p:cNvSpPr>
          <p:nvPr userDrawn="1">
            <p:ph sz="quarter" idx="24" hasCustomPrompt="1"/>
          </p:nvPr>
        </p:nvSpPr>
        <p:spPr>
          <a:xfrm>
            <a:off x="195263" y="1642361"/>
            <a:ext cx="4283604" cy="2155469"/>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Insert text, images, and/or charts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6"/>
          <p:cNvSpPr>
            <a:spLocks noGrp="1"/>
          </p:cNvSpPr>
          <p:nvPr userDrawn="1">
            <p:ph sz="quarter" idx="25" hasCustomPrompt="1"/>
          </p:nvPr>
        </p:nvSpPr>
        <p:spPr>
          <a:xfrm>
            <a:off x="195263" y="4120863"/>
            <a:ext cx="4283604" cy="2432337"/>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6"/>
          <p:cNvSpPr>
            <a:spLocks noGrp="1"/>
          </p:cNvSpPr>
          <p:nvPr userDrawn="1">
            <p:ph sz="quarter" idx="26" hasCustomPrompt="1"/>
          </p:nvPr>
        </p:nvSpPr>
        <p:spPr>
          <a:xfrm>
            <a:off x="4707996" y="1642361"/>
            <a:ext cx="4283604" cy="2155469"/>
          </a:xfrm>
        </p:spPr>
        <p:txBody>
          <a:bodyPr/>
          <a:lstStyle>
            <a:lvl1pPr marL="171450" indent="-171450">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marL="171450" indent="-171450">
              <a:buFont typeface="Arial" pitchFamily="34" charset="0"/>
              <a:buChar char="•"/>
            </a:pPr>
            <a:r>
              <a:rPr lang="en-US" sz="1200" dirty="0" smtClean="0">
                <a:latin typeface="Tahoma" pitchFamily="34" charset="0"/>
                <a:ea typeface="Tahoma" pitchFamily="34" charset="0"/>
                <a:cs typeface="Tahoma" pitchFamily="34" charset="0"/>
              </a:rPr>
              <a:t>Date started - Planned end - Upcoming key decision - Transition partners - Technical risk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userDrawn="1">
            <p:ph type="body" sz="quarter" idx="27" hasCustomPrompt="1"/>
          </p:nvPr>
        </p:nvSpPr>
        <p:spPr>
          <a:xfrm>
            <a:off x="4684411" y="4332529"/>
            <a:ext cx="2444522" cy="2220671"/>
          </a:xfrm>
        </p:spPr>
        <p:txBody>
          <a:bodyPr/>
          <a:lstStyle>
            <a:lvl1pPr marL="169863" indent="-169863">
              <a:lnSpc>
                <a:spcPct val="100000"/>
              </a:lnSpc>
              <a:spcBef>
                <a:spcPts val="288"/>
              </a:spcBef>
              <a:defRPr sz="1000" baseline="0"/>
            </a:lvl1pPr>
          </a:lstStyle>
          <a:p>
            <a:pPr lvl="0"/>
            <a:r>
              <a:rPr lang="en-US" dirty="0" smtClean="0"/>
              <a:t>Click to add performers</a:t>
            </a:r>
          </a:p>
        </p:txBody>
      </p:sp>
      <p:sp>
        <p:nvSpPr>
          <p:cNvPr id="33" name="Text Placeholder 4"/>
          <p:cNvSpPr>
            <a:spLocks noGrp="1"/>
          </p:cNvSpPr>
          <p:nvPr userDrawn="1">
            <p:ph type="body" sz="quarter" idx="28" hasCustomPrompt="1"/>
          </p:nvPr>
        </p:nvSpPr>
        <p:spPr>
          <a:xfrm>
            <a:off x="7128933" y="4332529"/>
            <a:ext cx="1962887" cy="2220686"/>
          </a:xfrm>
        </p:spPr>
        <p:txBody>
          <a:bodyPr/>
          <a:lstStyle>
            <a:lvl1pPr marL="169863" indent="-169863">
              <a:lnSpc>
                <a:spcPct val="100000"/>
              </a:lnSpc>
              <a:spcBef>
                <a:spcPts val="288"/>
              </a:spcBef>
              <a:defRPr sz="1000" baseline="0"/>
            </a:lvl1pPr>
          </a:lstStyle>
          <a:p>
            <a:pPr lvl="0"/>
            <a:r>
              <a:rPr lang="en-US" dirty="0" smtClean="0"/>
              <a:t>Click to add locations</a:t>
            </a:r>
          </a:p>
        </p:txBody>
      </p:sp>
      <p:sp>
        <p:nvSpPr>
          <p:cNvPr id="36" name="Rectangle 35"/>
          <p:cNvSpPr/>
          <p:nvPr userDrawn="1"/>
        </p:nvSpPr>
        <p:spPr>
          <a:xfrm>
            <a:off x="4684412" y="4103929"/>
            <a:ext cx="4407408" cy="228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tabLst>
                <a:tab pos="2455863" algn="l"/>
              </a:tabLst>
            </a:pPr>
            <a:r>
              <a:rPr lang="en-US" sz="1000" dirty="0" smtClean="0">
                <a:solidFill>
                  <a:prstClr val="white"/>
                </a:solidFill>
                <a:ea typeface="Tahoma" pitchFamily="34" charset="0"/>
                <a:cs typeface="Tahoma" pitchFamily="34" charset="0"/>
              </a:rPr>
              <a:t>PERFORMER:	</a:t>
            </a:r>
            <a:endParaRPr lang="en-US" sz="1000" dirty="0">
              <a:solidFill>
                <a:prstClr val="white"/>
              </a:solidFill>
              <a:ea typeface="Tahoma" pitchFamily="34" charset="0"/>
              <a:cs typeface="Tahoma" pitchFamily="34" charset="0"/>
            </a:endParaRPr>
          </a:p>
        </p:txBody>
      </p:sp>
      <p:sp>
        <p:nvSpPr>
          <p:cNvPr id="39" name="TextBox 38"/>
          <p:cNvSpPr txBox="1"/>
          <p:nvPr userDrawn="1"/>
        </p:nvSpPr>
        <p:spPr>
          <a:xfrm>
            <a:off x="6141092" y="3843864"/>
            <a:ext cx="1614788"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PERFORMERS</a:t>
            </a:r>
            <a:endParaRPr lang="en-US" sz="1200" b="1" dirty="0">
              <a:solidFill>
                <a:prstClr val="black"/>
              </a:solidFill>
              <a:latin typeface="Tahoma" pitchFamily="34" charset="0"/>
              <a:ea typeface="Tahoma" pitchFamily="34" charset="0"/>
              <a:cs typeface="Tahoma" pitchFamily="34" charset="0"/>
            </a:endParaRPr>
          </a:p>
        </p:txBody>
      </p:sp>
      <p:sp>
        <p:nvSpPr>
          <p:cNvPr id="8" name="Rectangle 7"/>
          <p:cNvSpPr/>
          <p:nvPr userDrawn="1"/>
        </p:nvSpPr>
        <p:spPr>
          <a:xfrm>
            <a:off x="7128933" y="4095462"/>
            <a:ext cx="838691" cy="246221"/>
          </a:xfrm>
          <a:prstGeom prst="rect">
            <a:avLst/>
          </a:prstGeom>
        </p:spPr>
        <p:txBody>
          <a:bodyPr wrap="none">
            <a:spAutoFit/>
          </a:bodyPr>
          <a:lstStyle/>
          <a:p>
            <a:pPr fontAlgn="auto">
              <a:spcBef>
                <a:spcPts val="0"/>
              </a:spcBef>
              <a:spcAft>
                <a:spcPts val="0"/>
              </a:spcAft>
              <a:tabLst>
                <a:tab pos="2455863" algn="l"/>
              </a:tabLst>
              <a:defRPr/>
            </a:pPr>
            <a:r>
              <a:rPr lang="en-US" sz="1000" dirty="0" smtClean="0">
                <a:solidFill>
                  <a:prstClr val="white"/>
                </a:solidFill>
                <a:latin typeface="Tahoma" pitchFamily="34" charset="0"/>
                <a:ea typeface="Tahoma" pitchFamily="34" charset="0"/>
                <a:cs typeface="Tahoma" pitchFamily="34" charset="0"/>
              </a:rPr>
              <a:t>LOCATION:</a:t>
            </a:r>
            <a:endParaRPr lang="en-US" sz="1000" dirty="0">
              <a:solidFill>
                <a:prstClr val="white"/>
              </a:solidFill>
              <a:latin typeface="Tahoma" pitchFamily="34" charset="0"/>
              <a:ea typeface="Tahoma" pitchFamily="34" charset="0"/>
              <a:cs typeface="Tahoma" pitchFamily="34" charset="0"/>
            </a:endParaRPr>
          </a:p>
        </p:txBody>
      </p:sp>
      <p:cxnSp>
        <p:nvCxnSpPr>
          <p:cNvPr id="41" name="Straight Connector 40"/>
          <p:cNvCxnSpPr/>
          <p:nvPr userDrawn="1"/>
        </p:nvCxnSpPr>
        <p:spPr bwMode="auto">
          <a:xfrm>
            <a:off x="0" y="1355726"/>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7586686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oncept_Program_Status_and_Performers">
    <p:spTree>
      <p:nvGrpSpPr>
        <p:cNvPr id="1" name=""/>
        <p:cNvGrpSpPr/>
        <p:nvPr/>
      </p:nvGrpSpPr>
      <p:grpSpPr>
        <a:xfrm>
          <a:off x="0" y="0"/>
          <a:ext cx="0" cy="0"/>
          <a:chOff x="0" y="0"/>
          <a:chExt cx="0" cy="0"/>
        </a:xfrm>
      </p:grpSpPr>
      <p:sp>
        <p:nvSpPr>
          <p:cNvPr id="10" name="TextBox 9"/>
          <p:cNvSpPr txBox="1"/>
          <p:nvPr userDrawn="1"/>
        </p:nvSpPr>
        <p:spPr>
          <a:xfrm>
            <a:off x="28578" y="1109505"/>
            <a:ext cx="623887"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PE:</a:t>
            </a:r>
            <a:endParaRPr lang="en-US" sz="1000" dirty="0">
              <a:solidFill>
                <a:prstClr val="black"/>
              </a:solidFill>
              <a:latin typeface="Tahoma"/>
            </a:endParaRPr>
          </a:p>
        </p:txBody>
      </p:sp>
      <p:sp>
        <p:nvSpPr>
          <p:cNvPr id="11" name="TextBox 10"/>
          <p:cNvSpPr txBox="1"/>
          <p:nvPr userDrawn="1"/>
        </p:nvSpPr>
        <p:spPr>
          <a:xfrm>
            <a:off x="1782269" y="1109505"/>
            <a:ext cx="792555"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PROJECT:</a:t>
            </a:r>
            <a:endParaRPr lang="en-US" sz="1000" dirty="0">
              <a:solidFill>
                <a:prstClr val="black"/>
              </a:solidFill>
              <a:latin typeface="Tahoma"/>
            </a:endParaRPr>
          </a:p>
        </p:txBody>
      </p:sp>
      <p:sp>
        <p:nvSpPr>
          <p:cNvPr id="12" name="TextBox 11"/>
          <p:cNvSpPr txBox="1"/>
          <p:nvPr userDrawn="1"/>
        </p:nvSpPr>
        <p:spPr>
          <a:xfrm>
            <a:off x="3614740" y="1109505"/>
            <a:ext cx="1204913"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RDDS PG #:</a:t>
            </a:r>
            <a:endParaRPr lang="en-US" sz="1000" dirty="0">
              <a:solidFill>
                <a:prstClr val="black"/>
              </a:solidFill>
              <a:latin typeface="Tahoma"/>
            </a:endParaRPr>
          </a:p>
        </p:txBody>
      </p:sp>
      <p:sp>
        <p:nvSpPr>
          <p:cNvPr id="23" name="Text Placeholder 2"/>
          <p:cNvSpPr>
            <a:spLocks noGrp="1"/>
          </p:cNvSpPr>
          <p:nvPr>
            <p:ph type="body" sz="quarter" idx="21" hasCustomPrompt="1"/>
          </p:nvPr>
        </p:nvSpPr>
        <p:spPr>
          <a:xfrm>
            <a:off x="280457" y="1109505"/>
            <a:ext cx="1489074" cy="246221"/>
          </a:xfrm>
          <a:noFill/>
        </p:spPr>
        <p:txBody>
          <a:bodyPr wrap="square" lIns="45720" rtlCol="0">
            <a:spAutoFit/>
          </a:bodyPr>
          <a:lstStyle>
            <a:lvl1pPr>
              <a:defRPr lang="en-US" sz="1000" baseline="0" dirty="0">
                <a:latin typeface="+mn-lt"/>
                <a:cs typeface="+mn-cs"/>
              </a:defRPr>
            </a:lvl1pPr>
          </a:lstStyle>
          <a:p>
            <a:pPr marL="0" lvl="0"/>
            <a:r>
              <a:rPr lang="en-US" dirty="0" smtClean="0"/>
              <a:t>-</a:t>
            </a:r>
            <a:endParaRPr lang="en-US" dirty="0"/>
          </a:p>
        </p:txBody>
      </p:sp>
      <p:sp>
        <p:nvSpPr>
          <p:cNvPr id="24" name="Text Placeholder 2"/>
          <p:cNvSpPr>
            <a:spLocks noGrp="1"/>
          </p:cNvSpPr>
          <p:nvPr>
            <p:ph type="body" sz="quarter" idx="22" hasCustomPrompt="1"/>
          </p:nvPr>
        </p:nvSpPr>
        <p:spPr>
          <a:xfrm>
            <a:off x="2405680" y="1109505"/>
            <a:ext cx="1240732"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smtClean="0"/>
              <a:t>-</a:t>
            </a:r>
            <a:endParaRPr lang="en-US" dirty="0"/>
          </a:p>
        </p:txBody>
      </p:sp>
      <p:sp>
        <p:nvSpPr>
          <p:cNvPr id="25" name="Text Placeholder 2"/>
          <p:cNvSpPr>
            <a:spLocks noGrp="1"/>
          </p:cNvSpPr>
          <p:nvPr>
            <p:ph type="body" sz="quarter" idx="23" hasCustomPrompt="1"/>
          </p:nvPr>
        </p:nvSpPr>
        <p:spPr>
          <a:xfrm>
            <a:off x="4388379" y="1109505"/>
            <a:ext cx="1040343"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smtClean="0"/>
              <a:t>-</a:t>
            </a:r>
          </a:p>
        </p:txBody>
      </p:sp>
      <p:sp>
        <p:nvSpPr>
          <p:cNvPr id="19" name="Text Placeholder 39"/>
          <p:cNvSpPr>
            <a:spLocks noGrp="1"/>
          </p:cNvSpPr>
          <p:nvPr>
            <p:ph type="body" sz="quarter" idx="15" hasCustomPrompt="1"/>
          </p:nvPr>
        </p:nvSpPr>
        <p:spPr>
          <a:xfrm>
            <a:off x="6847954" y="1124894"/>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40" name="Text Placeholder 39"/>
          <p:cNvSpPr>
            <a:spLocks noGrp="1"/>
          </p:cNvSpPr>
          <p:nvPr>
            <p:ph type="body" sz="quarter" idx="29" hasCustomPrompt="1"/>
          </p:nvPr>
        </p:nvSpPr>
        <p:spPr>
          <a:xfrm>
            <a:off x="7579596" y="1124894"/>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44" name="Text Placeholder 39"/>
          <p:cNvSpPr>
            <a:spLocks noGrp="1"/>
          </p:cNvSpPr>
          <p:nvPr>
            <p:ph type="body" sz="quarter" idx="30" hasCustomPrompt="1"/>
          </p:nvPr>
        </p:nvSpPr>
        <p:spPr>
          <a:xfrm>
            <a:off x="8313898" y="1124894"/>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32" name="Text Placeholder 39"/>
          <p:cNvSpPr>
            <a:spLocks noGrp="1"/>
          </p:cNvSpPr>
          <p:nvPr>
            <p:ph type="body" sz="quarter" idx="31" hasCustomPrompt="1"/>
          </p:nvPr>
        </p:nvSpPr>
        <p:spPr>
          <a:xfrm>
            <a:off x="6847954" y="893966"/>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34" name="Text Placeholder 39"/>
          <p:cNvSpPr>
            <a:spLocks noGrp="1"/>
          </p:cNvSpPr>
          <p:nvPr>
            <p:ph type="body" sz="quarter" idx="32" hasCustomPrompt="1"/>
          </p:nvPr>
        </p:nvSpPr>
        <p:spPr>
          <a:xfrm>
            <a:off x="7579596" y="893966"/>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43" name="Text Placeholder 39"/>
          <p:cNvSpPr>
            <a:spLocks noGrp="1"/>
          </p:cNvSpPr>
          <p:nvPr>
            <p:ph type="body" sz="quarter" idx="33" hasCustomPrompt="1"/>
          </p:nvPr>
        </p:nvSpPr>
        <p:spPr>
          <a:xfrm>
            <a:off x="8313898" y="893966"/>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13" name="TextBox 12"/>
          <p:cNvSpPr txBox="1"/>
          <p:nvPr userDrawn="1"/>
        </p:nvSpPr>
        <p:spPr>
          <a:xfrm>
            <a:off x="8313898" y="663878"/>
            <a:ext cx="731520" cy="230832"/>
          </a:xfrm>
          <a:prstGeom prst="rect">
            <a:avLst/>
          </a:prstGeom>
          <a:noFill/>
        </p:spPr>
        <p:txBody>
          <a:bodyPr wrap="square" lIns="91440" tIns="45720" rIns="91440" bIns="45720" rtlCol="0">
            <a:spAutoFit/>
          </a:bodyPr>
          <a:lstStyle>
            <a:defPPr>
              <a:defRPr lang="en-US"/>
            </a:defPPr>
            <a:lvl1pPr>
              <a:defRPr sz="1000"/>
            </a:lvl1pPr>
          </a:lstStyle>
          <a:p>
            <a:pPr algn="ctr" fontAlgn="auto">
              <a:spcBef>
                <a:spcPts val="0"/>
              </a:spcBef>
              <a:spcAft>
                <a:spcPts val="0"/>
              </a:spcAft>
            </a:pPr>
            <a:r>
              <a:rPr lang="en-US" sz="900" dirty="0" smtClean="0">
                <a:solidFill>
                  <a:prstClr val="black"/>
                </a:solidFill>
                <a:latin typeface="Tahoma"/>
              </a:rPr>
              <a:t>FY13</a:t>
            </a:r>
          </a:p>
        </p:txBody>
      </p:sp>
      <p:sp>
        <p:nvSpPr>
          <p:cNvPr id="14" name="TextBox 13"/>
          <p:cNvSpPr txBox="1"/>
          <p:nvPr userDrawn="1"/>
        </p:nvSpPr>
        <p:spPr>
          <a:xfrm>
            <a:off x="7579596" y="663878"/>
            <a:ext cx="731520" cy="230832"/>
          </a:xfrm>
          <a:prstGeom prst="rect">
            <a:avLst/>
          </a:prstGeom>
          <a:noFill/>
        </p:spPr>
        <p:txBody>
          <a:bodyPr wrap="square" lIns="91440" tIns="45720" rIns="91440" bIns="45720" rtlCol="0">
            <a:spAutoFit/>
          </a:bodyPr>
          <a:lstStyle>
            <a:defPPr>
              <a:defRPr lang="en-US"/>
            </a:defPPr>
            <a:lvl1pPr>
              <a:defRPr sz="1000"/>
            </a:lvl1pPr>
          </a:lstStyle>
          <a:p>
            <a:pPr algn="ctr" fontAlgn="auto">
              <a:spcBef>
                <a:spcPts val="0"/>
              </a:spcBef>
              <a:spcAft>
                <a:spcPts val="0"/>
              </a:spcAft>
            </a:pPr>
            <a:r>
              <a:rPr lang="en-US" sz="900" dirty="0" smtClean="0">
                <a:solidFill>
                  <a:prstClr val="black"/>
                </a:solidFill>
                <a:latin typeface="Tahoma"/>
              </a:rPr>
              <a:t>FY12</a:t>
            </a:r>
          </a:p>
        </p:txBody>
      </p:sp>
      <p:sp>
        <p:nvSpPr>
          <p:cNvPr id="15" name="TextBox 14"/>
          <p:cNvSpPr txBox="1"/>
          <p:nvPr userDrawn="1"/>
        </p:nvSpPr>
        <p:spPr>
          <a:xfrm>
            <a:off x="6847954" y="663878"/>
            <a:ext cx="731520" cy="230832"/>
          </a:xfrm>
          <a:prstGeom prst="rect">
            <a:avLst/>
          </a:prstGeom>
          <a:noFill/>
        </p:spPr>
        <p:txBody>
          <a:bodyPr wrap="square" lIns="91440" tIns="45720" rIns="91440" bIns="45720" rtlCol="0">
            <a:spAutoFit/>
          </a:bodyPr>
          <a:lstStyle>
            <a:defPPr>
              <a:defRPr lang="en-US"/>
            </a:defPPr>
            <a:lvl1pPr>
              <a:defRPr sz="1000"/>
            </a:lvl1pPr>
          </a:lstStyle>
          <a:p>
            <a:pPr algn="ctr" fontAlgn="auto">
              <a:spcBef>
                <a:spcPts val="0"/>
              </a:spcBef>
              <a:spcAft>
                <a:spcPts val="0"/>
              </a:spcAft>
            </a:pPr>
            <a:r>
              <a:rPr lang="en-US" sz="900" dirty="0" smtClean="0">
                <a:solidFill>
                  <a:prstClr val="black"/>
                </a:solidFill>
                <a:latin typeface="Tahoma"/>
              </a:rPr>
              <a:t>FY11</a:t>
            </a:r>
          </a:p>
        </p:txBody>
      </p:sp>
      <p:sp>
        <p:nvSpPr>
          <p:cNvPr id="45" name="TextBox 44"/>
          <p:cNvSpPr txBox="1"/>
          <p:nvPr userDrawn="1"/>
        </p:nvSpPr>
        <p:spPr>
          <a:xfrm>
            <a:off x="6116434" y="663878"/>
            <a:ext cx="731520" cy="230832"/>
          </a:xfrm>
          <a:prstGeom prst="rect">
            <a:avLst/>
          </a:prstGeom>
          <a:noFill/>
        </p:spPr>
        <p:txBody>
          <a:bodyPr wrap="square" lIns="91440" tIns="45720" rIns="91440" bIns="45720" rtlCol="0">
            <a:spAutoFit/>
          </a:bodyPr>
          <a:lstStyle>
            <a:defPPr>
              <a:defRPr lang="en-US"/>
            </a:defPPr>
            <a:lvl1pPr>
              <a:defRPr sz="1000"/>
            </a:lvl1pPr>
          </a:lstStyle>
          <a:p>
            <a:pPr algn="ctr" fontAlgn="auto">
              <a:spcBef>
                <a:spcPts val="0"/>
              </a:spcBef>
              <a:spcAft>
                <a:spcPts val="0"/>
              </a:spcAft>
            </a:pPr>
            <a:r>
              <a:rPr lang="en-US" sz="900" dirty="0" smtClean="0">
                <a:solidFill>
                  <a:prstClr val="black"/>
                </a:solidFill>
                <a:latin typeface="Tahoma"/>
              </a:rPr>
              <a:t>PROJECT</a:t>
            </a:r>
          </a:p>
        </p:txBody>
      </p:sp>
      <p:sp>
        <p:nvSpPr>
          <p:cNvPr id="46" name="Text Placeholder 39"/>
          <p:cNvSpPr>
            <a:spLocks noGrp="1"/>
          </p:cNvSpPr>
          <p:nvPr userDrawn="1">
            <p:ph type="body" sz="quarter" idx="34" hasCustomPrompt="1"/>
          </p:nvPr>
        </p:nvSpPr>
        <p:spPr>
          <a:xfrm>
            <a:off x="6116434" y="1124894"/>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a:t>
            </a:r>
            <a:endParaRPr lang="en-US" dirty="0"/>
          </a:p>
        </p:txBody>
      </p:sp>
      <p:sp>
        <p:nvSpPr>
          <p:cNvPr id="48" name="Text Placeholder 39"/>
          <p:cNvSpPr>
            <a:spLocks noGrp="1"/>
          </p:cNvSpPr>
          <p:nvPr userDrawn="1">
            <p:ph type="body" sz="quarter" idx="35" hasCustomPrompt="1"/>
          </p:nvPr>
        </p:nvSpPr>
        <p:spPr>
          <a:xfrm>
            <a:off x="6116434" y="893966"/>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a:t>
            </a:r>
            <a:endParaRPr lang="en-US" dirty="0"/>
          </a:p>
        </p:txBody>
      </p:sp>
      <p:sp>
        <p:nvSpPr>
          <p:cNvPr id="3" name="Footer Placeholder 2"/>
          <p:cNvSpPr>
            <a:spLocks noGrp="1"/>
          </p:cNvSpPr>
          <p:nvPr userDrawn="1">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userDrawn="1">
            <p:ph type="sldNum" sz="quarter" idx="11"/>
          </p:nvPr>
        </p:nvSpPr>
        <p:spPr/>
        <p:txBody>
          <a:bodyPr/>
          <a:lstStyle/>
          <a:p>
            <a:pPr>
              <a:defRPr/>
            </a:pPr>
            <a:fld id="{231CC523-8BC6-4921-807A-66BD262F34AB}" type="slidenum">
              <a:rPr lang="en-US" smtClean="0"/>
              <a:pPr>
                <a:defRPr/>
              </a:pPr>
              <a:t>‹#›</a:t>
            </a:fld>
            <a:endParaRPr lang="en-US"/>
          </a:p>
        </p:txBody>
      </p:sp>
      <p:sp>
        <p:nvSpPr>
          <p:cNvPr id="16" name="TextBox 15"/>
          <p:cNvSpPr txBox="1"/>
          <p:nvPr userDrawn="1"/>
        </p:nvSpPr>
        <p:spPr>
          <a:xfrm>
            <a:off x="900113" y="1363189"/>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OVERVIEW</a:t>
            </a:r>
            <a:endParaRPr lang="en-US" sz="1200" b="1" dirty="0">
              <a:solidFill>
                <a:prstClr val="black"/>
              </a:solidFill>
              <a:latin typeface="Tahoma" pitchFamily="34" charset="0"/>
              <a:ea typeface="Tahoma" pitchFamily="34" charset="0"/>
              <a:cs typeface="Tahoma" pitchFamily="34" charset="0"/>
            </a:endParaRPr>
          </a:p>
        </p:txBody>
      </p:sp>
      <p:sp>
        <p:nvSpPr>
          <p:cNvPr id="17" name="TextBox 16"/>
          <p:cNvSpPr txBox="1"/>
          <p:nvPr userDrawn="1"/>
        </p:nvSpPr>
        <p:spPr>
          <a:xfrm>
            <a:off x="5591173" y="1365362"/>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STATUS</a:t>
            </a:r>
            <a:endParaRPr lang="en-US" sz="1200" b="1" dirty="0">
              <a:solidFill>
                <a:prstClr val="black"/>
              </a:solidFill>
              <a:latin typeface="Tahoma" pitchFamily="34" charset="0"/>
              <a:ea typeface="Tahoma" pitchFamily="34" charset="0"/>
              <a:cs typeface="Tahoma" pitchFamily="34" charset="0"/>
            </a:endParaRPr>
          </a:p>
        </p:txBody>
      </p:sp>
      <p:sp>
        <p:nvSpPr>
          <p:cNvPr id="18" name="TextBox 17"/>
          <p:cNvSpPr txBox="1"/>
          <p:nvPr userDrawn="1"/>
        </p:nvSpPr>
        <p:spPr>
          <a:xfrm>
            <a:off x="255985" y="3843864"/>
            <a:ext cx="4002883"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CAPABILITY OBJECTIVE/GOAL</a:t>
            </a:r>
            <a:endParaRPr lang="en-US" sz="1200" b="1" dirty="0">
              <a:solidFill>
                <a:prstClr val="black"/>
              </a:solidFill>
              <a:latin typeface="Tahoma" pitchFamily="34" charset="0"/>
              <a:ea typeface="Tahoma" pitchFamily="34" charset="0"/>
              <a:cs typeface="Tahoma" pitchFamily="34" charset="0"/>
            </a:endParaRPr>
          </a:p>
        </p:txBody>
      </p:sp>
      <p:sp>
        <p:nvSpPr>
          <p:cNvPr id="26" name="Title 1"/>
          <p:cNvSpPr>
            <a:spLocks noGrp="1"/>
          </p:cNvSpPr>
          <p:nvPr userDrawn="1">
            <p:ph type="ctrTitle" hasCustomPrompt="1"/>
          </p:nvPr>
        </p:nvSpPr>
        <p:spPr>
          <a:xfrm>
            <a:off x="1619250" y="195124"/>
            <a:ext cx="6422572" cy="525236"/>
          </a:xfrm>
        </p:spPr>
        <p:txBody>
          <a:bodyPr>
            <a:normAutofit/>
          </a:bodyPr>
          <a:lstStyle>
            <a:lvl1pPr algn="l">
              <a:defRPr sz="2400" b="0">
                <a:latin typeface="Tahoma" pitchFamily="34" charset="0"/>
                <a:ea typeface="Tahoma" pitchFamily="34" charset="0"/>
                <a:cs typeface="Tahoma" pitchFamily="34" charset="0"/>
              </a:defRPr>
            </a:lvl1pPr>
          </a:lstStyle>
          <a:p>
            <a:r>
              <a:rPr lang="en-US" dirty="0" smtClean="0"/>
              <a:t>Program Name (Acronym)</a:t>
            </a:r>
            <a:endParaRPr lang="en-US" dirty="0"/>
          </a:p>
        </p:txBody>
      </p:sp>
      <p:pic>
        <p:nvPicPr>
          <p:cNvPr id="35"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cxnSp>
        <p:nvCxnSpPr>
          <p:cNvPr id="42" name="Straight Connector 41"/>
          <p:cNvCxnSpPr/>
          <p:nvPr userDrawn="1"/>
        </p:nvCxnSpPr>
        <p:spPr bwMode="auto">
          <a:xfrm>
            <a:off x="0" y="3825875"/>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47" name="Straight Connector 46"/>
          <p:cNvCxnSpPr/>
          <p:nvPr userDrawn="1"/>
        </p:nvCxnSpPr>
        <p:spPr bwMode="auto">
          <a:xfrm>
            <a:off x="4572000" y="1355726"/>
            <a:ext cx="0" cy="50704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7" name="Content Placeholder 6"/>
          <p:cNvSpPr>
            <a:spLocks noGrp="1"/>
          </p:cNvSpPr>
          <p:nvPr userDrawn="1">
            <p:ph sz="quarter" idx="24" hasCustomPrompt="1"/>
          </p:nvPr>
        </p:nvSpPr>
        <p:spPr>
          <a:xfrm>
            <a:off x="195263" y="1642361"/>
            <a:ext cx="4283604" cy="2155469"/>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Insert text, images, and/or charts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6"/>
          <p:cNvSpPr>
            <a:spLocks noGrp="1"/>
          </p:cNvSpPr>
          <p:nvPr userDrawn="1">
            <p:ph sz="quarter" idx="25" hasCustomPrompt="1"/>
          </p:nvPr>
        </p:nvSpPr>
        <p:spPr>
          <a:xfrm>
            <a:off x="195263" y="4120863"/>
            <a:ext cx="4283604" cy="2432337"/>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6"/>
          <p:cNvSpPr>
            <a:spLocks noGrp="1"/>
          </p:cNvSpPr>
          <p:nvPr userDrawn="1">
            <p:ph sz="quarter" idx="26" hasCustomPrompt="1"/>
          </p:nvPr>
        </p:nvSpPr>
        <p:spPr>
          <a:xfrm>
            <a:off x="4707996" y="1642361"/>
            <a:ext cx="4283604" cy="2155469"/>
          </a:xfrm>
        </p:spPr>
        <p:txBody>
          <a:bodyPr/>
          <a:lstStyle>
            <a:lvl1pPr marL="171450" indent="-171450">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marL="171450" indent="-171450">
              <a:buFont typeface="Arial" pitchFamily="34" charset="0"/>
              <a:buChar char="•"/>
            </a:pPr>
            <a:r>
              <a:rPr lang="en-US" sz="1200" dirty="0" smtClean="0">
                <a:latin typeface="Tahoma" pitchFamily="34" charset="0"/>
                <a:ea typeface="Tahoma" pitchFamily="34" charset="0"/>
                <a:cs typeface="Tahoma" pitchFamily="34" charset="0"/>
              </a:rPr>
              <a:t>Date started - Planned end - Upcoming key decision - Transition partners - Technical risk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userDrawn="1">
            <p:ph type="body" sz="quarter" idx="27" hasCustomPrompt="1"/>
          </p:nvPr>
        </p:nvSpPr>
        <p:spPr>
          <a:xfrm>
            <a:off x="4684411" y="4332529"/>
            <a:ext cx="2444522" cy="2220671"/>
          </a:xfrm>
        </p:spPr>
        <p:txBody>
          <a:bodyPr/>
          <a:lstStyle>
            <a:lvl1pPr marL="169863" indent="-169863">
              <a:lnSpc>
                <a:spcPct val="100000"/>
              </a:lnSpc>
              <a:spcBef>
                <a:spcPts val="288"/>
              </a:spcBef>
              <a:defRPr sz="1000" baseline="0"/>
            </a:lvl1pPr>
          </a:lstStyle>
          <a:p>
            <a:pPr lvl="0"/>
            <a:r>
              <a:rPr lang="en-US" dirty="0" smtClean="0"/>
              <a:t>Click to add performers</a:t>
            </a:r>
          </a:p>
        </p:txBody>
      </p:sp>
      <p:sp>
        <p:nvSpPr>
          <p:cNvPr id="33" name="Text Placeholder 4"/>
          <p:cNvSpPr>
            <a:spLocks noGrp="1"/>
          </p:cNvSpPr>
          <p:nvPr userDrawn="1">
            <p:ph type="body" sz="quarter" idx="28" hasCustomPrompt="1"/>
          </p:nvPr>
        </p:nvSpPr>
        <p:spPr>
          <a:xfrm>
            <a:off x="7128933" y="4332529"/>
            <a:ext cx="1962887" cy="2220686"/>
          </a:xfrm>
        </p:spPr>
        <p:txBody>
          <a:bodyPr/>
          <a:lstStyle>
            <a:lvl1pPr marL="169863" indent="-169863">
              <a:lnSpc>
                <a:spcPct val="100000"/>
              </a:lnSpc>
              <a:spcBef>
                <a:spcPts val="288"/>
              </a:spcBef>
              <a:defRPr sz="1000" baseline="0"/>
            </a:lvl1pPr>
          </a:lstStyle>
          <a:p>
            <a:pPr lvl="0"/>
            <a:r>
              <a:rPr lang="en-US" dirty="0" smtClean="0"/>
              <a:t>Click to add locations</a:t>
            </a:r>
          </a:p>
        </p:txBody>
      </p:sp>
      <p:sp>
        <p:nvSpPr>
          <p:cNvPr id="36" name="Rectangle 35"/>
          <p:cNvSpPr/>
          <p:nvPr userDrawn="1"/>
        </p:nvSpPr>
        <p:spPr>
          <a:xfrm>
            <a:off x="4684412" y="4103929"/>
            <a:ext cx="4407408" cy="228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tabLst>
                <a:tab pos="2455863" algn="l"/>
              </a:tabLst>
            </a:pPr>
            <a:r>
              <a:rPr lang="en-US" sz="1000" dirty="0" smtClean="0">
                <a:solidFill>
                  <a:prstClr val="white"/>
                </a:solidFill>
                <a:ea typeface="Tahoma" pitchFamily="34" charset="0"/>
                <a:cs typeface="Tahoma" pitchFamily="34" charset="0"/>
              </a:rPr>
              <a:t>PERFORMER:	</a:t>
            </a:r>
            <a:endParaRPr lang="en-US" sz="1000" dirty="0">
              <a:solidFill>
                <a:prstClr val="white"/>
              </a:solidFill>
              <a:ea typeface="Tahoma" pitchFamily="34" charset="0"/>
              <a:cs typeface="Tahoma" pitchFamily="34" charset="0"/>
            </a:endParaRPr>
          </a:p>
        </p:txBody>
      </p:sp>
      <p:sp>
        <p:nvSpPr>
          <p:cNvPr id="39" name="TextBox 38"/>
          <p:cNvSpPr txBox="1"/>
          <p:nvPr userDrawn="1"/>
        </p:nvSpPr>
        <p:spPr>
          <a:xfrm>
            <a:off x="6141092" y="3843864"/>
            <a:ext cx="1614788"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PERFORMERS</a:t>
            </a:r>
            <a:endParaRPr lang="en-US" sz="1200" b="1" dirty="0">
              <a:solidFill>
                <a:prstClr val="black"/>
              </a:solidFill>
              <a:latin typeface="Tahoma" pitchFamily="34" charset="0"/>
              <a:ea typeface="Tahoma" pitchFamily="34" charset="0"/>
              <a:cs typeface="Tahoma" pitchFamily="34" charset="0"/>
            </a:endParaRPr>
          </a:p>
        </p:txBody>
      </p:sp>
      <p:sp>
        <p:nvSpPr>
          <p:cNvPr id="8" name="Rectangle 7"/>
          <p:cNvSpPr/>
          <p:nvPr userDrawn="1"/>
        </p:nvSpPr>
        <p:spPr>
          <a:xfrm>
            <a:off x="7128933" y="4095462"/>
            <a:ext cx="838691" cy="246221"/>
          </a:xfrm>
          <a:prstGeom prst="rect">
            <a:avLst/>
          </a:prstGeom>
        </p:spPr>
        <p:txBody>
          <a:bodyPr wrap="none">
            <a:spAutoFit/>
          </a:bodyPr>
          <a:lstStyle/>
          <a:p>
            <a:pPr fontAlgn="auto">
              <a:spcBef>
                <a:spcPts val="0"/>
              </a:spcBef>
              <a:spcAft>
                <a:spcPts val="0"/>
              </a:spcAft>
              <a:tabLst>
                <a:tab pos="2455863" algn="l"/>
              </a:tabLst>
              <a:defRPr/>
            </a:pPr>
            <a:r>
              <a:rPr lang="en-US" sz="1000" dirty="0" smtClean="0">
                <a:solidFill>
                  <a:prstClr val="white"/>
                </a:solidFill>
                <a:latin typeface="Tahoma" pitchFamily="34" charset="0"/>
                <a:ea typeface="Tahoma" pitchFamily="34" charset="0"/>
                <a:cs typeface="Tahoma" pitchFamily="34" charset="0"/>
              </a:rPr>
              <a:t>LOCATION:</a:t>
            </a:r>
            <a:endParaRPr lang="en-US" sz="1000" dirty="0">
              <a:solidFill>
                <a:prstClr val="white"/>
              </a:solidFill>
              <a:latin typeface="Tahoma" pitchFamily="34" charset="0"/>
              <a:ea typeface="Tahoma" pitchFamily="34" charset="0"/>
              <a:cs typeface="Tahoma" pitchFamily="34" charset="0"/>
            </a:endParaRPr>
          </a:p>
        </p:txBody>
      </p:sp>
      <p:cxnSp>
        <p:nvCxnSpPr>
          <p:cNvPr id="41" name="Straight Connector 40"/>
          <p:cNvCxnSpPr/>
          <p:nvPr userDrawn="1"/>
        </p:nvCxnSpPr>
        <p:spPr bwMode="auto">
          <a:xfrm>
            <a:off x="0" y="1355726"/>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8871032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oncept_Program_Status_and_Performers">
    <p:spTree>
      <p:nvGrpSpPr>
        <p:cNvPr id="1" name=""/>
        <p:cNvGrpSpPr/>
        <p:nvPr/>
      </p:nvGrpSpPr>
      <p:grpSpPr>
        <a:xfrm>
          <a:off x="0" y="0"/>
          <a:ext cx="0" cy="0"/>
          <a:chOff x="0" y="0"/>
          <a:chExt cx="0" cy="0"/>
        </a:xfrm>
      </p:grpSpPr>
      <p:sp>
        <p:nvSpPr>
          <p:cNvPr id="10" name="TextBox 9"/>
          <p:cNvSpPr txBox="1"/>
          <p:nvPr userDrawn="1"/>
        </p:nvSpPr>
        <p:spPr>
          <a:xfrm>
            <a:off x="0" y="1124894"/>
            <a:ext cx="623887" cy="230832"/>
          </a:xfrm>
          <a:prstGeom prst="rect">
            <a:avLst/>
          </a:prstGeom>
          <a:noFill/>
        </p:spPr>
        <p:txBody>
          <a:bodyPr wrap="square" rtlCol="0">
            <a:spAutoFit/>
          </a:bodyPr>
          <a:lstStyle/>
          <a:p>
            <a:pPr fontAlgn="auto">
              <a:spcBef>
                <a:spcPts val="0"/>
              </a:spcBef>
              <a:spcAft>
                <a:spcPts val="0"/>
              </a:spcAft>
            </a:pPr>
            <a:r>
              <a:rPr lang="en-US" sz="900" dirty="0" smtClean="0">
                <a:solidFill>
                  <a:prstClr val="black"/>
                </a:solidFill>
                <a:latin typeface="Tahoma"/>
              </a:rPr>
              <a:t>PE:</a:t>
            </a:r>
            <a:endParaRPr lang="en-US" sz="900" dirty="0">
              <a:solidFill>
                <a:prstClr val="black"/>
              </a:solidFill>
              <a:latin typeface="Tahoma"/>
            </a:endParaRPr>
          </a:p>
        </p:txBody>
      </p:sp>
      <p:sp>
        <p:nvSpPr>
          <p:cNvPr id="11" name="TextBox 10"/>
          <p:cNvSpPr txBox="1"/>
          <p:nvPr userDrawn="1"/>
        </p:nvSpPr>
        <p:spPr>
          <a:xfrm>
            <a:off x="2215265" y="1124894"/>
            <a:ext cx="792555" cy="230832"/>
          </a:xfrm>
          <a:prstGeom prst="rect">
            <a:avLst/>
          </a:prstGeom>
          <a:noFill/>
        </p:spPr>
        <p:txBody>
          <a:bodyPr wrap="square" rtlCol="0">
            <a:spAutoFit/>
          </a:bodyPr>
          <a:lstStyle/>
          <a:p>
            <a:pPr fontAlgn="auto">
              <a:spcBef>
                <a:spcPts val="0"/>
              </a:spcBef>
              <a:spcAft>
                <a:spcPts val="0"/>
              </a:spcAft>
            </a:pPr>
            <a:r>
              <a:rPr lang="en-US" sz="900" dirty="0" smtClean="0">
                <a:solidFill>
                  <a:prstClr val="black"/>
                </a:solidFill>
                <a:latin typeface="Tahoma"/>
              </a:rPr>
              <a:t>PROJECT:</a:t>
            </a:r>
            <a:endParaRPr lang="en-US" sz="900" dirty="0">
              <a:solidFill>
                <a:prstClr val="black"/>
              </a:solidFill>
              <a:latin typeface="Tahoma"/>
            </a:endParaRPr>
          </a:p>
        </p:txBody>
      </p:sp>
      <p:sp>
        <p:nvSpPr>
          <p:cNvPr id="12" name="TextBox 11"/>
          <p:cNvSpPr txBox="1"/>
          <p:nvPr userDrawn="1"/>
        </p:nvSpPr>
        <p:spPr>
          <a:xfrm>
            <a:off x="4426414" y="1124894"/>
            <a:ext cx="1204913" cy="230832"/>
          </a:xfrm>
          <a:prstGeom prst="rect">
            <a:avLst/>
          </a:prstGeom>
          <a:noFill/>
        </p:spPr>
        <p:txBody>
          <a:bodyPr wrap="square" rtlCol="0">
            <a:spAutoFit/>
          </a:bodyPr>
          <a:lstStyle/>
          <a:p>
            <a:pPr fontAlgn="auto">
              <a:spcBef>
                <a:spcPts val="0"/>
              </a:spcBef>
              <a:spcAft>
                <a:spcPts val="0"/>
              </a:spcAft>
            </a:pPr>
            <a:r>
              <a:rPr lang="en-US" sz="900" dirty="0" smtClean="0">
                <a:solidFill>
                  <a:prstClr val="black"/>
                </a:solidFill>
                <a:latin typeface="Tahoma"/>
              </a:rPr>
              <a:t>RDDS PG #:</a:t>
            </a:r>
            <a:endParaRPr lang="en-US" sz="900" dirty="0">
              <a:solidFill>
                <a:prstClr val="black"/>
              </a:solidFill>
              <a:latin typeface="Tahoma"/>
            </a:endParaRPr>
          </a:p>
        </p:txBody>
      </p:sp>
      <p:sp>
        <p:nvSpPr>
          <p:cNvPr id="23" name="Text Placeholder 2"/>
          <p:cNvSpPr>
            <a:spLocks noGrp="1"/>
          </p:cNvSpPr>
          <p:nvPr>
            <p:ph type="body" sz="quarter" idx="21" hasCustomPrompt="1"/>
          </p:nvPr>
        </p:nvSpPr>
        <p:spPr>
          <a:xfrm>
            <a:off x="263522" y="1124894"/>
            <a:ext cx="2073278" cy="230832"/>
          </a:xfrm>
          <a:noFill/>
        </p:spPr>
        <p:txBody>
          <a:bodyPr wrap="square" lIns="45720" rtlCol="0">
            <a:spAutoFit/>
          </a:bodyPr>
          <a:lstStyle>
            <a:lvl1pPr>
              <a:defRPr lang="en-US" sz="900" baseline="0" dirty="0">
                <a:latin typeface="+mn-lt"/>
                <a:cs typeface="+mn-cs"/>
              </a:defRPr>
            </a:lvl1pPr>
          </a:lstStyle>
          <a:p>
            <a:pPr marL="0" lvl="0"/>
            <a:r>
              <a:rPr lang="en-US" dirty="0" smtClean="0"/>
              <a:t>-</a:t>
            </a:r>
            <a:endParaRPr lang="en-US" dirty="0"/>
          </a:p>
        </p:txBody>
      </p:sp>
      <p:sp>
        <p:nvSpPr>
          <p:cNvPr id="24" name="Text Placeholder 2"/>
          <p:cNvSpPr>
            <a:spLocks noGrp="1"/>
          </p:cNvSpPr>
          <p:nvPr>
            <p:ph type="body" sz="quarter" idx="22" hasCustomPrompt="1"/>
          </p:nvPr>
        </p:nvSpPr>
        <p:spPr>
          <a:xfrm>
            <a:off x="2816425" y="1124894"/>
            <a:ext cx="1882563" cy="230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900" dirty="0">
                <a:latin typeface="+mn-lt"/>
                <a:cs typeface="+mn-cs"/>
              </a:defRPr>
            </a:lvl1pPr>
          </a:lstStyle>
          <a:p>
            <a:pPr marL="0" lvl="0"/>
            <a:r>
              <a:rPr lang="en-US" dirty="0" smtClean="0"/>
              <a:t>-</a:t>
            </a:r>
            <a:endParaRPr lang="en-US" dirty="0"/>
          </a:p>
        </p:txBody>
      </p:sp>
      <p:sp>
        <p:nvSpPr>
          <p:cNvPr id="25" name="Text Placeholder 2"/>
          <p:cNvSpPr>
            <a:spLocks noGrp="1"/>
          </p:cNvSpPr>
          <p:nvPr>
            <p:ph type="body" sz="quarter" idx="23" hasCustomPrompt="1"/>
          </p:nvPr>
        </p:nvSpPr>
        <p:spPr>
          <a:xfrm>
            <a:off x="5132317" y="1124894"/>
            <a:ext cx="1040343" cy="230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marL="0" marR="0" indent="-342900" algn="l" defTabSz="914400" rtl="0" eaLnBrk="1" fontAlgn="auto" latinLnBrk="0" hangingPunct="1">
              <a:lnSpc>
                <a:spcPct val="100000"/>
              </a:lnSpc>
              <a:spcBef>
                <a:spcPct val="20000"/>
              </a:spcBef>
              <a:spcAft>
                <a:spcPts val="0"/>
              </a:spcAft>
              <a:buClrTx/>
              <a:buSzTx/>
              <a:buFont typeface="Arial" pitchFamily="34" charset="0"/>
              <a:buNone/>
              <a:tabLst/>
              <a:defRPr lang="en-US" sz="900" dirty="0">
                <a:latin typeface="+mn-lt"/>
                <a:cs typeface="+mn-cs"/>
              </a:defRPr>
            </a:lvl1pPr>
          </a:lstStyle>
          <a:p>
            <a:pPr marL="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a:t>
            </a:r>
          </a:p>
        </p:txBody>
      </p:sp>
      <p:sp>
        <p:nvSpPr>
          <p:cNvPr id="19" name="Text Placeholder 39"/>
          <p:cNvSpPr>
            <a:spLocks noGrp="1"/>
          </p:cNvSpPr>
          <p:nvPr>
            <p:ph type="body" sz="quarter" idx="15" hasCustomPrompt="1"/>
          </p:nvPr>
        </p:nvSpPr>
        <p:spPr>
          <a:xfrm>
            <a:off x="6848323" y="118416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40" name="Text Placeholder 39"/>
          <p:cNvSpPr>
            <a:spLocks noGrp="1"/>
          </p:cNvSpPr>
          <p:nvPr>
            <p:ph type="body" sz="quarter" idx="29" hasCustomPrompt="1"/>
          </p:nvPr>
        </p:nvSpPr>
        <p:spPr>
          <a:xfrm>
            <a:off x="7579596" y="118416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44" name="Text Placeholder 39"/>
          <p:cNvSpPr>
            <a:spLocks noGrp="1"/>
          </p:cNvSpPr>
          <p:nvPr>
            <p:ph type="body" sz="quarter" idx="30" hasCustomPrompt="1"/>
          </p:nvPr>
        </p:nvSpPr>
        <p:spPr>
          <a:xfrm>
            <a:off x="8313898" y="118416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32" name="Text Placeholder 39"/>
          <p:cNvSpPr>
            <a:spLocks noGrp="1"/>
          </p:cNvSpPr>
          <p:nvPr>
            <p:ph type="body" sz="quarter" idx="31" hasCustomPrompt="1"/>
          </p:nvPr>
        </p:nvSpPr>
        <p:spPr>
          <a:xfrm>
            <a:off x="6848323" y="1020971"/>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34" name="Text Placeholder 39"/>
          <p:cNvSpPr>
            <a:spLocks noGrp="1"/>
          </p:cNvSpPr>
          <p:nvPr>
            <p:ph type="body" sz="quarter" idx="32" hasCustomPrompt="1"/>
          </p:nvPr>
        </p:nvSpPr>
        <p:spPr>
          <a:xfrm>
            <a:off x="7579596" y="1020971"/>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43" name="Text Placeholder 39"/>
          <p:cNvSpPr>
            <a:spLocks noGrp="1"/>
          </p:cNvSpPr>
          <p:nvPr>
            <p:ph type="body" sz="quarter" idx="33" hasCustomPrompt="1"/>
          </p:nvPr>
        </p:nvSpPr>
        <p:spPr>
          <a:xfrm>
            <a:off x="8313898" y="1020971"/>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13" name="TextBox 12"/>
          <p:cNvSpPr txBox="1"/>
          <p:nvPr userDrawn="1"/>
        </p:nvSpPr>
        <p:spPr>
          <a:xfrm>
            <a:off x="8313898" y="709920"/>
            <a:ext cx="731520" cy="160044"/>
          </a:xfrm>
          <a:prstGeom prst="rect">
            <a:avLst/>
          </a:prstGeom>
          <a:noFill/>
        </p:spPr>
        <p:txBody>
          <a:bodyPr wrap="square" lIns="91440" tIns="18288" rIns="91440" bIns="18288" rtlCol="0">
            <a:spAutoFit/>
          </a:bodyPr>
          <a:lstStyle>
            <a:defPPr>
              <a:defRPr lang="en-US"/>
            </a:defPPr>
            <a:lvl1pPr>
              <a:defRPr sz="1000"/>
            </a:lvl1pPr>
          </a:lstStyle>
          <a:p>
            <a:pPr algn="ctr" fontAlgn="auto">
              <a:spcBef>
                <a:spcPts val="0"/>
              </a:spcBef>
              <a:spcAft>
                <a:spcPts val="0"/>
              </a:spcAft>
            </a:pPr>
            <a:r>
              <a:rPr lang="en-US" sz="800" dirty="0" smtClean="0">
                <a:solidFill>
                  <a:prstClr val="black"/>
                </a:solidFill>
                <a:latin typeface="Tahoma"/>
              </a:rPr>
              <a:t>FY13</a:t>
            </a:r>
          </a:p>
        </p:txBody>
      </p:sp>
      <p:sp>
        <p:nvSpPr>
          <p:cNvPr id="14" name="TextBox 13"/>
          <p:cNvSpPr txBox="1"/>
          <p:nvPr userDrawn="1"/>
        </p:nvSpPr>
        <p:spPr>
          <a:xfrm>
            <a:off x="7579596" y="709920"/>
            <a:ext cx="731520" cy="160044"/>
          </a:xfrm>
          <a:prstGeom prst="rect">
            <a:avLst/>
          </a:prstGeom>
          <a:noFill/>
        </p:spPr>
        <p:txBody>
          <a:bodyPr wrap="square" lIns="91440" tIns="18288" rIns="91440" bIns="18288" rtlCol="0">
            <a:spAutoFit/>
          </a:bodyPr>
          <a:lstStyle>
            <a:defPPr>
              <a:defRPr lang="en-US"/>
            </a:defPPr>
            <a:lvl1pPr>
              <a:defRPr sz="1000"/>
            </a:lvl1pPr>
          </a:lstStyle>
          <a:p>
            <a:pPr algn="ctr" fontAlgn="auto">
              <a:spcBef>
                <a:spcPts val="0"/>
              </a:spcBef>
              <a:spcAft>
                <a:spcPts val="0"/>
              </a:spcAft>
            </a:pPr>
            <a:r>
              <a:rPr lang="en-US" sz="800" dirty="0" smtClean="0">
                <a:solidFill>
                  <a:prstClr val="black"/>
                </a:solidFill>
                <a:latin typeface="Tahoma"/>
              </a:rPr>
              <a:t>FY12</a:t>
            </a:r>
          </a:p>
        </p:txBody>
      </p:sp>
      <p:sp>
        <p:nvSpPr>
          <p:cNvPr id="15" name="TextBox 14"/>
          <p:cNvSpPr txBox="1"/>
          <p:nvPr userDrawn="1"/>
        </p:nvSpPr>
        <p:spPr>
          <a:xfrm>
            <a:off x="6848323" y="709920"/>
            <a:ext cx="731520" cy="160044"/>
          </a:xfrm>
          <a:prstGeom prst="rect">
            <a:avLst/>
          </a:prstGeom>
          <a:noFill/>
        </p:spPr>
        <p:txBody>
          <a:bodyPr wrap="square" lIns="91440" tIns="18288" rIns="91440" bIns="18288" rtlCol="0">
            <a:spAutoFit/>
          </a:bodyPr>
          <a:lstStyle>
            <a:defPPr>
              <a:defRPr lang="en-US"/>
            </a:defPPr>
            <a:lvl1pPr>
              <a:defRPr sz="1000"/>
            </a:lvl1pPr>
          </a:lstStyle>
          <a:p>
            <a:pPr algn="ctr" fontAlgn="auto">
              <a:spcBef>
                <a:spcPts val="0"/>
              </a:spcBef>
              <a:spcAft>
                <a:spcPts val="0"/>
              </a:spcAft>
            </a:pPr>
            <a:r>
              <a:rPr lang="en-US" sz="800" dirty="0" smtClean="0">
                <a:solidFill>
                  <a:prstClr val="black"/>
                </a:solidFill>
                <a:latin typeface="Tahoma"/>
              </a:rPr>
              <a:t>FY11</a:t>
            </a:r>
          </a:p>
        </p:txBody>
      </p:sp>
      <p:sp>
        <p:nvSpPr>
          <p:cNvPr id="45" name="TextBox 44"/>
          <p:cNvSpPr txBox="1"/>
          <p:nvPr userDrawn="1"/>
        </p:nvSpPr>
        <p:spPr>
          <a:xfrm>
            <a:off x="6114145" y="709920"/>
            <a:ext cx="731520" cy="160044"/>
          </a:xfrm>
          <a:prstGeom prst="rect">
            <a:avLst/>
          </a:prstGeom>
          <a:noFill/>
        </p:spPr>
        <p:txBody>
          <a:bodyPr wrap="square" lIns="91440" tIns="18288" rIns="91440" bIns="18288" rtlCol="0">
            <a:spAutoFit/>
          </a:bodyPr>
          <a:lstStyle>
            <a:defPPr>
              <a:defRPr lang="en-US"/>
            </a:defPPr>
            <a:lvl1pPr>
              <a:defRPr sz="1000"/>
            </a:lvl1pPr>
          </a:lstStyle>
          <a:p>
            <a:pPr algn="ctr" fontAlgn="auto">
              <a:spcBef>
                <a:spcPts val="0"/>
              </a:spcBef>
              <a:spcAft>
                <a:spcPts val="0"/>
              </a:spcAft>
            </a:pPr>
            <a:r>
              <a:rPr lang="en-US" sz="800" dirty="0" smtClean="0">
                <a:solidFill>
                  <a:prstClr val="black"/>
                </a:solidFill>
                <a:latin typeface="Tahoma"/>
              </a:rPr>
              <a:t>PROJECT</a:t>
            </a:r>
          </a:p>
        </p:txBody>
      </p:sp>
      <p:sp>
        <p:nvSpPr>
          <p:cNvPr id="46" name="Text Placeholder 39"/>
          <p:cNvSpPr>
            <a:spLocks noGrp="1"/>
          </p:cNvSpPr>
          <p:nvPr userDrawn="1">
            <p:ph type="body" sz="quarter" idx="34" hasCustomPrompt="1"/>
          </p:nvPr>
        </p:nvSpPr>
        <p:spPr>
          <a:xfrm>
            <a:off x="6114145" y="118416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a:t>
            </a:r>
            <a:endParaRPr lang="en-US" dirty="0"/>
          </a:p>
        </p:txBody>
      </p:sp>
      <p:sp>
        <p:nvSpPr>
          <p:cNvPr id="48" name="Text Placeholder 39"/>
          <p:cNvSpPr>
            <a:spLocks noGrp="1"/>
          </p:cNvSpPr>
          <p:nvPr userDrawn="1">
            <p:ph type="body" sz="quarter" idx="35" hasCustomPrompt="1"/>
          </p:nvPr>
        </p:nvSpPr>
        <p:spPr>
          <a:xfrm>
            <a:off x="6114145" y="1020971"/>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a:t>
            </a:r>
            <a:endParaRPr lang="en-US" dirty="0"/>
          </a:p>
        </p:txBody>
      </p:sp>
      <p:sp>
        <p:nvSpPr>
          <p:cNvPr id="3" name="Footer Placeholder 2"/>
          <p:cNvSpPr>
            <a:spLocks noGrp="1"/>
          </p:cNvSpPr>
          <p:nvPr userDrawn="1">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userDrawn="1">
            <p:ph type="sldNum" sz="quarter" idx="11"/>
          </p:nvPr>
        </p:nvSpPr>
        <p:spPr/>
        <p:txBody>
          <a:bodyPr/>
          <a:lstStyle/>
          <a:p>
            <a:pPr>
              <a:defRPr/>
            </a:pPr>
            <a:fld id="{231CC523-8BC6-4921-807A-66BD262F34AB}" type="slidenum">
              <a:rPr lang="en-US" smtClean="0"/>
              <a:pPr>
                <a:defRPr/>
              </a:pPr>
              <a:t>‹#›</a:t>
            </a:fld>
            <a:endParaRPr lang="en-US"/>
          </a:p>
        </p:txBody>
      </p:sp>
      <p:sp>
        <p:nvSpPr>
          <p:cNvPr id="16" name="TextBox 15"/>
          <p:cNvSpPr txBox="1"/>
          <p:nvPr userDrawn="1"/>
        </p:nvSpPr>
        <p:spPr>
          <a:xfrm>
            <a:off x="900113" y="1363189"/>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OVERVIEW</a:t>
            </a:r>
            <a:endParaRPr lang="en-US" sz="1200" b="1" dirty="0">
              <a:solidFill>
                <a:prstClr val="black"/>
              </a:solidFill>
              <a:latin typeface="Tahoma" pitchFamily="34" charset="0"/>
              <a:ea typeface="Tahoma" pitchFamily="34" charset="0"/>
              <a:cs typeface="Tahoma" pitchFamily="34" charset="0"/>
            </a:endParaRPr>
          </a:p>
        </p:txBody>
      </p:sp>
      <p:sp>
        <p:nvSpPr>
          <p:cNvPr id="17" name="TextBox 16"/>
          <p:cNvSpPr txBox="1"/>
          <p:nvPr userDrawn="1"/>
        </p:nvSpPr>
        <p:spPr>
          <a:xfrm>
            <a:off x="5591173" y="1365362"/>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STATUS</a:t>
            </a:r>
            <a:endParaRPr lang="en-US" sz="1200" b="1" dirty="0">
              <a:solidFill>
                <a:prstClr val="black"/>
              </a:solidFill>
              <a:latin typeface="Tahoma" pitchFamily="34" charset="0"/>
              <a:ea typeface="Tahoma" pitchFamily="34" charset="0"/>
              <a:cs typeface="Tahoma" pitchFamily="34" charset="0"/>
            </a:endParaRPr>
          </a:p>
        </p:txBody>
      </p:sp>
      <p:sp>
        <p:nvSpPr>
          <p:cNvPr id="18" name="TextBox 17"/>
          <p:cNvSpPr txBox="1"/>
          <p:nvPr userDrawn="1"/>
        </p:nvSpPr>
        <p:spPr>
          <a:xfrm>
            <a:off x="255985" y="3843864"/>
            <a:ext cx="4002883"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CAPABILITY OBJECTIVE/GOAL</a:t>
            </a:r>
            <a:endParaRPr lang="en-US" sz="1200" b="1" dirty="0">
              <a:solidFill>
                <a:prstClr val="black"/>
              </a:solidFill>
              <a:latin typeface="Tahoma" pitchFamily="34" charset="0"/>
              <a:ea typeface="Tahoma" pitchFamily="34" charset="0"/>
              <a:cs typeface="Tahoma" pitchFamily="34" charset="0"/>
            </a:endParaRPr>
          </a:p>
        </p:txBody>
      </p:sp>
      <p:sp>
        <p:nvSpPr>
          <p:cNvPr id="26" name="Title 1"/>
          <p:cNvSpPr>
            <a:spLocks noGrp="1"/>
          </p:cNvSpPr>
          <p:nvPr userDrawn="1">
            <p:ph type="ctrTitle" hasCustomPrompt="1"/>
          </p:nvPr>
        </p:nvSpPr>
        <p:spPr>
          <a:xfrm>
            <a:off x="1619250" y="195124"/>
            <a:ext cx="6422572" cy="525236"/>
          </a:xfrm>
        </p:spPr>
        <p:txBody>
          <a:bodyPr>
            <a:normAutofit/>
          </a:bodyPr>
          <a:lstStyle>
            <a:lvl1pPr algn="l">
              <a:defRPr sz="2400" b="0">
                <a:latin typeface="Tahoma" pitchFamily="34" charset="0"/>
                <a:ea typeface="Tahoma" pitchFamily="34" charset="0"/>
                <a:cs typeface="Tahoma" pitchFamily="34" charset="0"/>
              </a:defRPr>
            </a:lvl1pPr>
          </a:lstStyle>
          <a:p>
            <a:r>
              <a:rPr lang="en-US" dirty="0" smtClean="0"/>
              <a:t>Program Name (Acronym)</a:t>
            </a:r>
            <a:endParaRPr lang="en-US" dirty="0"/>
          </a:p>
        </p:txBody>
      </p:sp>
      <p:pic>
        <p:nvPicPr>
          <p:cNvPr id="35"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cxnSp>
        <p:nvCxnSpPr>
          <p:cNvPr id="42" name="Straight Connector 41"/>
          <p:cNvCxnSpPr/>
          <p:nvPr userDrawn="1"/>
        </p:nvCxnSpPr>
        <p:spPr bwMode="auto">
          <a:xfrm>
            <a:off x="0" y="3825875"/>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47" name="Straight Connector 46"/>
          <p:cNvCxnSpPr/>
          <p:nvPr userDrawn="1"/>
        </p:nvCxnSpPr>
        <p:spPr bwMode="auto">
          <a:xfrm>
            <a:off x="4572000" y="1355726"/>
            <a:ext cx="0" cy="50704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7" name="Content Placeholder 6"/>
          <p:cNvSpPr>
            <a:spLocks noGrp="1"/>
          </p:cNvSpPr>
          <p:nvPr userDrawn="1">
            <p:ph sz="quarter" idx="24" hasCustomPrompt="1"/>
          </p:nvPr>
        </p:nvSpPr>
        <p:spPr>
          <a:xfrm>
            <a:off x="195263" y="1642361"/>
            <a:ext cx="4283604" cy="2155469"/>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Insert text, images, and/or charts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6"/>
          <p:cNvSpPr>
            <a:spLocks noGrp="1"/>
          </p:cNvSpPr>
          <p:nvPr userDrawn="1">
            <p:ph sz="quarter" idx="25" hasCustomPrompt="1"/>
          </p:nvPr>
        </p:nvSpPr>
        <p:spPr>
          <a:xfrm>
            <a:off x="195263" y="4120863"/>
            <a:ext cx="4283604" cy="2432337"/>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6"/>
          <p:cNvSpPr>
            <a:spLocks noGrp="1"/>
          </p:cNvSpPr>
          <p:nvPr userDrawn="1">
            <p:ph sz="quarter" idx="26" hasCustomPrompt="1"/>
          </p:nvPr>
        </p:nvSpPr>
        <p:spPr>
          <a:xfrm>
            <a:off x="4707996" y="1642361"/>
            <a:ext cx="4283604" cy="2155469"/>
          </a:xfrm>
        </p:spPr>
        <p:txBody>
          <a:bodyPr/>
          <a:lstStyle>
            <a:lvl1pPr marL="171450" indent="-171450">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marL="171450" indent="-171450">
              <a:buFont typeface="Arial" pitchFamily="34" charset="0"/>
              <a:buChar char="•"/>
            </a:pPr>
            <a:r>
              <a:rPr lang="en-US" sz="1200" dirty="0" smtClean="0">
                <a:latin typeface="Tahoma" pitchFamily="34" charset="0"/>
                <a:ea typeface="Tahoma" pitchFamily="34" charset="0"/>
                <a:cs typeface="Tahoma" pitchFamily="34" charset="0"/>
              </a:rPr>
              <a:t>Date started - Planned end - Upcoming key decision - Transition partners - Technical risk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userDrawn="1">
            <p:ph type="body" sz="quarter" idx="27" hasCustomPrompt="1"/>
          </p:nvPr>
        </p:nvSpPr>
        <p:spPr>
          <a:xfrm>
            <a:off x="4684411" y="4332529"/>
            <a:ext cx="2444522" cy="2220671"/>
          </a:xfrm>
        </p:spPr>
        <p:txBody>
          <a:bodyPr/>
          <a:lstStyle>
            <a:lvl1pPr marL="169863" indent="-169863">
              <a:lnSpc>
                <a:spcPct val="100000"/>
              </a:lnSpc>
              <a:spcBef>
                <a:spcPts val="288"/>
              </a:spcBef>
              <a:defRPr sz="1000" baseline="0"/>
            </a:lvl1pPr>
          </a:lstStyle>
          <a:p>
            <a:pPr lvl="0"/>
            <a:r>
              <a:rPr lang="en-US" dirty="0" smtClean="0"/>
              <a:t>Click to add performers</a:t>
            </a:r>
          </a:p>
        </p:txBody>
      </p:sp>
      <p:sp>
        <p:nvSpPr>
          <p:cNvPr id="33" name="Text Placeholder 4"/>
          <p:cNvSpPr>
            <a:spLocks noGrp="1"/>
          </p:cNvSpPr>
          <p:nvPr userDrawn="1">
            <p:ph type="body" sz="quarter" idx="28" hasCustomPrompt="1"/>
          </p:nvPr>
        </p:nvSpPr>
        <p:spPr>
          <a:xfrm>
            <a:off x="7128933" y="4332529"/>
            <a:ext cx="1962887" cy="2220686"/>
          </a:xfrm>
        </p:spPr>
        <p:txBody>
          <a:bodyPr/>
          <a:lstStyle>
            <a:lvl1pPr marL="169863" indent="-169863">
              <a:lnSpc>
                <a:spcPct val="100000"/>
              </a:lnSpc>
              <a:spcBef>
                <a:spcPts val="288"/>
              </a:spcBef>
              <a:defRPr sz="1000" baseline="0"/>
            </a:lvl1pPr>
          </a:lstStyle>
          <a:p>
            <a:pPr lvl="0"/>
            <a:r>
              <a:rPr lang="en-US" dirty="0" smtClean="0"/>
              <a:t>Click to add locations</a:t>
            </a:r>
          </a:p>
        </p:txBody>
      </p:sp>
      <p:sp>
        <p:nvSpPr>
          <p:cNvPr id="36" name="Rectangle 35"/>
          <p:cNvSpPr/>
          <p:nvPr userDrawn="1"/>
        </p:nvSpPr>
        <p:spPr>
          <a:xfrm>
            <a:off x="4684412" y="4103929"/>
            <a:ext cx="4407408" cy="228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tabLst>
                <a:tab pos="2455863" algn="l"/>
              </a:tabLst>
            </a:pPr>
            <a:r>
              <a:rPr lang="en-US" sz="1000" dirty="0" smtClean="0">
                <a:solidFill>
                  <a:prstClr val="white"/>
                </a:solidFill>
                <a:ea typeface="Tahoma" pitchFamily="34" charset="0"/>
                <a:cs typeface="Tahoma" pitchFamily="34" charset="0"/>
              </a:rPr>
              <a:t>PERFORMER:	</a:t>
            </a:r>
            <a:endParaRPr lang="en-US" sz="1000" dirty="0">
              <a:solidFill>
                <a:prstClr val="white"/>
              </a:solidFill>
              <a:ea typeface="Tahoma" pitchFamily="34" charset="0"/>
              <a:cs typeface="Tahoma" pitchFamily="34" charset="0"/>
            </a:endParaRPr>
          </a:p>
        </p:txBody>
      </p:sp>
      <p:sp>
        <p:nvSpPr>
          <p:cNvPr id="39" name="TextBox 38"/>
          <p:cNvSpPr txBox="1"/>
          <p:nvPr userDrawn="1"/>
        </p:nvSpPr>
        <p:spPr>
          <a:xfrm>
            <a:off x="6141092" y="3843864"/>
            <a:ext cx="1614788"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PERFORMERS</a:t>
            </a:r>
            <a:endParaRPr lang="en-US" sz="1200" b="1" dirty="0">
              <a:solidFill>
                <a:prstClr val="black"/>
              </a:solidFill>
              <a:latin typeface="Tahoma" pitchFamily="34" charset="0"/>
              <a:ea typeface="Tahoma" pitchFamily="34" charset="0"/>
              <a:cs typeface="Tahoma" pitchFamily="34" charset="0"/>
            </a:endParaRPr>
          </a:p>
        </p:txBody>
      </p:sp>
      <p:sp>
        <p:nvSpPr>
          <p:cNvPr id="8" name="Rectangle 7"/>
          <p:cNvSpPr/>
          <p:nvPr userDrawn="1"/>
        </p:nvSpPr>
        <p:spPr>
          <a:xfrm>
            <a:off x="7128933" y="4095462"/>
            <a:ext cx="838691" cy="246221"/>
          </a:xfrm>
          <a:prstGeom prst="rect">
            <a:avLst/>
          </a:prstGeom>
        </p:spPr>
        <p:txBody>
          <a:bodyPr wrap="none">
            <a:spAutoFit/>
          </a:bodyPr>
          <a:lstStyle/>
          <a:p>
            <a:pPr fontAlgn="auto">
              <a:spcBef>
                <a:spcPts val="0"/>
              </a:spcBef>
              <a:spcAft>
                <a:spcPts val="0"/>
              </a:spcAft>
              <a:tabLst>
                <a:tab pos="2455863" algn="l"/>
              </a:tabLst>
              <a:defRPr/>
            </a:pPr>
            <a:r>
              <a:rPr lang="en-US" sz="1000" dirty="0" smtClean="0">
                <a:solidFill>
                  <a:prstClr val="white"/>
                </a:solidFill>
                <a:latin typeface="Tahoma" pitchFamily="34" charset="0"/>
                <a:ea typeface="Tahoma" pitchFamily="34" charset="0"/>
                <a:cs typeface="Tahoma" pitchFamily="34" charset="0"/>
              </a:rPr>
              <a:t>LOCATION:</a:t>
            </a:r>
            <a:endParaRPr lang="en-US" sz="1000" dirty="0">
              <a:solidFill>
                <a:prstClr val="white"/>
              </a:solidFill>
              <a:latin typeface="Tahoma" pitchFamily="34" charset="0"/>
              <a:ea typeface="Tahoma" pitchFamily="34" charset="0"/>
              <a:cs typeface="Tahoma" pitchFamily="34" charset="0"/>
            </a:endParaRPr>
          </a:p>
        </p:txBody>
      </p:sp>
      <p:sp>
        <p:nvSpPr>
          <p:cNvPr id="49" name="Text Placeholder 39"/>
          <p:cNvSpPr>
            <a:spLocks noGrp="1"/>
          </p:cNvSpPr>
          <p:nvPr userDrawn="1">
            <p:ph type="body" sz="quarter" idx="36" hasCustomPrompt="1"/>
          </p:nvPr>
        </p:nvSpPr>
        <p:spPr>
          <a:xfrm>
            <a:off x="6848323" y="85897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50" name="Text Placeholder 39"/>
          <p:cNvSpPr>
            <a:spLocks noGrp="1"/>
          </p:cNvSpPr>
          <p:nvPr userDrawn="1">
            <p:ph type="body" sz="quarter" idx="37" hasCustomPrompt="1"/>
          </p:nvPr>
        </p:nvSpPr>
        <p:spPr>
          <a:xfrm>
            <a:off x="7579965" y="85897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51" name="Text Placeholder 39"/>
          <p:cNvSpPr>
            <a:spLocks noGrp="1"/>
          </p:cNvSpPr>
          <p:nvPr userDrawn="1">
            <p:ph type="body" sz="quarter" idx="38" hasCustomPrompt="1"/>
          </p:nvPr>
        </p:nvSpPr>
        <p:spPr>
          <a:xfrm>
            <a:off x="8314267" y="85897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52" name="Text Placeholder 39"/>
          <p:cNvSpPr>
            <a:spLocks noGrp="1"/>
          </p:cNvSpPr>
          <p:nvPr userDrawn="1">
            <p:ph type="body" sz="quarter" idx="39" hasCustomPrompt="1"/>
          </p:nvPr>
        </p:nvSpPr>
        <p:spPr>
          <a:xfrm>
            <a:off x="6114145" y="85897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a:t>
            </a:r>
            <a:endParaRPr lang="en-US" dirty="0"/>
          </a:p>
        </p:txBody>
      </p:sp>
      <p:cxnSp>
        <p:nvCxnSpPr>
          <p:cNvPr id="41" name="Straight Connector 40"/>
          <p:cNvCxnSpPr/>
          <p:nvPr userDrawn="1"/>
        </p:nvCxnSpPr>
        <p:spPr bwMode="auto">
          <a:xfrm>
            <a:off x="0" y="1355726"/>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01140569"/>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RO_Update_Concept_1 P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13" name="TextBox 12"/>
          <p:cNvSpPr txBox="1"/>
          <p:nvPr userDrawn="1"/>
        </p:nvSpPr>
        <p:spPr>
          <a:xfrm>
            <a:off x="5591173" y="3843864"/>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DIRO UPDATE/ISSUES</a:t>
            </a:r>
            <a:endParaRPr lang="en-US" sz="1200" b="1" dirty="0">
              <a:solidFill>
                <a:prstClr val="black"/>
              </a:solidFill>
              <a:latin typeface="Tahoma" pitchFamily="34" charset="0"/>
              <a:ea typeface="Tahoma" pitchFamily="34" charset="0"/>
              <a:cs typeface="Tahoma" pitchFamily="34" charset="0"/>
            </a:endParaRPr>
          </a:p>
        </p:txBody>
      </p:sp>
      <p:sp>
        <p:nvSpPr>
          <p:cNvPr id="16" name="Title 1"/>
          <p:cNvSpPr>
            <a:spLocks noGrp="1"/>
          </p:cNvSpPr>
          <p:nvPr>
            <p:ph type="ctrTitle" hasCustomPrompt="1"/>
          </p:nvPr>
        </p:nvSpPr>
        <p:spPr>
          <a:xfrm>
            <a:off x="1619250" y="76202"/>
            <a:ext cx="6422572" cy="579062"/>
          </a:xfrm>
        </p:spPr>
        <p:txBody>
          <a:bodyPr anchor="b">
            <a:noAutofit/>
          </a:bodyPr>
          <a:lstStyle>
            <a:lvl1pPr algn="l">
              <a:lnSpc>
                <a:spcPct val="100000"/>
              </a:lnSpc>
              <a:defRPr sz="2000" b="0">
                <a:latin typeface="Tahoma" pitchFamily="34" charset="0"/>
                <a:ea typeface="Tahoma" pitchFamily="34" charset="0"/>
                <a:cs typeface="Tahoma" pitchFamily="34" charset="0"/>
              </a:defRPr>
            </a:lvl1pPr>
          </a:lstStyle>
          <a:p>
            <a:r>
              <a:rPr lang="en-US" dirty="0" smtClean="0"/>
              <a:t>Program Name (Acronym)</a:t>
            </a:r>
            <a:endParaRPr lang="en-US" dirty="0"/>
          </a:p>
        </p:txBody>
      </p:sp>
      <p:sp>
        <p:nvSpPr>
          <p:cNvPr id="29" name="Text Placeholder 4"/>
          <p:cNvSpPr>
            <a:spLocks noGrp="1"/>
          </p:cNvSpPr>
          <p:nvPr>
            <p:ph type="body" sz="quarter" idx="24" hasCustomPrompt="1"/>
          </p:nvPr>
        </p:nvSpPr>
        <p:spPr>
          <a:xfrm>
            <a:off x="1619250" y="587526"/>
            <a:ext cx="6421587" cy="390885"/>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PM / Office</a:t>
            </a:r>
          </a:p>
        </p:txBody>
      </p:sp>
      <p:sp>
        <p:nvSpPr>
          <p:cNvPr id="30" name="Rectangle 29"/>
          <p:cNvSpPr/>
          <p:nvPr userDrawn="1"/>
        </p:nvSpPr>
        <p:spPr>
          <a:xfrm>
            <a:off x="8041821" y="76201"/>
            <a:ext cx="949779" cy="5197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1" name="TextBox 30"/>
          <p:cNvSpPr txBox="1"/>
          <p:nvPr userDrawn="1"/>
        </p:nvSpPr>
        <p:spPr>
          <a:xfrm>
            <a:off x="8041822" y="197126"/>
            <a:ext cx="949780" cy="261610"/>
          </a:xfrm>
          <a:prstGeom prst="rect">
            <a:avLst/>
          </a:prstGeom>
          <a:noFill/>
        </p:spPr>
        <p:txBody>
          <a:bodyPr wrap="square" rtlCol="0">
            <a:spAutoFit/>
          </a:bodyPr>
          <a:lstStyle/>
          <a:p>
            <a:pPr algn="ctr" fontAlgn="auto">
              <a:spcBef>
                <a:spcPts val="0"/>
              </a:spcBef>
              <a:spcAft>
                <a:spcPts val="0"/>
              </a:spcAft>
            </a:pPr>
            <a:r>
              <a:rPr lang="en-US" sz="1100" dirty="0" smtClean="0">
                <a:solidFill>
                  <a:prstClr val="black"/>
                </a:solidFill>
                <a:latin typeface="Tahoma" pitchFamily="34" charset="0"/>
                <a:ea typeface="Tahoma" pitchFamily="34" charset="0"/>
                <a:cs typeface="Tahoma" pitchFamily="34" charset="0"/>
              </a:rPr>
              <a:t>Concept</a:t>
            </a:r>
            <a:endParaRPr lang="en-US" sz="1100" dirty="0">
              <a:solidFill>
                <a:prstClr val="black"/>
              </a:solidFill>
              <a:latin typeface="Tahoma" pitchFamily="34" charset="0"/>
              <a:ea typeface="Tahoma" pitchFamily="34" charset="0"/>
              <a:cs typeface="Tahoma" pitchFamily="34" charset="0"/>
            </a:endParaRP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
        <p:nvSpPr>
          <p:cNvPr id="35" name="TextBox 34"/>
          <p:cNvSpPr txBox="1"/>
          <p:nvPr userDrawn="1"/>
        </p:nvSpPr>
        <p:spPr>
          <a:xfrm>
            <a:off x="28578" y="1100945"/>
            <a:ext cx="623887"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PE:</a:t>
            </a:r>
            <a:endParaRPr lang="en-US" sz="1000" dirty="0">
              <a:solidFill>
                <a:prstClr val="black"/>
              </a:solidFill>
              <a:latin typeface="Tahoma"/>
            </a:endParaRPr>
          </a:p>
        </p:txBody>
      </p:sp>
      <p:sp>
        <p:nvSpPr>
          <p:cNvPr id="37" name="TextBox 36"/>
          <p:cNvSpPr txBox="1"/>
          <p:nvPr userDrawn="1"/>
        </p:nvSpPr>
        <p:spPr>
          <a:xfrm>
            <a:off x="1044045" y="1100945"/>
            <a:ext cx="1204913"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PROJECT:</a:t>
            </a:r>
            <a:endParaRPr lang="en-US" sz="1000" dirty="0">
              <a:solidFill>
                <a:prstClr val="black"/>
              </a:solidFill>
              <a:latin typeface="Tahoma"/>
            </a:endParaRPr>
          </a:p>
        </p:txBody>
      </p:sp>
      <p:sp>
        <p:nvSpPr>
          <p:cNvPr id="38" name="TextBox 37"/>
          <p:cNvSpPr txBox="1"/>
          <p:nvPr userDrawn="1"/>
        </p:nvSpPr>
        <p:spPr>
          <a:xfrm>
            <a:off x="2257426" y="1100945"/>
            <a:ext cx="1204913"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RDDS PG #:</a:t>
            </a:r>
            <a:endParaRPr lang="en-US" sz="1000" dirty="0">
              <a:solidFill>
                <a:prstClr val="black"/>
              </a:solidFill>
              <a:latin typeface="Tahoma"/>
            </a:endParaRPr>
          </a:p>
        </p:txBody>
      </p:sp>
      <p:sp>
        <p:nvSpPr>
          <p:cNvPr id="39" name="Text Placeholder 2"/>
          <p:cNvSpPr>
            <a:spLocks noGrp="1"/>
          </p:cNvSpPr>
          <p:nvPr>
            <p:ph type="body" sz="quarter" idx="21" hasCustomPrompt="1"/>
          </p:nvPr>
        </p:nvSpPr>
        <p:spPr>
          <a:xfrm>
            <a:off x="280457" y="1100945"/>
            <a:ext cx="744007" cy="246888"/>
          </a:xfrm>
          <a:noFill/>
        </p:spPr>
        <p:txBody>
          <a:bodyPr wrap="square" lIns="45720" rtlCol="0">
            <a:spAutoFit/>
          </a:bodyPr>
          <a:lstStyle>
            <a:lvl1pPr>
              <a:defRPr lang="en-US" sz="1000" dirty="0">
                <a:latin typeface="+mn-lt"/>
                <a:cs typeface="+mn-cs"/>
              </a:defRPr>
            </a:lvl1pPr>
          </a:lstStyle>
          <a:p>
            <a:pPr marL="0" lvl="0"/>
            <a:r>
              <a:rPr lang="en-US" dirty="0" smtClean="0"/>
              <a:t>-</a:t>
            </a:r>
            <a:endParaRPr lang="en-US" dirty="0"/>
          </a:p>
        </p:txBody>
      </p:sp>
      <p:sp>
        <p:nvSpPr>
          <p:cNvPr id="40" name="Text Placeholder 2"/>
          <p:cNvSpPr>
            <a:spLocks noGrp="1"/>
          </p:cNvSpPr>
          <p:nvPr>
            <p:ph type="body" sz="quarter" idx="22" hasCustomPrompt="1"/>
          </p:nvPr>
        </p:nvSpPr>
        <p:spPr>
          <a:xfrm>
            <a:off x="1679074" y="1100945"/>
            <a:ext cx="502149"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smtClean="0"/>
              <a:t>-</a:t>
            </a:r>
            <a:endParaRPr lang="en-US" dirty="0"/>
          </a:p>
        </p:txBody>
      </p:sp>
      <p:sp>
        <p:nvSpPr>
          <p:cNvPr id="41" name="Text Placeholder 2"/>
          <p:cNvSpPr>
            <a:spLocks noGrp="1"/>
          </p:cNvSpPr>
          <p:nvPr>
            <p:ph type="body" sz="quarter" idx="23" hasCustomPrompt="1"/>
          </p:nvPr>
        </p:nvSpPr>
        <p:spPr>
          <a:xfrm>
            <a:off x="3022598" y="1100945"/>
            <a:ext cx="1040343"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smtClean="0"/>
              <a:t>-</a:t>
            </a:r>
            <a:endParaRPr lang="en-US" dirty="0"/>
          </a:p>
        </p:txBody>
      </p:sp>
      <p:sp>
        <p:nvSpPr>
          <p:cNvPr id="42" name="Text Placeholder 39"/>
          <p:cNvSpPr>
            <a:spLocks noGrp="1"/>
          </p:cNvSpPr>
          <p:nvPr>
            <p:ph type="body" sz="quarter" idx="15" hasCustomPrompt="1"/>
          </p:nvPr>
        </p:nvSpPr>
        <p:spPr>
          <a:xfrm>
            <a:off x="6839980" y="1100945"/>
            <a:ext cx="731520" cy="246888"/>
          </a:xfrm>
          <a:noFill/>
        </p:spPr>
        <p:txBody>
          <a:bodyPr wrap="square" rtlCol="0">
            <a:spAutoFit/>
          </a:bodyPr>
          <a:lstStyle>
            <a:lvl1pPr algn="ctr">
              <a:defRPr lang="en-US" sz="1000" dirty="0">
                <a:latin typeface="+mn-lt"/>
                <a:cs typeface="+mn-cs"/>
              </a:defRPr>
            </a:lvl1pPr>
          </a:lstStyle>
          <a:p>
            <a:pPr marL="0" lvl="0"/>
            <a:r>
              <a:rPr lang="en-US" dirty="0" smtClean="0"/>
              <a:t>0.000</a:t>
            </a:r>
            <a:endParaRPr lang="en-US" dirty="0"/>
          </a:p>
        </p:txBody>
      </p:sp>
      <p:sp>
        <p:nvSpPr>
          <p:cNvPr id="43" name="Text Placeholder 39"/>
          <p:cNvSpPr>
            <a:spLocks noGrp="1"/>
          </p:cNvSpPr>
          <p:nvPr>
            <p:ph type="body" sz="quarter" idx="29" hasCustomPrompt="1"/>
          </p:nvPr>
        </p:nvSpPr>
        <p:spPr>
          <a:xfrm>
            <a:off x="7572256" y="1100945"/>
            <a:ext cx="731520" cy="246888"/>
          </a:xfrm>
          <a:noFill/>
        </p:spPr>
        <p:txBody>
          <a:bodyPr wrap="square" rtlCol="0">
            <a:spAutoFit/>
          </a:bodyPr>
          <a:lstStyle>
            <a:lvl1pPr algn="ctr">
              <a:defRPr lang="en-US" sz="1000" dirty="0">
                <a:latin typeface="+mn-lt"/>
                <a:cs typeface="+mn-cs"/>
              </a:defRPr>
            </a:lvl1pPr>
          </a:lstStyle>
          <a:p>
            <a:pPr marL="0" lvl="0"/>
            <a:r>
              <a:rPr lang="en-US" dirty="0" smtClean="0"/>
              <a:t>0.000</a:t>
            </a:r>
            <a:endParaRPr lang="en-US" dirty="0"/>
          </a:p>
        </p:txBody>
      </p:sp>
      <p:sp>
        <p:nvSpPr>
          <p:cNvPr id="44" name="Text Placeholder 39"/>
          <p:cNvSpPr>
            <a:spLocks noGrp="1"/>
          </p:cNvSpPr>
          <p:nvPr>
            <p:ph type="body" sz="quarter" idx="30" hasCustomPrompt="1"/>
          </p:nvPr>
        </p:nvSpPr>
        <p:spPr>
          <a:xfrm>
            <a:off x="8309850" y="1100945"/>
            <a:ext cx="731520" cy="246888"/>
          </a:xfrm>
          <a:noFill/>
        </p:spPr>
        <p:txBody>
          <a:bodyPr wrap="square" rtlCol="0">
            <a:spAutoFit/>
          </a:bodyPr>
          <a:lstStyle>
            <a:lvl1pPr algn="ctr">
              <a:defRPr lang="en-US" sz="1000" dirty="0">
                <a:latin typeface="+mn-lt"/>
                <a:cs typeface="+mn-cs"/>
              </a:defRPr>
            </a:lvl1pPr>
          </a:lstStyle>
          <a:p>
            <a:pPr marL="0" lvl="0"/>
            <a:r>
              <a:rPr lang="en-US" dirty="0" smtClean="0"/>
              <a:t>0.000</a:t>
            </a:r>
            <a:endParaRPr lang="en-US" dirty="0"/>
          </a:p>
        </p:txBody>
      </p:sp>
      <p:sp>
        <p:nvSpPr>
          <p:cNvPr id="45" name="TextBox 44"/>
          <p:cNvSpPr txBox="1"/>
          <p:nvPr userDrawn="1"/>
        </p:nvSpPr>
        <p:spPr>
          <a:xfrm>
            <a:off x="8309850" y="880703"/>
            <a:ext cx="731520" cy="246221"/>
          </a:xfrm>
          <a:prstGeom prst="rect">
            <a:avLst/>
          </a:prstGeom>
          <a:noFill/>
        </p:spPr>
        <p:txBody>
          <a:bodyPr wrap="square" rtlCol="0">
            <a:spAutoFit/>
          </a:bodyPr>
          <a:lstStyle>
            <a:defPPr>
              <a:defRPr lang="en-US"/>
            </a:defPPr>
            <a:lvl1pPr>
              <a:defRPr sz="1000"/>
            </a:lvl1pPr>
          </a:lstStyle>
          <a:p>
            <a:pPr algn="ctr" fontAlgn="auto">
              <a:spcBef>
                <a:spcPts val="0"/>
              </a:spcBef>
              <a:spcAft>
                <a:spcPts val="0"/>
              </a:spcAft>
            </a:pPr>
            <a:r>
              <a:rPr lang="en-US" dirty="0" smtClean="0">
                <a:solidFill>
                  <a:prstClr val="black"/>
                </a:solidFill>
                <a:latin typeface="Tahoma"/>
              </a:rPr>
              <a:t>FY13</a:t>
            </a:r>
          </a:p>
        </p:txBody>
      </p:sp>
      <p:sp>
        <p:nvSpPr>
          <p:cNvPr id="46" name="TextBox 45"/>
          <p:cNvSpPr txBox="1"/>
          <p:nvPr userDrawn="1"/>
        </p:nvSpPr>
        <p:spPr>
          <a:xfrm>
            <a:off x="7576244" y="880703"/>
            <a:ext cx="731520" cy="246221"/>
          </a:xfrm>
          <a:prstGeom prst="rect">
            <a:avLst/>
          </a:prstGeom>
          <a:noFill/>
        </p:spPr>
        <p:txBody>
          <a:bodyPr wrap="square" rtlCol="0">
            <a:spAutoFit/>
          </a:bodyPr>
          <a:lstStyle>
            <a:defPPr>
              <a:defRPr lang="en-US"/>
            </a:defPPr>
            <a:lvl1pPr>
              <a:defRPr sz="1000"/>
            </a:lvl1pPr>
          </a:lstStyle>
          <a:p>
            <a:pPr algn="ctr" fontAlgn="auto">
              <a:spcBef>
                <a:spcPts val="0"/>
              </a:spcBef>
              <a:spcAft>
                <a:spcPts val="0"/>
              </a:spcAft>
            </a:pPr>
            <a:r>
              <a:rPr lang="en-US" dirty="0" smtClean="0">
                <a:solidFill>
                  <a:prstClr val="black"/>
                </a:solidFill>
                <a:latin typeface="Tahoma"/>
              </a:rPr>
              <a:t>FY12</a:t>
            </a:r>
          </a:p>
        </p:txBody>
      </p:sp>
      <p:sp>
        <p:nvSpPr>
          <p:cNvPr id="47" name="TextBox 46"/>
          <p:cNvSpPr txBox="1"/>
          <p:nvPr userDrawn="1"/>
        </p:nvSpPr>
        <p:spPr>
          <a:xfrm>
            <a:off x="6842638" y="880703"/>
            <a:ext cx="731520" cy="246221"/>
          </a:xfrm>
          <a:prstGeom prst="rect">
            <a:avLst/>
          </a:prstGeom>
          <a:noFill/>
        </p:spPr>
        <p:txBody>
          <a:bodyPr wrap="square" rtlCol="0">
            <a:spAutoFit/>
          </a:bodyPr>
          <a:lstStyle>
            <a:defPPr>
              <a:defRPr lang="en-US"/>
            </a:defPPr>
            <a:lvl1pPr>
              <a:defRPr sz="1000"/>
            </a:lvl1pPr>
          </a:lstStyle>
          <a:p>
            <a:pPr algn="ctr" fontAlgn="auto">
              <a:spcBef>
                <a:spcPts val="0"/>
              </a:spcBef>
              <a:spcAft>
                <a:spcPts val="0"/>
              </a:spcAft>
            </a:pPr>
            <a:r>
              <a:rPr lang="en-US" dirty="0" smtClean="0">
                <a:solidFill>
                  <a:prstClr val="black"/>
                </a:solidFill>
                <a:latin typeface="Tahoma"/>
              </a:rPr>
              <a:t>FY11</a:t>
            </a:r>
          </a:p>
        </p:txBody>
      </p:sp>
      <p:sp>
        <p:nvSpPr>
          <p:cNvPr id="48" name="TextBox 47"/>
          <p:cNvSpPr txBox="1"/>
          <p:nvPr userDrawn="1"/>
        </p:nvSpPr>
        <p:spPr>
          <a:xfrm>
            <a:off x="900113" y="1363189"/>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OVERVIEW</a:t>
            </a:r>
            <a:endParaRPr lang="en-US" sz="1200" b="1" dirty="0">
              <a:solidFill>
                <a:prstClr val="black"/>
              </a:solidFill>
              <a:latin typeface="Tahoma" pitchFamily="34" charset="0"/>
              <a:ea typeface="Tahoma" pitchFamily="34" charset="0"/>
              <a:cs typeface="Tahoma" pitchFamily="34" charset="0"/>
            </a:endParaRPr>
          </a:p>
        </p:txBody>
      </p:sp>
      <p:sp>
        <p:nvSpPr>
          <p:cNvPr id="49" name="TextBox 48"/>
          <p:cNvSpPr txBox="1"/>
          <p:nvPr userDrawn="1"/>
        </p:nvSpPr>
        <p:spPr>
          <a:xfrm>
            <a:off x="5591173" y="1365362"/>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STATUS</a:t>
            </a:r>
            <a:endParaRPr lang="en-US" sz="1200" b="1" dirty="0">
              <a:solidFill>
                <a:prstClr val="black"/>
              </a:solidFill>
              <a:latin typeface="Tahoma" pitchFamily="34" charset="0"/>
              <a:ea typeface="Tahoma" pitchFamily="34" charset="0"/>
              <a:cs typeface="Tahoma" pitchFamily="34" charset="0"/>
            </a:endParaRPr>
          </a:p>
        </p:txBody>
      </p:sp>
      <p:sp>
        <p:nvSpPr>
          <p:cNvPr id="50" name="TextBox 49"/>
          <p:cNvSpPr txBox="1"/>
          <p:nvPr userDrawn="1"/>
        </p:nvSpPr>
        <p:spPr>
          <a:xfrm>
            <a:off x="255985" y="3843864"/>
            <a:ext cx="4002883"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CAPABILITY OBJECTIVE/GOAL</a:t>
            </a:r>
            <a:endParaRPr lang="en-US" sz="1200" b="1" dirty="0">
              <a:solidFill>
                <a:prstClr val="black"/>
              </a:solidFill>
              <a:latin typeface="Tahoma" pitchFamily="34" charset="0"/>
              <a:ea typeface="Tahoma" pitchFamily="34" charset="0"/>
              <a:cs typeface="Tahoma" pitchFamily="34" charset="0"/>
            </a:endParaRPr>
          </a:p>
        </p:txBody>
      </p:sp>
      <p:cxnSp>
        <p:nvCxnSpPr>
          <p:cNvPr id="52" name="Straight Connector 51"/>
          <p:cNvCxnSpPr/>
          <p:nvPr userDrawn="1"/>
        </p:nvCxnSpPr>
        <p:spPr bwMode="auto">
          <a:xfrm>
            <a:off x="0" y="3825875"/>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53" name="Straight Connector 52"/>
          <p:cNvCxnSpPr/>
          <p:nvPr userDrawn="1"/>
        </p:nvCxnSpPr>
        <p:spPr bwMode="auto">
          <a:xfrm>
            <a:off x="4572000" y="1355726"/>
            <a:ext cx="0" cy="50704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54" name="Content Placeholder 6"/>
          <p:cNvSpPr>
            <a:spLocks noGrp="1"/>
          </p:cNvSpPr>
          <p:nvPr>
            <p:ph sz="quarter" idx="31" hasCustomPrompt="1"/>
          </p:nvPr>
        </p:nvSpPr>
        <p:spPr>
          <a:xfrm>
            <a:off x="195263" y="1642361"/>
            <a:ext cx="4283604" cy="2155469"/>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Insert text, images, and/or charts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5" name="Content Placeholder 6"/>
          <p:cNvSpPr>
            <a:spLocks noGrp="1"/>
          </p:cNvSpPr>
          <p:nvPr>
            <p:ph sz="quarter" idx="25" hasCustomPrompt="1"/>
          </p:nvPr>
        </p:nvSpPr>
        <p:spPr>
          <a:xfrm>
            <a:off x="195263" y="4120863"/>
            <a:ext cx="4283604" cy="2432337"/>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6" name="Content Placeholder 6"/>
          <p:cNvSpPr>
            <a:spLocks noGrp="1"/>
          </p:cNvSpPr>
          <p:nvPr>
            <p:ph sz="quarter" idx="26" hasCustomPrompt="1"/>
          </p:nvPr>
        </p:nvSpPr>
        <p:spPr>
          <a:xfrm>
            <a:off x="4707996" y="1642361"/>
            <a:ext cx="4283604" cy="2155469"/>
          </a:xfrm>
        </p:spPr>
        <p:txBody>
          <a:bodyPr/>
          <a:lstStyle>
            <a:lvl1pPr marL="171450" indent="-171450">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marL="171450" indent="-171450">
              <a:buFont typeface="Arial" pitchFamily="34" charset="0"/>
              <a:buChar char="•"/>
            </a:pPr>
            <a:r>
              <a:rPr lang="en-US" sz="1200" dirty="0" smtClean="0">
                <a:latin typeface="Tahoma" pitchFamily="34" charset="0"/>
                <a:ea typeface="Tahoma" pitchFamily="34" charset="0"/>
                <a:cs typeface="Tahoma" pitchFamily="34" charset="0"/>
              </a:rPr>
              <a:t>Date started - Planned end - Upcoming key decision - Transition partners - Technical risk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2" name="Content Placeholder 6"/>
          <p:cNvSpPr>
            <a:spLocks noGrp="1"/>
          </p:cNvSpPr>
          <p:nvPr>
            <p:ph sz="quarter" idx="32" hasCustomPrompt="1"/>
          </p:nvPr>
        </p:nvSpPr>
        <p:spPr>
          <a:xfrm>
            <a:off x="4707996" y="4120863"/>
            <a:ext cx="4283604" cy="2432337"/>
          </a:xfrm>
        </p:spPr>
        <p:txBody>
          <a:bodyPr/>
          <a:lstStyle>
            <a:lvl1pPr marL="169863" indent="-169863">
              <a:buFont typeface="Arial" pitchFamily="34" charset="0"/>
              <a:buChar char="•"/>
              <a:defRPr sz="1200" baseline="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Issues/Challenges and spend plan status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1" name="Straight Connector 50"/>
          <p:cNvCxnSpPr/>
          <p:nvPr userDrawn="1"/>
        </p:nvCxnSpPr>
        <p:spPr bwMode="auto">
          <a:xfrm>
            <a:off x="0" y="1355726"/>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963028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RO_Update_Prototype_1 P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30" name="Rectangle 29"/>
          <p:cNvSpPr/>
          <p:nvPr userDrawn="1"/>
        </p:nvSpPr>
        <p:spPr>
          <a:xfrm>
            <a:off x="8041821" y="76201"/>
            <a:ext cx="949779" cy="5197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1" name="TextBox 30"/>
          <p:cNvSpPr txBox="1"/>
          <p:nvPr userDrawn="1"/>
        </p:nvSpPr>
        <p:spPr>
          <a:xfrm>
            <a:off x="8041822" y="197128"/>
            <a:ext cx="949780" cy="261610"/>
          </a:xfrm>
          <a:prstGeom prst="rect">
            <a:avLst/>
          </a:prstGeom>
          <a:noFill/>
        </p:spPr>
        <p:txBody>
          <a:bodyPr wrap="square" rtlCol="0">
            <a:spAutoFit/>
          </a:bodyPr>
          <a:lstStyle/>
          <a:p>
            <a:pPr algn="ctr" fontAlgn="auto">
              <a:spcBef>
                <a:spcPts val="0"/>
              </a:spcBef>
              <a:spcAft>
                <a:spcPts val="0"/>
              </a:spcAft>
            </a:pPr>
            <a:r>
              <a:rPr lang="en-US" sz="1100" dirty="0" smtClean="0">
                <a:solidFill>
                  <a:prstClr val="black"/>
                </a:solidFill>
                <a:latin typeface="Tahoma" pitchFamily="34" charset="0"/>
                <a:ea typeface="Tahoma" pitchFamily="34" charset="0"/>
                <a:cs typeface="Tahoma" pitchFamily="34" charset="0"/>
              </a:rPr>
              <a:t>Prototype</a:t>
            </a:r>
            <a:endParaRPr lang="en-US" sz="1100" dirty="0">
              <a:solidFill>
                <a:prstClr val="black"/>
              </a:solidFill>
              <a:latin typeface="Tahoma" pitchFamily="34" charset="0"/>
              <a:ea typeface="Tahoma" pitchFamily="34" charset="0"/>
              <a:cs typeface="Tahoma" pitchFamily="34" charset="0"/>
            </a:endParaRP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
        <p:nvSpPr>
          <p:cNvPr id="35" name="TextBox 34"/>
          <p:cNvSpPr txBox="1"/>
          <p:nvPr userDrawn="1"/>
        </p:nvSpPr>
        <p:spPr>
          <a:xfrm>
            <a:off x="5591173" y="3843864"/>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DIRO UPDATE/ISSUES</a:t>
            </a:r>
            <a:endParaRPr lang="en-US" sz="1200" b="1" dirty="0">
              <a:solidFill>
                <a:prstClr val="black"/>
              </a:solidFill>
              <a:latin typeface="Tahoma" pitchFamily="34" charset="0"/>
              <a:ea typeface="Tahoma" pitchFamily="34" charset="0"/>
              <a:cs typeface="Tahoma" pitchFamily="34" charset="0"/>
            </a:endParaRPr>
          </a:p>
        </p:txBody>
      </p:sp>
      <p:sp>
        <p:nvSpPr>
          <p:cNvPr id="37" name="TextBox 36"/>
          <p:cNvSpPr txBox="1"/>
          <p:nvPr userDrawn="1"/>
        </p:nvSpPr>
        <p:spPr>
          <a:xfrm>
            <a:off x="900113" y="1363189"/>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OVERVIEW</a:t>
            </a:r>
            <a:endParaRPr lang="en-US" sz="1200" b="1" dirty="0">
              <a:solidFill>
                <a:prstClr val="black"/>
              </a:solidFill>
              <a:latin typeface="Tahoma" pitchFamily="34" charset="0"/>
              <a:ea typeface="Tahoma" pitchFamily="34" charset="0"/>
              <a:cs typeface="Tahoma" pitchFamily="34" charset="0"/>
            </a:endParaRPr>
          </a:p>
        </p:txBody>
      </p:sp>
      <p:sp>
        <p:nvSpPr>
          <p:cNvPr id="38" name="TextBox 37"/>
          <p:cNvSpPr txBox="1"/>
          <p:nvPr userDrawn="1"/>
        </p:nvSpPr>
        <p:spPr>
          <a:xfrm>
            <a:off x="5591173" y="1365362"/>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STATUS</a:t>
            </a:r>
            <a:endParaRPr lang="en-US" sz="1200" b="1" dirty="0">
              <a:solidFill>
                <a:prstClr val="black"/>
              </a:solidFill>
              <a:latin typeface="Tahoma" pitchFamily="34" charset="0"/>
              <a:ea typeface="Tahoma" pitchFamily="34" charset="0"/>
              <a:cs typeface="Tahoma" pitchFamily="34" charset="0"/>
            </a:endParaRPr>
          </a:p>
        </p:txBody>
      </p:sp>
      <p:sp>
        <p:nvSpPr>
          <p:cNvPr id="39" name="TextBox 38"/>
          <p:cNvSpPr txBox="1"/>
          <p:nvPr userDrawn="1"/>
        </p:nvSpPr>
        <p:spPr>
          <a:xfrm>
            <a:off x="255985" y="3843864"/>
            <a:ext cx="4002883"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CAPABILITY OBJECTIVE/GOAL</a:t>
            </a:r>
            <a:endParaRPr lang="en-US" sz="1200" b="1" dirty="0">
              <a:solidFill>
                <a:prstClr val="black"/>
              </a:solidFill>
              <a:latin typeface="Tahoma" pitchFamily="34" charset="0"/>
              <a:ea typeface="Tahoma" pitchFamily="34" charset="0"/>
              <a:cs typeface="Tahoma" pitchFamily="34" charset="0"/>
            </a:endParaRPr>
          </a:p>
        </p:txBody>
      </p:sp>
      <p:cxnSp>
        <p:nvCxnSpPr>
          <p:cNvPr id="41" name="Straight Connector 40"/>
          <p:cNvCxnSpPr/>
          <p:nvPr userDrawn="1"/>
        </p:nvCxnSpPr>
        <p:spPr bwMode="auto">
          <a:xfrm>
            <a:off x="0" y="3825875"/>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42" name="Straight Connector 41"/>
          <p:cNvCxnSpPr/>
          <p:nvPr userDrawn="1"/>
        </p:nvCxnSpPr>
        <p:spPr bwMode="auto">
          <a:xfrm>
            <a:off x="4572000" y="1355726"/>
            <a:ext cx="0" cy="50704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43" name="Content Placeholder 6"/>
          <p:cNvSpPr>
            <a:spLocks noGrp="1"/>
          </p:cNvSpPr>
          <p:nvPr>
            <p:ph sz="quarter" idx="31" hasCustomPrompt="1"/>
          </p:nvPr>
        </p:nvSpPr>
        <p:spPr>
          <a:xfrm>
            <a:off x="195263" y="1642361"/>
            <a:ext cx="4283604" cy="2155469"/>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Insert text, images, and/or charts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4" name="Content Placeholder 6"/>
          <p:cNvSpPr>
            <a:spLocks noGrp="1"/>
          </p:cNvSpPr>
          <p:nvPr>
            <p:ph sz="quarter" idx="25" hasCustomPrompt="1"/>
          </p:nvPr>
        </p:nvSpPr>
        <p:spPr>
          <a:xfrm>
            <a:off x="195263" y="4120863"/>
            <a:ext cx="4283604" cy="2432337"/>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5" name="Content Placeholder 6"/>
          <p:cNvSpPr>
            <a:spLocks noGrp="1"/>
          </p:cNvSpPr>
          <p:nvPr>
            <p:ph sz="quarter" idx="26" hasCustomPrompt="1"/>
          </p:nvPr>
        </p:nvSpPr>
        <p:spPr>
          <a:xfrm>
            <a:off x="4707996" y="1642361"/>
            <a:ext cx="4283604" cy="2155469"/>
          </a:xfrm>
        </p:spPr>
        <p:txBody>
          <a:bodyPr/>
          <a:lstStyle>
            <a:lvl1pPr marL="171450" indent="-171450">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marL="171450" indent="-171450">
              <a:buFont typeface="Arial" pitchFamily="34" charset="0"/>
              <a:buChar char="•"/>
            </a:pPr>
            <a:r>
              <a:rPr lang="en-US" sz="1200" dirty="0" smtClean="0">
                <a:latin typeface="Tahoma" pitchFamily="34" charset="0"/>
                <a:ea typeface="Tahoma" pitchFamily="34" charset="0"/>
                <a:cs typeface="Tahoma" pitchFamily="34" charset="0"/>
              </a:rPr>
              <a:t>Date started - Planned end - Upcoming key decision - Transition partners - Technical risk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6" name="Content Placeholder 6"/>
          <p:cNvSpPr>
            <a:spLocks noGrp="1"/>
          </p:cNvSpPr>
          <p:nvPr>
            <p:ph sz="quarter" idx="32" hasCustomPrompt="1"/>
          </p:nvPr>
        </p:nvSpPr>
        <p:spPr>
          <a:xfrm>
            <a:off x="4707996" y="4120863"/>
            <a:ext cx="4283604" cy="2432337"/>
          </a:xfrm>
        </p:spPr>
        <p:txBody>
          <a:bodyPr/>
          <a:lstStyle>
            <a:lvl1pPr marL="169863" indent="-169863">
              <a:buFont typeface="Arial" pitchFamily="34" charset="0"/>
              <a:buChar char="•"/>
              <a:defRPr sz="1200" baseline="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Issues/Challenges and spend plan status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7" name="TextBox 46"/>
          <p:cNvSpPr txBox="1"/>
          <p:nvPr userDrawn="1"/>
        </p:nvSpPr>
        <p:spPr>
          <a:xfrm>
            <a:off x="28578" y="1100945"/>
            <a:ext cx="623887"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PE:</a:t>
            </a:r>
            <a:endParaRPr lang="en-US" sz="1000" dirty="0">
              <a:solidFill>
                <a:prstClr val="black"/>
              </a:solidFill>
              <a:latin typeface="Tahoma"/>
            </a:endParaRPr>
          </a:p>
        </p:txBody>
      </p:sp>
      <p:sp>
        <p:nvSpPr>
          <p:cNvPr id="48" name="TextBox 47"/>
          <p:cNvSpPr txBox="1"/>
          <p:nvPr userDrawn="1"/>
        </p:nvSpPr>
        <p:spPr>
          <a:xfrm>
            <a:off x="1044045" y="1100945"/>
            <a:ext cx="1204913"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PROJECT:</a:t>
            </a:r>
            <a:endParaRPr lang="en-US" sz="1000" dirty="0">
              <a:solidFill>
                <a:prstClr val="black"/>
              </a:solidFill>
              <a:latin typeface="Tahoma"/>
            </a:endParaRPr>
          </a:p>
        </p:txBody>
      </p:sp>
      <p:sp>
        <p:nvSpPr>
          <p:cNvPr id="49" name="TextBox 48"/>
          <p:cNvSpPr txBox="1"/>
          <p:nvPr userDrawn="1"/>
        </p:nvSpPr>
        <p:spPr>
          <a:xfrm>
            <a:off x="2257426" y="1100945"/>
            <a:ext cx="1204913"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RDDS PG #:</a:t>
            </a:r>
            <a:endParaRPr lang="en-US" sz="1000" dirty="0">
              <a:solidFill>
                <a:prstClr val="black"/>
              </a:solidFill>
              <a:latin typeface="Tahoma"/>
            </a:endParaRPr>
          </a:p>
        </p:txBody>
      </p:sp>
      <p:sp>
        <p:nvSpPr>
          <p:cNvPr id="50" name="Text Placeholder 2"/>
          <p:cNvSpPr>
            <a:spLocks noGrp="1"/>
          </p:cNvSpPr>
          <p:nvPr>
            <p:ph type="body" sz="quarter" idx="21" hasCustomPrompt="1"/>
          </p:nvPr>
        </p:nvSpPr>
        <p:spPr>
          <a:xfrm>
            <a:off x="280457" y="1100945"/>
            <a:ext cx="744007" cy="246888"/>
          </a:xfrm>
          <a:noFill/>
        </p:spPr>
        <p:txBody>
          <a:bodyPr wrap="square" lIns="45720" rtlCol="0">
            <a:spAutoFit/>
          </a:bodyPr>
          <a:lstStyle>
            <a:lvl1pPr>
              <a:defRPr lang="en-US" sz="1000" dirty="0">
                <a:latin typeface="+mn-lt"/>
                <a:cs typeface="+mn-cs"/>
              </a:defRPr>
            </a:lvl1pPr>
          </a:lstStyle>
          <a:p>
            <a:pPr marL="0" lvl="0"/>
            <a:r>
              <a:rPr lang="en-US" dirty="0" smtClean="0"/>
              <a:t>-</a:t>
            </a:r>
            <a:endParaRPr lang="en-US" dirty="0"/>
          </a:p>
        </p:txBody>
      </p:sp>
      <p:sp>
        <p:nvSpPr>
          <p:cNvPr id="51" name="Text Placeholder 2"/>
          <p:cNvSpPr>
            <a:spLocks noGrp="1"/>
          </p:cNvSpPr>
          <p:nvPr>
            <p:ph type="body" sz="quarter" idx="22" hasCustomPrompt="1"/>
          </p:nvPr>
        </p:nvSpPr>
        <p:spPr>
          <a:xfrm>
            <a:off x="1679074" y="1100945"/>
            <a:ext cx="502149"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smtClean="0"/>
              <a:t>-</a:t>
            </a:r>
            <a:endParaRPr lang="en-US" dirty="0"/>
          </a:p>
        </p:txBody>
      </p:sp>
      <p:sp>
        <p:nvSpPr>
          <p:cNvPr id="52" name="Text Placeholder 2"/>
          <p:cNvSpPr>
            <a:spLocks noGrp="1"/>
          </p:cNvSpPr>
          <p:nvPr>
            <p:ph type="body" sz="quarter" idx="23" hasCustomPrompt="1"/>
          </p:nvPr>
        </p:nvSpPr>
        <p:spPr>
          <a:xfrm>
            <a:off x="3022598" y="1100945"/>
            <a:ext cx="1040343"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smtClean="0"/>
              <a:t>-</a:t>
            </a:r>
            <a:endParaRPr lang="en-US" dirty="0"/>
          </a:p>
        </p:txBody>
      </p:sp>
      <p:sp>
        <p:nvSpPr>
          <p:cNvPr id="53" name="Text Placeholder 39"/>
          <p:cNvSpPr>
            <a:spLocks noGrp="1"/>
          </p:cNvSpPr>
          <p:nvPr>
            <p:ph type="body" sz="quarter" idx="15" hasCustomPrompt="1"/>
          </p:nvPr>
        </p:nvSpPr>
        <p:spPr>
          <a:xfrm>
            <a:off x="6839980" y="1100945"/>
            <a:ext cx="731520" cy="246888"/>
          </a:xfrm>
          <a:noFill/>
        </p:spPr>
        <p:txBody>
          <a:bodyPr wrap="square" rtlCol="0">
            <a:spAutoFit/>
          </a:bodyPr>
          <a:lstStyle>
            <a:lvl1pPr algn="ctr">
              <a:defRPr lang="en-US" sz="1000" dirty="0">
                <a:latin typeface="+mn-lt"/>
                <a:cs typeface="+mn-cs"/>
              </a:defRPr>
            </a:lvl1pPr>
          </a:lstStyle>
          <a:p>
            <a:pPr marL="0" lvl="0"/>
            <a:r>
              <a:rPr lang="en-US" dirty="0" smtClean="0"/>
              <a:t>0.000</a:t>
            </a:r>
            <a:endParaRPr lang="en-US" dirty="0"/>
          </a:p>
        </p:txBody>
      </p:sp>
      <p:sp>
        <p:nvSpPr>
          <p:cNvPr id="54" name="Text Placeholder 39"/>
          <p:cNvSpPr>
            <a:spLocks noGrp="1"/>
          </p:cNvSpPr>
          <p:nvPr>
            <p:ph type="body" sz="quarter" idx="29" hasCustomPrompt="1"/>
          </p:nvPr>
        </p:nvSpPr>
        <p:spPr>
          <a:xfrm>
            <a:off x="7572256" y="1100945"/>
            <a:ext cx="731520" cy="246888"/>
          </a:xfrm>
          <a:noFill/>
        </p:spPr>
        <p:txBody>
          <a:bodyPr wrap="square" rtlCol="0">
            <a:spAutoFit/>
          </a:bodyPr>
          <a:lstStyle>
            <a:lvl1pPr algn="ctr">
              <a:defRPr lang="en-US" sz="1000" dirty="0">
                <a:latin typeface="+mn-lt"/>
                <a:cs typeface="+mn-cs"/>
              </a:defRPr>
            </a:lvl1pPr>
          </a:lstStyle>
          <a:p>
            <a:pPr marL="0" lvl="0"/>
            <a:r>
              <a:rPr lang="en-US" dirty="0" smtClean="0"/>
              <a:t>0.000</a:t>
            </a:r>
            <a:endParaRPr lang="en-US" dirty="0"/>
          </a:p>
        </p:txBody>
      </p:sp>
      <p:sp>
        <p:nvSpPr>
          <p:cNvPr id="55" name="Text Placeholder 39"/>
          <p:cNvSpPr>
            <a:spLocks noGrp="1"/>
          </p:cNvSpPr>
          <p:nvPr>
            <p:ph type="body" sz="quarter" idx="30" hasCustomPrompt="1"/>
          </p:nvPr>
        </p:nvSpPr>
        <p:spPr>
          <a:xfrm>
            <a:off x="8309850" y="1100945"/>
            <a:ext cx="731520" cy="246888"/>
          </a:xfrm>
          <a:noFill/>
        </p:spPr>
        <p:txBody>
          <a:bodyPr wrap="square" rtlCol="0">
            <a:spAutoFit/>
          </a:bodyPr>
          <a:lstStyle>
            <a:lvl1pPr algn="ctr">
              <a:defRPr lang="en-US" sz="1000" dirty="0">
                <a:latin typeface="+mn-lt"/>
                <a:cs typeface="+mn-cs"/>
              </a:defRPr>
            </a:lvl1pPr>
          </a:lstStyle>
          <a:p>
            <a:pPr marL="0" lvl="0"/>
            <a:r>
              <a:rPr lang="en-US" dirty="0" smtClean="0"/>
              <a:t>0.000</a:t>
            </a:r>
            <a:endParaRPr lang="en-US" dirty="0"/>
          </a:p>
        </p:txBody>
      </p:sp>
      <p:sp>
        <p:nvSpPr>
          <p:cNvPr id="56" name="TextBox 55"/>
          <p:cNvSpPr txBox="1"/>
          <p:nvPr userDrawn="1"/>
        </p:nvSpPr>
        <p:spPr>
          <a:xfrm>
            <a:off x="8309850" y="880703"/>
            <a:ext cx="731520" cy="246221"/>
          </a:xfrm>
          <a:prstGeom prst="rect">
            <a:avLst/>
          </a:prstGeom>
          <a:noFill/>
        </p:spPr>
        <p:txBody>
          <a:bodyPr wrap="square" rtlCol="0">
            <a:spAutoFit/>
          </a:bodyPr>
          <a:lstStyle>
            <a:defPPr>
              <a:defRPr lang="en-US"/>
            </a:defPPr>
            <a:lvl1pPr>
              <a:defRPr sz="1000"/>
            </a:lvl1pPr>
          </a:lstStyle>
          <a:p>
            <a:pPr algn="ctr" fontAlgn="auto">
              <a:spcBef>
                <a:spcPts val="0"/>
              </a:spcBef>
              <a:spcAft>
                <a:spcPts val="0"/>
              </a:spcAft>
            </a:pPr>
            <a:r>
              <a:rPr lang="en-US" dirty="0" smtClean="0">
                <a:solidFill>
                  <a:prstClr val="black"/>
                </a:solidFill>
                <a:latin typeface="Tahoma"/>
              </a:rPr>
              <a:t>FY13</a:t>
            </a:r>
          </a:p>
        </p:txBody>
      </p:sp>
      <p:sp>
        <p:nvSpPr>
          <p:cNvPr id="57" name="TextBox 56"/>
          <p:cNvSpPr txBox="1"/>
          <p:nvPr userDrawn="1"/>
        </p:nvSpPr>
        <p:spPr>
          <a:xfrm>
            <a:off x="7576244" y="880703"/>
            <a:ext cx="731520" cy="246221"/>
          </a:xfrm>
          <a:prstGeom prst="rect">
            <a:avLst/>
          </a:prstGeom>
          <a:noFill/>
        </p:spPr>
        <p:txBody>
          <a:bodyPr wrap="square" rtlCol="0">
            <a:spAutoFit/>
          </a:bodyPr>
          <a:lstStyle>
            <a:defPPr>
              <a:defRPr lang="en-US"/>
            </a:defPPr>
            <a:lvl1pPr>
              <a:defRPr sz="1000"/>
            </a:lvl1pPr>
          </a:lstStyle>
          <a:p>
            <a:pPr algn="ctr" fontAlgn="auto">
              <a:spcBef>
                <a:spcPts val="0"/>
              </a:spcBef>
              <a:spcAft>
                <a:spcPts val="0"/>
              </a:spcAft>
            </a:pPr>
            <a:r>
              <a:rPr lang="en-US" dirty="0" smtClean="0">
                <a:solidFill>
                  <a:prstClr val="black"/>
                </a:solidFill>
                <a:latin typeface="Tahoma"/>
              </a:rPr>
              <a:t>FY12</a:t>
            </a:r>
          </a:p>
        </p:txBody>
      </p:sp>
      <p:sp>
        <p:nvSpPr>
          <p:cNvPr id="58" name="TextBox 57"/>
          <p:cNvSpPr txBox="1"/>
          <p:nvPr userDrawn="1"/>
        </p:nvSpPr>
        <p:spPr>
          <a:xfrm>
            <a:off x="6842638" y="880703"/>
            <a:ext cx="731520" cy="246221"/>
          </a:xfrm>
          <a:prstGeom prst="rect">
            <a:avLst/>
          </a:prstGeom>
          <a:noFill/>
        </p:spPr>
        <p:txBody>
          <a:bodyPr wrap="square" rtlCol="0">
            <a:spAutoFit/>
          </a:bodyPr>
          <a:lstStyle>
            <a:defPPr>
              <a:defRPr lang="en-US"/>
            </a:defPPr>
            <a:lvl1pPr>
              <a:defRPr sz="1000"/>
            </a:lvl1pPr>
          </a:lstStyle>
          <a:p>
            <a:pPr algn="ctr" fontAlgn="auto">
              <a:spcBef>
                <a:spcPts val="0"/>
              </a:spcBef>
              <a:spcAft>
                <a:spcPts val="0"/>
              </a:spcAft>
            </a:pPr>
            <a:r>
              <a:rPr lang="en-US" dirty="0" smtClean="0">
                <a:solidFill>
                  <a:prstClr val="black"/>
                </a:solidFill>
                <a:latin typeface="Tahoma"/>
              </a:rPr>
              <a:t>FY11</a:t>
            </a:r>
          </a:p>
        </p:txBody>
      </p:sp>
      <p:cxnSp>
        <p:nvCxnSpPr>
          <p:cNvPr id="59" name="Straight Connector 58"/>
          <p:cNvCxnSpPr/>
          <p:nvPr userDrawn="1"/>
        </p:nvCxnSpPr>
        <p:spPr bwMode="auto">
          <a:xfrm>
            <a:off x="0" y="1355726"/>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60" name="Title 1"/>
          <p:cNvSpPr>
            <a:spLocks noGrp="1"/>
          </p:cNvSpPr>
          <p:nvPr>
            <p:ph type="ctrTitle" hasCustomPrompt="1"/>
          </p:nvPr>
        </p:nvSpPr>
        <p:spPr>
          <a:xfrm>
            <a:off x="1619250" y="76202"/>
            <a:ext cx="6422572" cy="579062"/>
          </a:xfrm>
        </p:spPr>
        <p:txBody>
          <a:bodyPr anchor="b">
            <a:noAutofit/>
          </a:bodyPr>
          <a:lstStyle>
            <a:lvl1pPr algn="l">
              <a:lnSpc>
                <a:spcPct val="100000"/>
              </a:lnSpc>
              <a:defRPr sz="2000" b="0">
                <a:latin typeface="Tahoma" pitchFamily="34" charset="0"/>
                <a:ea typeface="Tahoma" pitchFamily="34" charset="0"/>
                <a:cs typeface="Tahoma" pitchFamily="34" charset="0"/>
              </a:defRPr>
            </a:lvl1pPr>
          </a:lstStyle>
          <a:p>
            <a:r>
              <a:rPr lang="en-US" dirty="0" smtClean="0"/>
              <a:t>Program Name (Acronym)</a:t>
            </a:r>
            <a:endParaRPr lang="en-US" dirty="0"/>
          </a:p>
        </p:txBody>
      </p:sp>
      <p:sp>
        <p:nvSpPr>
          <p:cNvPr id="61" name="Text Placeholder 4"/>
          <p:cNvSpPr>
            <a:spLocks noGrp="1"/>
          </p:cNvSpPr>
          <p:nvPr>
            <p:ph type="body" sz="quarter" idx="24" hasCustomPrompt="1"/>
          </p:nvPr>
        </p:nvSpPr>
        <p:spPr>
          <a:xfrm>
            <a:off x="1619250" y="587526"/>
            <a:ext cx="6421587" cy="390885"/>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PM / Office</a:t>
            </a:r>
          </a:p>
        </p:txBody>
      </p:sp>
    </p:spTree>
    <p:extLst>
      <p:ext uri="{BB962C8B-B14F-4D97-AF65-F5344CB8AC3E}">
        <p14:creationId xmlns:p14="http://schemas.microsoft.com/office/powerpoint/2010/main" val="1832075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10" descr="C:\Documents and Settings\lseigneu\Desktop\PPT MAIN DEV\TESTING FILE SIZES\SET PS bkgs in PP saved as JPGs then used for template\A\_B AS POSTED w C bkgs dropped in\Slide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2616200"/>
            <a:ext cx="7772400" cy="1612900"/>
          </a:xfrm>
        </p:spPr>
        <p:txBody>
          <a:bodyPr anchor="ctr" anchorCtr="1"/>
          <a:lstStyle>
            <a:lvl1pPr algn="ctr">
              <a:defRPr sz="3600" b="1" cap="all">
                <a:solidFill>
                  <a:schemeClr val="bg1"/>
                </a:solidFill>
              </a:defRPr>
            </a:lvl1pPr>
          </a:lstStyle>
          <a:p>
            <a:r>
              <a:rPr lang="en-US" dirty="0"/>
              <a:t>Click to edit Master title </a:t>
            </a:r>
            <a:r>
              <a:rPr lang="en-US" dirty="0" smtClean="0"/>
              <a:t>style</a:t>
            </a:r>
            <a:endParaRPr lang="en-US" dirty="0"/>
          </a:p>
        </p:txBody>
      </p:sp>
      <p:sp>
        <p:nvSpPr>
          <p:cNvPr id="3" name="Text Placeholder 2"/>
          <p:cNvSpPr>
            <a:spLocks noGrp="1"/>
          </p:cNvSpPr>
          <p:nvPr>
            <p:ph type="body" idx="1"/>
          </p:nvPr>
        </p:nvSpPr>
        <p:spPr>
          <a:xfrm>
            <a:off x="722313" y="2171700"/>
            <a:ext cx="7772400" cy="444500"/>
          </a:xfrm>
        </p:spPr>
        <p:txBody>
          <a:bodyPr anchor="b"/>
          <a:lstStyle>
            <a:lvl1pPr marL="0" indent="0" algn="ctr">
              <a:buNone/>
              <a:defRPr sz="16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23998571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RO_Update_Field Demonstration_1 P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30" name="Rectangle 29"/>
          <p:cNvSpPr/>
          <p:nvPr userDrawn="1"/>
        </p:nvSpPr>
        <p:spPr>
          <a:xfrm>
            <a:off x="8041821" y="76201"/>
            <a:ext cx="949779" cy="519793"/>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1" name="TextBox 30"/>
          <p:cNvSpPr txBox="1"/>
          <p:nvPr userDrawn="1"/>
        </p:nvSpPr>
        <p:spPr>
          <a:xfrm>
            <a:off x="7968346" y="123651"/>
            <a:ext cx="1102180" cy="415498"/>
          </a:xfrm>
          <a:prstGeom prst="rect">
            <a:avLst/>
          </a:prstGeom>
          <a:noFill/>
        </p:spPr>
        <p:txBody>
          <a:bodyPr wrap="square" rtlCol="0">
            <a:spAutoFit/>
          </a:bodyPr>
          <a:lstStyle/>
          <a:p>
            <a:pPr algn="ctr" fontAlgn="auto">
              <a:spcBef>
                <a:spcPts val="0"/>
              </a:spcBef>
              <a:spcAft>
                <a:spcPts val="0"/>
              </a:spcAft>
            </a:pPr>
            <a:r>
              <a:rPr lang="en-US" sz="1050" dirty="0" smtClean="0">
                <a:solidFill>
                  <a:prstClr val="black"/>
                </a:solidFill>
                <a:latin typeface="Tahoma" pitchFamily="34" charset="0"/>
                <a:ea typeface="Tahoma" pitchFamily="34" charset="0"/>
                <a:cs typeface="Tahoma" pitchFamily="34" charset="0"/>
              </a:rPr>
              <a:t>Field</a:t>
            </a:r>
          </a:p>
          <a:p>
            <a:pPr algn="ctr" fontAlgn="auto">
              <a:spcBef>
                <a:spcPts val="0"/>
              </a:spcBef>
              <a:spcAft>
                <a:spcPts val="0"/>
              </a:spcAft>
            </a:pPr>
            <a:r>
              <a:rPr lang="en-US" sz="1050" dirty="0" smtClean="0">
                <a:solidFill>
                  <a:prstClr val="black"/>
                </a:solidFill>
                <a:latin typeface="Tahoma" pitchFamily="34" charset="0"/>
                <a:ea typeface="Tahoma" pitchFamily="34" charset="0"/>
                <a:cs typeface="Tahoma" pitchFamily="34" charset="0"/>
              </a:rPr>
              <a:t>Demonstration</a:t>
            </a:r>
            <a:endParaRPr lang="en-US" sz="1050" dirty="0">
              <a:solidFill>
                <a:prstClr val="black"/>
              </a:solidFill>
              <a:latin typeface="Tahoma" pitchFamily="34" charset="0"/>
              <a:ea typeface="Tahoma" pitchFamily="34" charset="0"/>
              <a:cs typeface="Tahoma" pitchFamily="34" charset="0"/>
            </a:endParaRP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
        <p:nvSpPr>
          <p:cNvPr id="35" name="TextBox 34"/>
          <p:cNvSpPr txBox="1"/>
          <p:nvPr userDrawn="1"/>
        </p:nvSpPr>
        <p:spPr>
          <a:xfrm>
            <a:off x="5591173" y="3843864"/>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DIRO UPDATE/ISSUES</a:t>
            </a:r>
            <a:endParaRPr lang="en-US" sz="1200" b="1" dirty="0">
              <a:solidFill>
                <a:prstClr val="black"/>
              </a:solidFill>
              <a:latin typeface="Tahoma" pitchFamily="34" charset="0"/>
              <a:ea typeface="Tahoma" pitchFamily="34" charset="0"/>
              <a:cs typeface="Tahoma" pitchFamily="34" charset="0"/>
            </a:endParaRPr>
          </a:p>
        </p:txBody>
      </p:sp>
      <p:sp>
        <p:nvSpPr>
          <p:cNvPr id="37" name="TextBox 36"/>
          <p:cNvSpPr txBox="1"/>
          <p:nvPr userDrawn="1"/>
        </p:nvSpPr>
        <p:spPr>
          <a:xfrm>
            <a:off x="900113" y="1363189"/>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OVERVIEW</a:t>
            </a:r>
            <a:endParaRPr lang="en-US" sz="1200" b="1" dirty="0">
              <a:solidFill>
                <a:prstClr val="black"/>
              </a:solidFill>
              <a:latin typeface="Tahoma" pitchFamily="34" charset="0"/>
              <a:ea typeface="Tahoma" pitchFamily="34" charset="0"/>
              <a:cs typeface="Tahoma" pitchFamily="34" charset="0"/>
            </a:endParaRPr>
          </a:p>
        </p:txBody>
      </p:sp>
      <p:sp>
        <p:nvSpPr>
          <p:cNvPr id="38" name="TextBox 37"/>
          <p:cNvSpPr txBox="1"/>
          <p:nvPr userDrawn="1"/>
        </p:nvSpPr>
        <p:spPr>
          <a:xfrm>
            <a:off x="5591173" y="1365362"/>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STATUS</a:t>
            </a:r>
            <a:endParaRPr lang="en-US" sz="1200" b="1" dirty="0">
              <a:solidFill>
                <a:prstClr val="black"/>
              </a:solidFill>
              <a:latin typeface="Tahoma" pitchFamily="34" charset="0"/>
              <a:ea typeface="Tahoma" pitchFamily="34" charset="0"/>
              <a:cs typeface="Tahoma" pitchFamily="34" charset="0"/>
            </a:endParaRPr>
          </a:p>
        </p:txBody>
      </p:sp>
      <p:sp>
        <p:nvSpPr>
          <p:cNvPr id="39" name="TextBox 38"/>
          <p:cNvSpPr txBox="1"/>
          <p:nvPr userDrawn="1"/>
        </p:nvSpPr>
        <p:spPr>
          <a:xfrm>
            <a:off x="255985" y="3843864"/>
            <a:ext cx="4002883"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CAPABILITY OBJECTIVE/GOAL</a:t>
            </a:r>
            <a:endParaRPr lang="en-US" sz="1200" b="1" dirty="0">
              <a:solidFill>
                <a:prstClr val="black"/>
              </a:solidFill>
              <a:latin typeface="Tahoma" pitchFamily="34" charset="0"/>
              <a:ea typeface="Tahoma" pitchFamily="34" charset="0"/>
              <a:cs typeface="Tahoma" pitchFamily="34" charset="0"/>
            </a:endParaRPr>
          </a:p>
        </p:txBody>
      </p:sp>
      <p:cxnSp>
        <p:nvCxnSpPr>
          <p:cNvPr id="41" name="Straight Connector 40"/>
          <p:cNvCxnSpPr/>
          <p:nvPr userDrawn="1"/>
        </p:nvCxnSpPr>
        <p:spPr bwMode="auto">
          <a:xfrm>
            <a:off x="0" y="3825875"/>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42" name="Straight Connector 41"/>
          <p:cNvCxnSpPr/>
          <p:nvPr userDrawn="1"/>
        </p:nvCxnSpPr>
        <p:spPr bwMode="auto">
          <a:xfrm>
            <a:off x="4572000" y="1355726"/>
            <a:ext cx="0" cy="50704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43" name="Content Placeholder 6"/>
          <p:cNvSpPr>
            <a:spLocks noGrp="1"/>
          </p:cNvSpPr>
          <p:nvPr>
            <p:ph sz="quarter" idx="31" hasCustomPrompt="1"/>
          </p:nvPr>
        </p:nvSpPr>
        <p:spPr>
          <a:xfrm>
            <a:off x="195263" y="1642361"/>
            <a:ext cx="4283604" cy="2155469"/>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Insert text, images, and/or charts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4" name="Content Placeholder 6"/>
          <p:cNvSpPr>
            <a:spLocks noGrp="1"/>
          </p:cNvSpPr>
          <p:nvPr>
            <p:ph sz="quarter" idx="25" hasCustomPrompt="1"/>
          </p:nvPr>
        </p:nvSpPr>
        <p:spPr>
          <a:xfrm>
            <a:off x="195263" y="4120863"/>
            <a:ext cx="4283604" cy="2432337"/>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5" name="Content Placeholder 6"/>
          <p:cNvSpPr>
            <a:spLocks noGrp="1"/>
          </p:cNvSpPr>
          <p:nvPr>
            <p:ph sz="quarter" idx="26" hasCustomPrompt="1"/>
          </p:nvPr>
        </p:nvSpPr>
        <p:spPr>
          <a:xfrm>
            <a:off x="4707996" y="1642361"/>
            <a:ext cx="4283604" cy="2155469"/>
          </a:xfrm>
        </p:spPr>
        <p:txBody>
          <a:bodyPr/>
          <a:lstStyle>
            <a:lvl1pPr marL="171450" indent="-171450">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marL="171450" indent="-171450">
              <a:buFont typeface="Arial" pitchFamily="34" charset="0"/>
              <a:buChar char="•"/>
            </a:pPr>
            <a:r>
              <a:rPr lang="en-US" sz="1200" dirty="0" smtClean="0">
                <a:latin typeface="Tahoma" pitchFamily="34" charset="0"/>
                <a:ea typeface="Tahoma" pitchFamily="34" charset="0"/>
                <a:cs typeface="Tahoma" pitchFamily="34" charset="0"/>
              </a:rPr>
              <a:t>Date started - Planned end - Upcoming key decision - Transition partners - Technical risk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6" name="Content Placeholder 6"/>
          <p:cNvSpPr>
            <a:spLocks noGrp="1"/>
          </p:cNvSpPr>
          <p:nvPr>
            <p:ph sz="quarter" idx="32" hasCustomPrompt="1"/>
          </p:nvPr>
        </p:nvSpPr>
        <p:spPr>
          <a:xfrm>
            <a:off x="4707996" y="4120863"/>
            <a:ext cx="4283604" cy="2432337"/>
          </a:xfrm>
        </p:spPr>
        <p:txBody>
          <a:bodyPr/>
          <a:lstStyle>
            <a:lvl1pPr marL="169863" indent="-169863">
              <a:buFont typeface="Arial" pitchFamily="34" charset="0"/>
              <a:buChar char="•"/>
              <a:defRPr sz="1200" baseline="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Issues/Challenges and spend plan status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7" name="TextBox 46"/>
          <p:cNvSpPr txBox="1"/>
          <p:nvPr userDrawn="1"/>
        </p:nvSpPr>
        <p:spPr>
          <a:xfrm>
            <a:off x="28578" y="1100945"/>
            <a:ext cx="623887"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PE:</a:t>
            </a:r>
            <a:endParaRPr lang="en-US" sz="1000" dirty="0">
              <a:solidFill>
                <a:prstClr val="black"/>
              </a:solidFill>
              <a:latin typeface="Tahoma"/>
            </a:endParaRPr>
          </a:p>
        </p:txBody>
      </p:sp>
      <p:sp>
        <p:nvSpPr>
          <p:cNvPr id="48" name="TextBox 47"/>
          <p:cNvSpPr txBox="1"/>
          <p:nvPr userDrawn="1"/>
        </p:nvSpPr>
        <p:spPr>
          <a:xfrm>
            <a:off x="1044045" y="1100945"/>
            <a:ext cx="1204913"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PROJECT:</a:t>
            </a:r>
            <a:endParaRPr lang="en-US" sz="1000" dirty="0">
              <a:solidFill>
                <a:prstClr val="black"/>
              </a:solidFill>
              <a:latin typeface="Tahoma"/>
            </a:endParaRPr>
          </a:p>
        </p:txBody>
      </p:sp>
      <p:sp>
        <p:nvSpPr>
          <p:cNvPr id="49" name="TextBox 48"/>
          <p:cNvSpPr txBox="1"/>
          <p:nvPr userDrawn="1"/>
        </p:nvSpPr>
        <p:spPr>
          <a:xfrm>
            <a:off x="2257426" y="1100945"/>
            <a:ext cx="1204913"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RDDS PG #:</a:t>
            </a:r>
            <a:endParaRPr lang="en-US" sz="1000" dirty="0">
              <a:solidFill>
                <a:prstClr val="black"/>
              </a:solidFill>
              <a:latin typeface="Tahoma"/>
            </a:endParaRPr>
          </a:p>
        </p:txBody>
      </p:sp>
      <p:sp>
        <p:nvSpPr>
          <p:cNvPr id="50" name="Text Placeholder 2"/>
          <p:cNvSpPr>
            <a:spLocks noGrp="1"/>
          </p:cNvSpPr>
          <p:nvPr>
            <p:ph type="body" sz="quarter" idx="21" hasCustomPrompt="1"/>
          </p:nvPr>
        </p:nvSpPr>
        <p:spPr>
          <a:xfrm>
            <a:off x="280457" y="1100945"/>
            <a:ext cx="744007" cy="246888"/>
          </a:xfrm>
          <a:noFill/>
        </p:spPr>
        <p:txBody>
          <a:bodyPr wrap="square" lIns="45720" rtlCol="0">
            <a:spAutoFit/>
          </a:bodyPr>
          <a:lstStyle>
            <a:lvl1pPr>
              <a:defRPr lang="en-US" sz="1000" dirty="0">
                <a:latin typeface="+mn-lt"/>
                <a:cs typeface="+mn-cs"/>
              </a:defRPr>
            </a:lvl1pPr>
          </a:lstStyle>
          <a:p>
            <a:pPr marL="0" lvl="0"/>
            <a:r>
              <a:rPr lang="en-US" dirty="0" smtClean="0"/>
              <a:t>-</a:t>
            </a:r>
            <a:endParaRPr lang="en-US" dirty="0"/>
          </a:p>
        </p:txBody>
      </p:sp>
      <p:sp>
        <p:nvSpPr>
          <p:cNvPr id="51" name="Text Placeholder 2"/>
          <p:cNvSpPr>
            <a:spLocks noGrp="1"/>
          </p:cNvSpPr>
          <p:nvPr>
            <p:ph type="body" sz="quarter" idx="22" hasCustomPrompt="1"/>
          </p:nvPr>
        </p:nvSpPr>
        <p:spPr>
          <a:xfrm>
            <a:off x="1679074" y="1100945"/>
            <a:ext cx="502149"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smtClean="0"/>
              <a:t>-</a:t>
            </a:r>
            <a:endParaRPr lang="en-US" dirty="0"/>
          </a:p>
        </p:txBody>
      </p:sp>
      <p:sp>
        <p:nvSpPr>
          <p:cNvPr id="52" name="Text Placeholder 2"/>
          <p:cNvSpPr>
            <a:spLocks noGrp="1"/>
          </p:cNvSpPr>
          <p:nvPr>
            <p:ph type="body" sz="quarter" idx="23" hasCustomPrompt="1"/>
          </p:nvPr>
        </p:nvSpPr>
        <p:spPr>
          <a:xfrm>
            <a:off x="3022598" y="1100945"/>
            <a:ext cx="1040343"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smtClean="0"/>
              <a:t>-</a:t>
            </a:r>
            <a:endParaRPr lang="en-US" dirty="0"/>
          </a:p>
        </p:txBody>
      </p:sp>
      <p:sp>
        <p:nvSpPr>
          <p:cNvPr id="53" name="Text Placeholder 39"/>
          <p:cNvSpPr>
            <a:spLocks noGrp="1"/>
          </p:cNvSpPr>
          <p:nvPr>
            <p:ph type="body" sz="quarter" idx="15" hasCustomPrompt="1"/>
          </p:nvPr>
        </p:nvSpPr>
        <p:spPr>
          <a:xfrm>
            <a:off x="6839980" y="1100945"/>
            <a:ext cx="731520" cy="246888"/>
          </a:xfrm>
          <a:noFill/>
        </p:spPr>
        <p:txBody>
          <a:bodyPr wrap="square" rtlCol="0">
            <a:spAutoFit/>
          </a:bodyPr>
          <a:lstStyle>
            <a:lvl1pPr algn="ctr">
              <a:defRPr lang="en-US" sz="1000" dirty="0">
                <a:latin typeface="+mn-lt"/>
                <a:cs typeface="+mn-cs"/>
              </a:defRPr>
            </a:lvl1pPr>
          </a:lstStyle>
          <a:p>
            <a:pPr marL="0" lvl="0"/>
            <a:r>
              <a:rPr lang="en-US" dirty="0" smtClean="0"/>
              <a:t>0.000</a:t>
            </a:r>
            <a:endParaRPr lang="en-US" dirty="0"/>
          </a:p>
        </p:txBody>
      </p:sp>
      <p:sp>
        <p:nvSpPr>
          <p:cNvPr id="54" name="Text Placeholder 39"/>
          <p:cNvSpPr>
            <a:spLocks noGrp="1"/>
          </p:cNvSpPr>
          <p:nvPr>
            <p:ph type="body" sz="quarter" idx="29" hasCustomPrompt="1"/>
          </p:nvPr>
        </p:nvSpPr>
        <p:spPr>
          <a:xfrm>
            <a:off x="7572256" y="1100945"/>
            <a:ext cx="731520" cy="246888"/>
          </a:xfrm>
          <a:noFill/>
        </p:spPr>
        <p:txBody>
          <a:bodyPr wrap="square" rtlCol="0">
            <a:spAutoFit/>
          </a:bodyPr>
          <a:lstStyle>
            <a:lvl1pPr algn="ctr">
              <a:defRPr lang="en-US" sz="1000" dirty="0">
                <a:latin typeface="+mn-lt"/>
                <a:cs typeface="+mn-cs"/>
              </a:defRPr>
            </a:lvl1pPr>
          </a:lstStyle>
          <a:p>
            <a:pPr marL="0" lvl="0"/>
            <a:r>
              <a:rPr lang="en-US" dirty="0" smtClean="0"/>
              <a:t>0.000</a:t>
            </a:r>
            <a:endParaRPr lang="en-US" dirty="0"/>
          </a:p>
        </p:txBody>
      </p:sp>
      <p:sp>
        <p:nvSpPr>
          <p:cNvPr id="55" name="Text Placeholder 39"/>
          <p:cNvSpPr>
            <a:spLocks noGrp="1"/>
          </p:cNvSpPr>
          <p:nvPr>
            <p:ph type="body" sz="quarter" idx="30" hasCustomPrompt="1"/>
          </p:nvPr>
        </p:nvSpPr>
        <p:spPr>
          <a:xfrm>
            <a:off x="8309850" y="1100945"/>
            <a:ext cx="731520" cy="246888"/>
          </a:xfrm>
          <a:noFill/>
        </p:spPr>
        <p:txBody>
          <a:bodyPr wrap="square" rtlCol="0">
            <a:spAutoFit/>
          </a:bodyPr>
          <a:lstStyle>
            <a:lvl1pPr algn="ctr">
              <a:defRPr lang="en-US" sz="1000" dirty="0">
                <a:latin typeface="+mn-lt"/>
                <a:cs typeface="+mn-cs"/>
              </a:defRPr>
            </a:lvl1pPr>
          </a:lstStyle>
          <a:p>
            <a:pPr marL="0" lvl="0"/>
            <a:r>
              <a:rPr lang="en-US" dirty="0" smtClean="0"/>
              <a:t>0.000</a:t>
            </a:r>
            <a:endParaRPr lang="en-US" dirty="0"/>
          </a:p>
        </p:txBody>
      </p:sp>
      <p:sp>
        <p:nvSpPr>
          <p:cNvPr id="56" name="TextBox 55"/>
          <p:cNvSpPr txBox="1"/>
          <p:nvPr userDrawn="1"/>
        </p:nvSpPr>
        <p:spPr>
          <a:xfrm>
            <a:off x="8309850" y="880703"/>
            <a:ext cx="731520" cy="246221"/>
          </a:xfrm>
          <a:prstGeom prst="rect">
            <a:avLst/>
          </a:prstGeom>
          <a:noFill/>
        </p:spPr>
        <p:txBody>
          <a:bodyPr wrap="square" rtlCol="0">
            <a:spAutoFit/>
          </a:bodyPr>
          <a:lstStyle>
            <a:defPPr>
              <a:defRPr lang="en-US"/>
            </a:defPPr>
            <a:lvl1pPr>
              <a:defRPr sz="1000"/>
            </a:lvl1pPr>
          </a:lstStyle>
          <a:p>
            <a:pPr algn="ctr" fontAlgn="auto">
              <a:spcBef>
                <a:spcPts val="0"/>
              </a:spcBef>
              <a:spcAft>
                <a:spcPts val="0"/>
              </a:spcAft>
            </a:pPr>
            <a:r>
              <a:rPr lang="en-US" dirty="0" smtClean="0">
                <a:solidFill>
                  <a:prstClr val="black"/>
                </a:solidFill>
                <a:latin typeface="Tahoma"/>
              </a:rPr>
              <a:t>FY13</a:t>
            </a:r>
          </a:p>
        </p:txBody>
      </p:sp>
      <p:sp>
        <p:nvSpPr>
          <p:cNvPr id="57" name="TextBox 56"/>
          <p:cNvSpPr txBox="1"/>
          <p:nvPr userDrawn="1"/>
        </p:nvSpPr>
        <p:spPr>
          <a:xfrm>
            <a:off x="7576244" y="880703"/>
            <a:ext cx="731520" cy="246221"/>
          </a:xfrm>
          <a:prstGeom prst="rect">
            <a:avLst/>
          </a:prstGeom>
          <a:noFill/>
        </p:spPr>
        <p:txBody>
          <a:bodyPr wrap="square" rtlCol="0">
            <a:spAutoFit/>
          </a:bodyPr>
          <a:lstStyle>
            <a:defPPr>
              <a:defRPr lang="en-US"/>
            </a:defPPr>
            <a:lvl1pPr>
              <a:defRPr sz="1000"/>
            </a:lvl1pPr>
          </a:lstStyle>
          <a:p>
            <a:pPr algn="ctr" fontAlgn="auto">
              <a:spcBef>
                <a:spcPts val="0"/>
              </a:spcBef>
              <a:spcAft>
                <a:spcPts val="0"/>
              </a:spcAft>
            </a:pPr>
            <a:r>
              <a:rPr lang="en-US" dirty="0" smtClean="0">
                <a:solidFill>
                  <a:prstClr val="black"/>
                </a:solidFill>
                <a:latin typeface="Tahoma"/>
              </a:rPr>
              <a:t>FY12</a:t>
            </a:r>
          </a:p>
        </p:txBody>
      </p:sp>
      <p:sp>
        <p:nvSpPr>
          <p:cNvPr id="58" name="TextBox 57"/>
          <p:cNvSpPr txBox="1"/>
          <p:nvPr userDrawn="1"/>
        </p:nvSpPr>
        <p:spPr>
          <a:xfrm>
            <a:off x="6842638" y="880703"/>
            <a:ext cx="731520" cy="246221"/>
          </a:xfrm>
          <a:prstGeom prst="rect">
            <a:avLst/>
          </a:prstGeom>
          <a:noFill/>
        </p:spPr>
        <p:txBody>
          <a:bodyPr wrap="square" rtlCol="0">
            <a:spAutoFit/>
          </a:bodyPr>
          <a:lstStyle>
            <a:defPPr>
              <a:defRPr lang="en-US"/>
            </a:defPPr>
            <a:lvl1pPr>
              <a:defRPr sz="1000"/>
            </a:lvl1pPr>
          </a:lstStyle>
          <a:p>
            <a:pPr algn="ctr" fontAlgn="auto">
              <a:spcBef>
                <a:spcPts val="0"/>
              </a:spcBef>
              <a:spcAft>
                <a:spcPts val="0"/>
              </a:spcAft>
            </a:pPr>
            <a:r>
              <a:rPr lang="en-US" dirty="0" smtClean="0">
                <a:solidFill>
                  <a:prstClr val="black"/>
                </a:solidFill>
                <a:latin typeface="Tahoma"/>
              </a:rPr>
              <a:t>FY11</a:t>
            </a:r>
          </a:p>
        </p:txBody>
      </p:sp>
      <p:cxnSp>
        <p:nvCxnSpPr>
          <p:cNvPr id="59" name="Straight Connector 58"/>
          <p:cNvCxnSpPr/>
          <p:nvPr userDrawn="1"/>
        </p:nvCxnSpPr>
        <p:spPr bwMode="auto">
          <a:xfrm>
            <a:off x="0" y="1355726"/>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60" name="Title 1"/>
          <p:cNvSpPr>
            <a:spLocks noGrp="1"/>
          </p:cNvSpPr>
          <p:nvPr>
            <p:ph type="ctrTitle" hasCustomPrompt="1"/>
          </p:nvPr>
        </p:nvSpPr>
        <p:spPr>
          <a:xfrm>
            <a:off x="1619250" y="76202"/>
            <a:ext cx="6422572" cy="579062"/>
          </a:xfrm>
        </p:spPr>
        <p:txBody>
          <a:bodyPr anchor="b">
            <a:noAutofit/>
          </a:bodyPr>
          <a:lstStyle>
            <a:lvl1pPr algn="l">
              <a:lnSpc>
                <a:spcPct val="100000"/>
              </a:lnSpc>
              <a:defRPr sz="2000" b="0">
                <a:latin typeface="Tahoma" pitchFamily="34" charset="0"/>
                <a:ea typeface="Tahoma" pitchFamily="34" charset="0"/>
                <a:cs typeface="Tahoma" pitchFamily="34" charset="0"/>
              </a:defRPr>
            </a:lvl1pPr>
          </a:lstStyle>
          <a:p>
            <a:r>
              <a:rPr lang="en-US" dirty="0" smtClean="0"/>
              <a:t>Program Name (Acronym)</a:t>
            </a:r>
            <a:endParaRPr lang="en-US" dirty="0"/>
          </a:p>
        </p:txBody>
      </p:sp>
      <p:sp>
        <p:nvSpPr>
          <p:cNvPr id="61" name="Text Placeholder 4"/>
          <p:cNvSpPr>
            <a:spLocks noGrp="1"/>
          </p:cNvSpPr>
          <p:nvPr>
            <p:ph type="body" sz="quarter" idx="24" hasCustomPrompt="1"/>
          </p:nvPr>
        </p:nvSpPr>
        <p:spPr>
          <a:xfrm>
            <a:off x="1619250" y="587526"/>
            <a:ext cx="6421587" cy="390885"/>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PM / Office</a:t>
            </a:r>
          </a:p>
        </p:txBody>
      </p:sp>
    </p:spTree>
    <p:extLst>
      <p:ext uri="{BB962C8B-B14F-4D97-AF65-F5344CB8AC3E}">
        <p14:creationId xmlns:p14="http://schemas.microsoft.com/office/powerpoint/2010/main" val="38006685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RO_Update_Concept_2 P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36" name="Rectangle 35"/>
          <p:cNvSpPr/>
          <p:nvPr userDrawn="1"/>
        </p:nvSpPr>
        <p:spPr>
          <a:xfrm>
            <a:off x="8041821" y="76201"/>
            <a:ext cx="949779" cy="5197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7" name="TextBox 36"/>
          <p:cNvSpPr txBox="1"/>
          <p:nvPr userDrawn="1"/>
        </p:nvSpPr>
        <p:spPr>
          <a:xfrm>
            <a:off x="8041822" y="197126"/>
            <a:ext cx="949780" cy="261610"/>
          </a:xfrm>
          <a:prstGeom prst="rect">
            <a:avLst/>
          </a:prstGeom>
          <a:noFill/>
        </p:spPr>
        <p:txBody>
          <a:bodyPr wrap="square" rtlCol="0">
            <a:spAutoFit/>
          </a:bodyPr>
          <a:lstStyle/>
          <a:p>
            <a:pPr algn="ctr" fontAlgn="auto">
              <a:spcBef>
                <a:spcPts val="0"/>
              </a:spcBef>
              <a:spcAft>
                <a:spcPts val="0"/>
              </a:spcAft>
            </a:pPr>
            <a:r>
              <a:rPr lang="en-US" sz="1100" dirty="0" smtClean="0">
                <a:solidFill>
                  <a:prstClr val="black"/>
                </a:solidFill>
                <a:latin typeface="Tahoma" pitchFamily="34" charset="0"/>
                <a:ea typeface="Tahoma" pitchFamily="34" charset="0"/>
                <a:cs typeface="Tahoma" pitchFamily="34" charset="0"/>
              </a:rPr>
              <a:t>Concept</a:t>
            </a:r>
            <a:endParaRPr lang="en-US" sz="1100" dirty="0">
              <a:solidFill>
                <a:prstClr val="black"/>
              </a:solidFill>
              <a:latin typeface="Tahoma" pitchFamily="34" charset="0"/>
              <a:ea typeface="Tahoma" pitchFamily="34" charset="0"/>
              <a:cs typeface="Tahoma" pitchFamily="34" charset="0"/>
            </a:endParaRPr>
          </a:p>
        </p:txBody>
      </p:sp>
      <p:pic>
        <p:nvPicPr>
          <p:cNvPr id="39" name="Picture 3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
        <p:nvSpPr>
          <p:cNvPr id="41" name="TextBox 40"/>
          <p:cNvSpPr txBox="1"/>
          <p:nvPr userDrawn="1"/>
        </p:nvSpPr>
        <p:spPr>
          <a:xfrm>
            <a:off x="5591173" y="3843864"/>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DIRO UPDATE/ISSUES</a:t>
            </a:r>
            <a:endParaRPr lang="en-US" sz="1200" b="1" dirty="0">
              <a:solidFill>
                <a:prstClr val="black"/>
              </a:solidFill>
              <a:latin typeface="Tahoma" pitchFamily="34" charset="0"/>
              <a:ea typeface="Tahoma" pitchFamily="34" charset="0"/>
              <a:cs typeface="Tahoma" pitchFamily="34" charset="0"/>
            </a:endParaRPr>
          </a:p>
        </p:txBody>
      </p:sp>
      <p:sp>
        <p:nvSpPr>
          <p:cNvPr id="43" name="TextBox 42"/>
          <p:cNvSpPr txBox="1"/>
          <p:nvPr userDrawn="1"/>
        </p:nvSpPr>
        <p:spPr>
          <a:xfrm>
            <a:off x="900113" y="1363189"/>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OVERVIEW</a:t>
            </a:r>
            <a:endParaRPr lang="en-US" sz="1200" b="1" dirty="0">
              <a:solidFill>
                <a:prstClr val="black"/>
              </a:solidFill>
              <a:latin typeface="Tahoma" pitchFamily="34" charset="0"/>
              <a:ea typeface="Tahoma" pitchFamily="34" charset="0"/>
              <a:cs typeface="Tahoma" pitchFamily="34" charset="0"/>
            </a:endParaRPr>
          </a:p>
        </p:txBody>
      </p:sp>
      <p:sp>
        <p:nvSpPr>
          <p:cNvPr id="44" name="TextBox 43"/>
          <p:cNvSpPr txBox="1"/>
          <p:nvPr userDrawn="1"/>
        </p:nvSpPr>
        <p:spPr>
          <a:xfrm>
            <a:off x="5591173" y="1365362"/>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STATUS</a:t>
            </a:r>
            <a:endParaRPr lang="en-US" sz="1200" b="1" dirty="0">
              <a:solidFill>
                <a:prstClr val="black"/>
              </a:solidFill>
              <a:latin typeface="Tahoma" pitchFamily="34" charset="0"/>
              <a:ea typeface="Tahoma" pitchFamily="34" charset="0"/>
              <a:cs typeface="Tahoma" pitchFamily="34" charset="0"/>
            </a:endParaRPr>
          </a:p>
        </p:txBody>
      </p:sp>
      <p:sp>
        <p:nvSpPr>
          <p:cNvPr id="45" name="TextBox 44"/>
          <p:cNvSpPr txBox="1"/>
          <p:nvPr userDrawn="1"/>
        </p:nvSpPr>
        <p:spPr>
          <a:xfrm>
            <a:off x="255985" y="3843864"/>
            <a:ext cx="4002883"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CAPABILITY OBJECTIVE/GOAL</a:t>
            </a:r>
            <a:endParaRPr lang="en-US" sz="1200" b="1" dirty="0">
              <a:solidFill>
                <a:prstClr val="black"/>
              </a:solidFill>
              <a:latin typeface="Tahoma" pitchFamily="34" charset="0"/>
              <a:ea typeface="Tahoma" pitchFamily="34" charset="0"/>
              <a:cs typeface="Tahoma" pitchFamily="34" charset="0"/>
            </a:endParaRPr>
          </a:p>
        </p:txBody>
      </p:sp>
      <p:cxnSp>
        <p:nvCxnSpPr>
          <p:cNvPr id="47" name="Straight Connector 46"/>
          <p:cNvCxnSpPr/>
          <p:nvPr userDrawn="1"/>
        </p:nvCxnSpPr>
        <p:spPr bwMode="auto">
          <a:xfrm>
            <a:off x="0" y="3825875"/>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48" name="Straight Connector 47"/>
          <p:cNvCxnSpPr/>
          <p:nvPr userDrawn="1"/>
        </p:nvCxnSpPr>
        <p:spPr bwMode="auto">
          <a:xfrm>
            <a:off x="4572000" y="1355726"/>
            <a:ext cx="0" cy="50704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49" name="Content Placeholder 6"/>
          <p:cNvSpPr>
            <a:spLocks noGrp="1"/>
          </p:cNvSpPr>
          <p:nvPr>
            <p:ph sz="quarter" idx="32" hasCustomPrompt="1"/>
          </p:nvPr>
        </p:nvSpPr>
        <p:spPr>
          <a:xfrm>
            <a:off x="195263" y="1642361"/>
            <a:ext cx="4283604" cy="2155469"/>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Insert text, images, and/or charts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0" name="Content Placeholder 6"/>
          <p:cNvSpPr>
            <a:spLocks noGrp="1"/>
          </p:cNvSpPr>
          <p:nvPr>
            <p:ph sz="quarter" idx="25" hasCustomPrompt="1"/>
          </p:nvPr>
        </p:nvSpPr>
        <p:spPr>
          <a:xfrm>
            <a:off x="195263" y="4120863"/>
            <a:ext cx="4283604" cy="2432337"/>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1" name="Content Placeholder 6"/>
          <p:cNvSpPr>
            <a:spLocks noGrp="1"/>
          </p:cNvSpPr>
          <p:nvPr>
            <p:ph sz="quarter" idx="33" hasCustomPrompt="1"/>
          </p:nvPr>
        </p:nvSpPr>
        <p:spPr>
          <a:xfrm>
            <a:off x="4707996" y="1642361"/>
            <a:ext cx="4283604" cy="2155469"/>
          </a:xfrm>
        </p:spPr>
        <p:txBody>
          <a:bodyPr/>
          <a:lstStyle>
            <a:lvl1pPr marL="171450" indent="-171450">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marL="171450" indent="-171450">
              <a:buFont typeface="Arial" pitchFamily="34" charset="0"/>
              <a:buChar char="•"/>
            </a:pPr>
            <a:r>
              <a:rPr lang="en-US" sz="1200" dirty="0" smtClean="0">
                <a:latin typeface="Tahoma" pitchFamily="34" charset="0"/>
                <a:ea typeface="Tahoma" pitchFamily="34" charset="0"/>
                <a:cs typeface="Tahoma" pitchFamily="34" charset="0"/>
              </a:rPr>
              <a:t>Date started - Planned end - Upcoming key decision - Transition partners - Technical risk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2" name="Content Placeholder 6"/>
          <p:cNvSpPr>
            <a:spLocks noGrp="1"/>
          </p:cNvSpPr>
          <p:nvPr>
            <p:ph sz="quarter" idx="34" hasCustomPrompt="1"/>
          </p:nvPr>
        </p:nvSpPr>
        <p:spPr>
          <a:xfrm>
            <a:off x="4707996" y="4120863"/>
            <a:ext cx="4283604" cy="2432337"/>
          </a:xfrm>
        </p:spPr>
        <p:txBody>
          <a:bodyPr/>
          <a:lstStyle>
            <a:lvl1pPr marL="169863" indent="-169863">
              <a:buFont typeface="Arial" pitchFamily="34" charset="0"/>
              <a:buChar char="•"/>
              <a:defRPr sz="1200" baseline="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Issues/Challenges and spend plan status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3" name="TextBox 52"/>
          <p:cNvSpPr txBox="1"/>
          <p:nvPr userDrawn="1"/>
        </p:nvSpPr>
        <p:spPr>
          <a:xfrm>
            <a:off x="28578" y="1109505"/>
            <a:ext cx="623887"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PE:</a:t>
            </a:r>
            <a:endParaRPr lang="en-US" sz="1000" dirty="0">
              <a:solidFill>
                <a:prstClr val="black"/>
              </a:solidFill>
              <a:latin typeface="Tahoma"/>
            </a:endParaRPr>
          </a:p>
        </p:txBody>
      </p:sp>
      <p:sp>
        <p:nvSpPr>
          <p:cNvPr id="54" name="TextBox 53"/>
          <p:cNvSpPr txBox="1"/>
          <p:nvPr userDrawn="1"/>
        </p:nvSpPr>
        <p:spPr>
          <a:xfrm>
            <a:off x="1782269" y="1109505"/>
            <a:ext cx="792555"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PROJECT:</a:t>
            </a:r>
            <a:endParaRPr lang="en-US" sz="1000" dirty="0">
              <a:solidFill>
                <a:prstClr val="black"/>
              </a:solidFill>
              <a:latin typeface="Tahoma"/>
            </a:endParaRPr>
          </a:p>
        </p:txBody>
      </p:sp>
      <p:sp>
        <p:nvSpPr>
          <p:cNvPr id="55" name="TextBox 54"/>
          <p:cNvSpPr txBox="1"/>
          <p:nvPr userDrawn="1"/>
        </p:nvSpPr>
        <p:spPr>
          <a:xfrm>
            <a:off x="3614740" y="1109505"/>
            <a:ext cx="1204913"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RDDS PG #:</a:t>
            </a:r>
            <a:endParaRPr lang="en-US" sz="1000" dirty="0">
              <a:solidFill>
                <a:prstClr val="black"/>
              </a:solidFill>
              <a:latin typeface="Tahoma"/>
            </a:endParaRPr>
          </a:p>
        </p:txBody>
      </p:sp>
      <p:sp>
        <p:nvSpPr>
          <p:cNvPr id="56" name="Text Placeholder 2"/>
          <p:cNvSpPr>
            <a:spLocks noGrp="1"/>
          </p:cNvSpPr>
          <p:nvPr>
            <p:ph type="body" sz="quarter" idx="21" hasCustomPrompt="1"/>
          </p:nvPr>
        </p:nvSpPr>
        <p:spPr>
          <a:xfrm>
            <a:off x="280457" y="1109505"/>
            <a:ext cx="1489074" cy="246221"/>
          </a:xfrm>
          <a:noFill/>
        </p:spPr>
        <p:txBody>
          <a:bodyPr wrap="square" lIns="45720" rtlCol="0">
            <a:spAutoFit/>
          </a:bodyPr>
          <a:lstStyle>
            <a:lvl1pPr>
              <a:defRPr lang="en-US" sz="1000" baseline="0" dirty="0">
                <a:latin typeface="+mn-lt"/>
                <a:cs typeface="+mn-cs"/>
              </a:defRPr>
            </a:lvl1pPr>
          </a:lstStyle>
          <a:p>
            <a:pPr marL="0" lvl="0"/>
            <a:r>
              <a:rPr lang="en-US" dirty="0" smtClean="0"/>
              <a:t>-</a:t>
            </a:r>
            <a:endParaRPr lang="en-US" dirty="0"/>
          </a:p>
        </p:txBody>
      </p:sp>
      <p:sp>
        <p:nvSpPr>
          <p:cNvPr id="57" name="Text Placeholder 2"/>
          <p:cNvSpPr>
            <a:spLocks noGrp="1"/>
          </p:cNvSpPr>
          <p:nvPr>
            <p:ph type="body" sz="quarter" idx="22" hasCustomPrompt="1"/>
          </p:nvPr>
        </p:nvSpPr>
        <p:spPr>
          <a:xfrm>
            <a:off x="2405680" y="1109505"/>
            <a:ext cx="1240732"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smtClean="0"/>
              <a:t>-</a:t>
            </a:r>
            <a:endParaRPr lang="en-US" dirty="0"/>
          </a:p>
        </p:txBody>
      </p:sp>
      <p:sp>
        <p:nvSpPr>
          <p:cNvPr id="58" name="Text Placeholder 2"/>
          <p:cNvSpPr>
            <a:spLocks noGrp="1"/>
          </p:cNvSpPr>
          <p:nvPr>
            <p:ph type="body" sz="quarter" idx="23" hasCustomPrompt="1"/>
          </p:nvPr>
        </p:nvSpPr>
        <p:spPr>
          <a:xfrm>
            <a:off x="4388379" y="1109505"/>
            <a:ext cx="1040343"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smtClean="0"/>
              <a:t>-</a:t>
            </a:r>
          </a:p>
        </p:txBody>
      </p:sp>
      <p:sp>
        <p:nvSpPr>
          <p:cNvPr id="59" name="Text Placeholder 39"/>
          <p:cNvSpPr>
            <a:spLocks noGrp="1"/>
          </p:cNvSpPr>
          <p:nvPr>
            <p:ph type="body" sz="quarter" idx="15" hasCustomPrompt="1"/>
          </p:nvPr>
        </p:nvSpPr>
        <p:spPr>
          <a:xfrm>
            <a:off x="6847954" y="1124894"/>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60" name="Text Placeholder 39"/>
          <p:cNvSpPr>
            <a:spLocks noGrp="1"/>
          </p:cNvSpPr>
          <p:nvPr>
            <p:ph type="body" sz="quarter" idx="29" hasCustomPrompt="1"/>
          </p:nvPr>
        </p:nvSpPr>
        <p:spPr>
          <a:xfrm>
            <a:off x="7579596" y="1124894"/>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61" name="Text Placeholder 39"/>
          <p:cNvSpPr>
            <a:spLocks noGrp="1"/>
          </p:cNvSpPr>
          <p:nvPr>
            <p:ph type="body" sz="quarter" idx="30" hasCustomPrompt="1"/>
          </p:nvPr>
        </p:nvSpPr>
        <p:spPr>
          <a:xfrm>
            <a:off x="8313898" y="1124894"/>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62" name="Text Placeholder 39"/>
          <p:cNvSpPr>
            <a:spLocks noGrp="1"/>
          </p:cNvSpPr>
          <p:nvPr>
            <p:ph type="body" sz="quarter" idx="31" hasCustomPrompt="1"/>
          </p:nvPr>
        </p:nvSpPr>
        <p:spPr>
          <a:xfrm>
            <a:off x="6847954" y="893966"/>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63" name="Text Placeholder 39"/>
          <p:cNvSpPr>
            <a:spLocks noGrp="1"/>
          </p:cNvSpPr>
          <p:nvPr>
            <p:ph type="body" sz="quarter" idx="35" hasCustomPrompt="1"/>
          </p:nvPr>
        </p:nvSpPr>
        <p:spPr>
          <a:xfrm>
            <a:off x="7579596" y="893966"/>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64" name="Text Placeholder 39"/>
          <p:cNvSpPr>
            <a:spLocks noGrp="1"/>
          </p:cNvSpPr>
          <p:nvPr>
            <p:ph type="body" sz="quarter" idx="36" hasCustomPrompt="1"/>
          </p:nvPr>
        </p:nvSpPr>
        <p:spPr>
          <a:xfrm>
            <a:off x="8313898" y="893966"/>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65" name="TextBox 64"/>
          <p:cNvSpPr txBox="1"/>
          <p:nvPr userDrawn="1"/>
        </p:nvSpPr>
        <p:spPr>
          <a:xfrm>
            <a:off x="8313898" y="663878"/>
            <a:ext cx="731520" cy="230832"/>
          </a:xfrm>
          <a:prstGeom prst="rect">
            <a:avLst/>
          </a:prstGeom>
          <a:noFill/>
        </p:spPr>
        <p:txBody>
          <a:bodyPr wrap="square" lIns="91440" tIns="45720" rIns="91440" bIns="45720" rtlCol="0">
            <a:spAutoFit/>
          </a:bodyPr>
          <a:lstStyle>
            <a:defPPr>
              <a:defRPr lang="en-US"/>
            </a:defPPr>
            <a:lvl1pPr>
              <a:defRPr sz="1000"/>
            </a:lvl1pPr>
          </a:lstStyle>
          <a:p>
            <a:pPr algn="ctr" fontAlgn="auto">
              <a:spcBef>
                <a:spcPts val="0"/>
              </a:spcBef>
              <a:spcAft>
                <a:spcPts val="0"/>
              </a:spcAft>
            </a:pPr>
            <a:r>
              <a:rPr lang="en-US" sz="900" dirty="0" smtClean="0">
                <a:solidFill>
                  <a:prstClr val="black"/>
                </a:solidFill>
                <a:latin typeface="Tahoma"/>
              </a:rPr>
              <a:t>FY13</a:t>
            </a:r>
          </a:p>
        </p:txBody>
      </p:sp>
      <p:sp>
        <p:nvSpPr>
          <p:cNvPr id="66" name="TextBox 65"/>
          <p:cNvSpPr txBox="1"/>
          <p:nvPr userDrawn="1"/>
        </p:nvSpPr>
        <p:spPr>
          <a:xfrm>
            <a:off x="7579596" y="663878"/>
            <a:ext cx="731520" cy="230832"/>
          </a:xfrm>
          <a:prstGeom prst="rect">
            <a:avLst/>
          </a:prstGeom>
          <a:noFill/>
        </p:spPr>
        <p:txBody>
          <a:bodyPr wrap="square" lIns="91440" tIns="45720" rIns="91440" bIns="45720" rtlCol="0">
            <a:spAutoFit/>
          </a:bodyPr>
          <a:lstStyle>
            <a:defPPr>
              <a:defRPr lang="en-US"/>
            </a:defPPr>
            <a:lvl1pPr>
              <a:defRPr sz="1000"/>
            </a:lvl1pPr>
          </a:lstStyle>
          <a:p>
            <a:pPr algn="ctr" fontAlgn="auto">
              <a:spcBef>
                <a:spcPts val="0"/>
              </a:spcBef>
              <a:spcAft>
                <a:spcPts val="0"/>
              </a:spcAft>
            </a:pPr>
            <a:r>
              <a:rPr lang="en-US" sz="900" dirty="0" smtClean="0">
                <a:solidFill>
                  <a:prstClr val="black"/>
                </a:solidFill>
                <a:latin typeface="Tahoma"/>
              </a:rPr>
              <a:t>FY12</a:t>
            </a:r>
          </a:p>
        </p:txBody>
      </p:sp>
      <p:sp>
        <p:nvSpPr>
          <p:cNvPr id="67" name="TextBox 66"/>
          <p:cNvSpPr txBox="1"/>
          <p:nvPr userDrawn="1"/>
        </p:nvSpPr>
        <p:spPr>
          <a:xfrm>
            <a:off x="6847954" y="663878"/>
            <a:ext cx="731520" cy="230832"/>
          </a:xfrm>
          <a:prstGeom prst="rect">
            <a:avLst/>
          </a:prstGeom>
          <a:noFill/>
        </p:spPr>
        <p:txBody>
          <a:bodyPr wrap="square" lIns="91440" tIns="45720" rIns="91440" bIns="45720" rtlCol="0">
            <a:spAutoFit/>
          </a:bodyPr>
          <a:lstStyle>
            <a:defPPr>
              <a:defRPr lang="en-US"/>
            </a:defPPr>
            <a:lvl1pPr>
              <a:defRPr sz="1000"/>
            </a:lvl1pPr>
          </a:lstStyle>
          <a:p>
            <a:pPr algn="ctr" fontAlgn="auto">
              <a:spcBef>
                <a:spcPts val="0"/>
              </a:spcBef>
              <a:spcAft>
                <a:spcPts val="0"/>
              </a:spcAft>
            </a:pPr>
            <a:r>
              <a:rPr lang="en-US" sz="900" dirty="0" smtClean="0">
                <a:solidFill>
                  <a:prstClr val="black"/>
                </a:solidFill>
                <a:latin typeface="Tahoma"/>
              </a:rPr>
              <a:t>FY11</a:t>
            </a:r>
          </a:p>
        </p:txBody>
      </p:sp>
      <p:sp>
        <p:nvSpPr>
          <p:cNvPr id="68" name="TextBox 67"/>
          <p:cNvSpPr txBox="1"/>
          <p:nvPr userDrawn="1"/>
        </p:nvSpPr>
        <p:spPr>
          <a:xfrm>
            <a:off x="6116434" y="663878"/>
            <a:ext cx="731520" cy="230832"/>
          </a:xfrm>
          <a:prstGeom prst="rect">
            <a:avLst/>
          </a:prstGeom>
          <a:noFill/>
        </p:spPr>
        <p:txBody>
          <a:bodyPr wrap="square" lIns="91440" tIns="45720" rIns="91440" bIns="45720" rtlCol="0">
            <a:spAutoFit/>
          </a:bodyPr>
          <a:lstStyle>
            <a:defPPr>
              <a:defRPr lang="en-US"/>
            </a:defPPr>
            <a:lvl1pPr>
              <a:defRPr sz="1000"/>
            </a:lvl1pPr>
          </a:lstStyle>
          <a:p>
            <a:pPr algn="ctr" fontAlgn="auto">
              <a:spcBef>
                <a:spcPts val="0"/>
              </a:spcBef>
              <a:spcAft>
                <a:spcPts val="0"/>
              </a:spcAft>
            </a:pPr>
            <a:r>
              <a:rPr lang="en-US" sz="900" dirty="0" smtClean="0">
                <a:solidFill>
                  <a:prstClr val="black"/>
                </a:solidFill>
                <a:latin typeface="Tahoma"/>
              </a:rPr>
              <a:t>PROJECT</a:t>
            </a:r>
          </a:p>
        </p:txBody>
      </p:sp>
      <p:sp>
        <p:nvSpPr>
          <p:cNvPr id="69" name="Text Placeholder 39"/>
          <p:cNvSpPr>
            <a:spLocks noGrp="1"/>
          </p:cNvSpPr>
          <p:nvPr>
            <p:ph type="body" sz="quarter" idx="37" hasCustomPrompt="1"/>
          </p:nvPr>
        </p:nvSpPr>
        <p:spPr>
          <a:xfrm>
            <a:off x="6116434" y="1124894"/>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a:t>
            </a:r>
            <a:endParaRPr lang="en-US" dirty="0"/>
          </a:p>
        </p:txBody>
      </p:sp>
      <p:sp>
        <p:nvSpPr>
          <p:cNvPr id="70" name="Text Placeholder 39"/>
          <p:cNvSpPr>
            <a:spLocks noGrp="1"/>
          </p:cNvSpPr>
          <p:nvPr>
            <p:ph type="body" sz="quarter" idx="38" hasCustomPrompt="1"/>
          </p:nvPr>
        </p:nvSpPr>
        <p:spPr>
          <a:xfrm>
            <a:off x="6116434" y="893966"/>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a:t>
            </a:r>
            <a:endParaRPr lang="en-US" dirty="0"/>
          </a:p>
        </p:txBody>
      </p:sp>
      <p:cxnSp>
        <p:nvCxnSpPr>
          <p:cNvPr id="71" name="Straight Connector 70"/>
          <p:cNvCxnSpPr/>
          <p:nvPr userDrawn="1"/>
        </p:nvCxnSpPr>
        <p:spPr bwMode="auto">
          <a:xfrm>
            <a:off x="0" y="1355726"/>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72" name="Title 1"/>
          <p:cNvSpPr>
            <a:spLocks noGrp="1"/>
          </p:cNvSpPr>
          <p:nvPr>
            <p:ph type="ctrTitle" hasCustomPrompt="1"/>
          </p:nvPr>
        </p:nvSpPr>
        <p:spPr>
          <a:xfrm>
            <a:off x="1619250" y="76202"/>
            <a:ext cx="6422572" cy="579062"/>
          </a:xfrm>
        </p:spPr>
        <p:txBody>
          <a:bodyPr anchor="b">
            <a:noAutofit/>
          </a:bodyPr>
          <a:lstStyle>
            <a:lvl1pPr algn="l">
              <a:lnSpc>
                <a:spcPct val="100000"/>
              </a:lnSpc>
              <a:defRPr sz="2000" b="0">
                <a:latin typeface="Tahoma" pitchFamily="34" charset="0"/>
                <a:ea typeface="Tahoma" pitchFamily="34" charset="0"/>
                <a:cs typeface="Tahoma" pitchFamily="34" charset="0"/>
              </a:defRPr>
            </a:lvl1pPr>
          </a:lstStyle>
          <a:p>
            <a:r>
              <a:rPr lang="en-US" dirty="0" smtClean="0"/>
              <a:t>Program Name (Acronym)</a:t>
            </a:r>
            <a:endParaRPr lang="en-US" dirty="0"/>
          </a:p>
        </p:txBody>
      </p:sp>
      <p:sp>
        <p:nvSpPr>
          <p:cNvPr id="73" name="Text Placeholder 4"/>
          <p:cNvSpPr>
            <a:spLocks noGrp="1"/>
          </p:cNvSpPr>
          <p:nvPr>
            <p:ph type="body" sz="quarter" idx="24" hasCustomPrompt="1"/>
          </p:nvPr>
        </p:nvSpPr>
        <p:spPr>
          <a:xfrm>
            <a:off x="1619250" y="587526"/>
            <a:ext cx="6421587" cy="390885"/>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PM / Office</a:t>
            </a:r>
          </a:p>
        </p:txBody>
      </p:sp>
    </p:spTree>
    <p:extLst>
      <p:ext uri="{BB962C8B-B14F-4D97-AF65-F5344CB8AC3E}">
        <p14:creationId xmlns:p14="http://schemas.microsoft.com/office/powerpoint/2010/main" val="42269296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RO_Update_Prototype_2 P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36" name="Rectangle 35"/>
          <p:cNvSpPr/>
          <p:nvPr userDrawn="1"/>
        </p:nvSpPr>
        <p:spPr>
          <a:xfrm>
            <a:off x="8041821" y="76201"/>
            <a:ext cx="949779" cy="5197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7" name="TextBox 36"/>
          <p:cNvSpPr txBox="1"/>
          <p:nvPr userDrawn="1"/>
        </p:nvSpPr>
        <p:spPr>
          <a:xfrm>
            <a:off x="8041822" y="197128"/>
            <a:ext cx="949780" cy="261610"/>
          </a:xfrm>
          <a:prstGeom prst="rect">
            <a:avLst/>
          </a:prstGeom>
          <a:noFill/>
        </p:spPr>
        <p:txBody>
          <a:bodyPr wrap="square" rtlCol="0">
            <a:spAutoFit/>
          </a:bodyPr>
          <a:lstStyle/>
          <a:p>
            <a:pPr algn="ctr" fontAlgn="auto">
              <a:spcBef>
                <a:spcPts val="0"/>
              </a:spcBef>
              <a:spcAft>
                <a:spcPts val="0"/>
              </a:spcAft>
            </a:pPr>
            <a:r>
              <a:rPr lang="en-US" sz="1100" dirty="0" smtClean="0">
                <a:solidFill>
                  <a:prstClr val="black"/>
                </a:solidFill>
                <a:latin typeface="Tahoma" pitchFamily="34" charset="0"/>
                <a:ea typeface="Tahoma" pitchFamily="34" charset="0"/>
                <a:cs typeface="Tahoma" pitchFamily="34" charset="0"/>
              </a:rPr>
              <a:t>Prototype</a:t>
            </a:r>
            <a:endParaRPr lang="en-US" sz="1100" dirty="0">
              <a:solidFill>
                <a:prstClr val="black"/>
              </a:solidFill>
              <a:latin typeface="Tahoma" pitchFamily="34" charset="0"/>
              <a:ea typeface="Tahoma" pitchFamily="34" charset="0"/>
              <a:cs typeface="Tahoma" pitchFamily="34" charset="0"/>
            </a:endParaRPr>
          </a:p>
        </p:txBody>
      </p:sp>
      <p:pic>
        <p:nvPicPr>
          <p:cNvPr id="39" name="Picture 3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
        <p:nvSpPr>
          <p:cNvPr id="41" name="TextBox 40"/>
          <p:cNvSpPr txBox="1"/>
          <p:nvPr userDrawn="1"/>
        </p:nvSpPr>
        <p:spPr>
          <a:xfrm>
            <a:off x="5591173" y="3843864"/>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DIRO UPDATE/ISSUES</a:t>
            </a:r>
            <a:endParaRPr lang="en-US" sz="1200" b="1" dirty="0">
              <a:solidFill>
                <a:prstClr val="black"/>
              </a:solidFill>
              <a:latin typeface="Tahoma" pitchFamily="34" charset="0"/>
              <a:ea typeface="Tahoma" pitchFamily="34" charset="0"/>
              <a:cs typeface="Tahoma" pitchFamily="34" charset="0"/>
            </a:endParaRPr>
          </a:p>
        </p:txBody>
      </p:sp>
      <p:sp>
        <p:nvSpPr>
          <p:cNvPr id="43" name="TextBox 42"/>
          <p:cNvSpPr txBox="1"/>
          <p:nvPr userDrawn="1"/>
        </p:nvSpPr>
        <p:spPr>
          <a:xfrm>
            <a:off x="900113" y="1363189"/>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OVERVIEW</a:t>
            </a:r>
            <a:endParaRPr lang="en-US" sz="1200" b="1" dirty="0">
              <a:solidFill>
                <a:prstClr val="black"/>
              </a:solidFill>
              <a:latin typeface="Tahoma" pitchFamily="34" charset="0"/>
              <a:ea typeface="Tahoma" pitchFamily="34" charset="0"/>
              <a:cs typeface="Tahoma" pitchFamily="34" charset="0"/>
            </a:endParaRPr>
          </a:p>
        </p:txBody>
      </p:sp>
      <p:sp>
        <p:nvSpPr>
          <p:cNvPr id="44" name="TextBox 43"/>
          <p:cNvSpPr txBox="1"/>
          <p:nvPr userDrawn="1"/>
        </p:nvSpPr>
        <p:spPr>
          <a:xfrm>
            <a:off x="5591173" y="1365362"/>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STATUS</a:t>
            </a:r>
            <a:endParaRPr lang="en-US" sz="1200" b="1" dirty="0">
              <a:solidFill>
                <a:prstClr val="black"/>
              </a:solidFill>
              <a:latin typeface="Tahoma" pitchFamily="34" charset="0"/>
              <a:ea typeface="Tahoma" pitchFamily="34" charset="0"/>
              <a:cs typeface="Tahoma" pitchFamily="34" charset="0"/>
            </a:endParaRPr>
          </a:p>
        </p:txBody>
      </p:sp>
      <p:sp>
        <p:nvSpPr>
          <p:cNvPr id="45" name="TextBox 44"/>
          <p:cNvSpPr txBox="1"/>
          <p:nvPr userDrawn="1"/>
        </p:nvSpPr>
        <p:spPr>
          <a:xfrm>
            <a:off x="255985" y="3843864"/>
            <a:ext cx="4002883"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CAPABILITY OBJECTIVE/GOAL</a:t>
            </a:r>
            <a:endParaRPr lang="en-US" sz="1200" b="1" dirty="0">
              <a:solidFill>
                <a:prstClr val="black"/>
              </a:solidFill>
              <a:latin typeface="Tahoma" pitchFamily="34" charset="0"/>
              <a:ea typeface="Tahoma" pitchFamily="34" charset="0"/>
              <a:cs typeface="Tahoma" pitchFamily="34" charset="0"/>
            </a:endParaRPr>
          </a:p>
        </p:txBody>
      </p:sp>
      <p:cxnSp>
        <p:nvCxnSpPr>
          <p:cNvPr id="47" name="Straight Connector 46"/>
          <p:cNvCxnSpPr/>
          <p:nvPr userDrawn="1"/>
        </p:nvCxnSpPr>
        <p:spPr bwMode="auto">
          <a:xfrm>
            <a:off x="0" y="3825875"/>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48" name="Straight Connector 47"/>
          <p:cNvCxnSpPr/>
          <p:nvPr userDrawn="1"/>
        </p:nvCxnSpPr>
        <p:spPr bwMode="auto">
          <a:xfrm>
            <a:off x="4572000" y="1355726"/>
            <a:ext cx="0" cy="50704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49" name="Content Placeholder 6"/>
          <p:cNvSpPr>
            <a:spLocks noGrp="1"/>
          </p:cNvSpPr>
          <p:nvPr>
            <p:ph sz="quarter" idx="32" hasCustomPrompt="1"/>
          </p:nvPr>
        </p:nvSpPr>
        <p:spPr>
          <a:xfrm>
            <a:off x="195263" y="1642361"/>
            <a:ext cx="4283604" cy="2155469"/>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Insert text, images, and/or charts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0" name="Content Placeholder 6"/>
          <p:cNvSpPr>
            <a:spLocks noGrp="1"/>
          </p:cNvSpPr>
          <p:nvPr>
            <p:ph sz="quarter" idx="25" hasCustomPrompt="1"/>
          </p:nvPr>
        </p:nvSpPr>
        <p:spPr>
          <a:xfrm>
            <a:off x="195263" y="4120863"/>
            <a:ext cx="4283604" cy="2432337"/>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1" name="Content Placeholder 6"/>
          <p:cNvSpPr>
            <a:spLocks noGrp="1"/>
          </p:cNvSpPr>
          <p:nvPr>
            <p:ph sz="quarter" idx="33" hasCustomPrompt="1"/>
          </p:nvPr>
        </p:nvSpPr>
        <p:spPr>
          <a:xfrm>
            <a:off x="4707996" y="1642361"/>
            <a:ext cx="4283604" cy="2155469"/>
          </a:xfrm>
        </p:spPr>
        <p:txBody>
          <a:bodyPr/>
          <a:lstStyle>
            <a:lvl1pPr marL="171450" indent="-171450">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marL="171450" indent="-171450">
              <a:buFont typeface="Arial" pitchFamily="34" charset="0"/>
              <a:buChar char="•"/>
            </a:pPr>
            <a:r>
              <a:rPr lang="en-US" sz="1200" dirty="0" smtClean="0">
                <a:latin typeface="Tahoma" pitchFamily="34" charset="0"/>
                <a:ea typeface="Tahoma" pitchFamily="34" charset="0"/>
                <a:cs typeface="Tahoma" pitchFamily="34" charset="0"/>
              </a:rPr>
              <a:t>Date started - Planned end - Upcoming key decision - Transition partners - Technical risk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2" name="Content Placeholder 6"/>
          <p:cNvSpPr>
            <a:spLocks noGrp="1"/>
          </p:cNvSpPr>
          <p:nvPr>
            <p:ph sz="quarter" idx="34" hasCustomPrompt="1"/>
          </p:nvPr>
        </p:nvSpPr>
        <p:spPr>
          <a:xfrm>
            <a:off x="4707996" y="4120863"/>
            <a:ext cx="4283604" cy="2432337"/>
          </a:xfrm>
        </p:spPr>
        <p:txBody>
          <a:bodyPr/>
          <a:lstStyle>
            <a:lvl1pPr marL="169863" indent="-169863">
              <a:buFont typeface="Arial" pitchFamily="34" charset="0"/>
              <a:buChar char="•"/>
              <a:defRPr sz="1200" baseline="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Issues/Challenges and spend plan status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3" name="TextBox 52"/>
          <p:cNvSpPr txBox="1"/>
          <p:nvPr userDrawn="1"/>
        </p:nvSpPr>
        <p:spPr>
          <a:xfrm>
            <a:off x="28578" y="1109505"/>
            <a:ext cx="623887"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PE:</a:t>
            </a:r>
            <a:endParaRPr lang="en-US" sz="1000" dirty="0">
              <a:solidFill>
                <a:prstClr val="black"/>
              </a:solidFill>
              <a:latin typeface="Tahoma"/>
            </a:endParaRPr>
          </a:p>
        </p:txBody>
      </p:sp>
      <p:sp>
        <p:nvSpPr>
          <p:cNvPr id="54" name="TextBox 53"/>
          <p:cNvSpPr txBox="1"/>
          <p:nvPr userDrawn="1"/>
        </p:nvSpPr>
        <p:spPr>
          <a:xfrm>
            <a:off x="1782269" y="1109505"/>
            <a:ext cx="792555"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PROJECT:</a:t>
            </a:r>
            <a:endParaRPr lang="en-US" sz="1000" dirty="0">
              <a:solidFill>
                <a:prstClr val="black"/>
              </a:solidFill>
              <a:latin typeface="Tahoma"/>
            </a:endParaRPr>
          </a:p>
        </p:txBody>
      </p:sp>
      <p:sp>
        <p:nvSpPr>
          <p:cNvPr id="55" name="TextBox 54"/>
          <p:cNvSpPr txBox="1"/>
          <p:nvPr userDrawn="1"/>
        </p:nvSpPr>
        <p:spPr>
          <a:xfrm>
            <a:off x="3614740" y="1109505"/>
            <a:ext cx="1204913"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RDDS PG #:</a:t>
            </a:r>
            <a:endParaRPr lang="en-US" sz="1000" dirty="0">
              <a:solidFill>
                <a:prstClr val="black"/>
              </a:solidFill>
              <a:latin typeface="Tahoma"/>
            </a:endParaRPr>
          </a:p>
        </p:txBody>
      </p:sp>
      <p:sp>
        <p:nvSpPr>
          <p:cNvPr id="56" name="Text Placeholder 2"/>
          <p:cNvSpPr>
            <a:spLocks noGrp="1"/>
          </p:cNvSpPr>
          <p:nvPr>
            <p:ph type="body" sz="quarter" idx="21" hasCustomPrompt="1"/>
          </p:nvPr>
        </p:nvSpPr>
        <p:spPr>
          <a:xfrm>
            <a:off x="280457" y="1109505"/>
            <a:ext cx="1489074" cy="246221"/>
          </a:xfrm>
          <a:noFill/>
        </p:spPr>
        <p:txBody>
          <a:bodyPr wrap="square" lIns="45720" rtlCol="0">
            <a:spAutoFit/>
          </a:bodyPr>
          <a:lstStyle>
            <a:lvl1pPr>
              <a:defRPr lang="en-US" sz="1000" baseline="0" dirty="0">
                <a:latin typeface="+mn-lt"/>
                <a:cs typeface="+mn-cs"/>
              </a:defRPr>
            </a:lvl1pPr>
          </a:lstStyle>
          <a:p>
            <a:pPr marL="0" lvl="0"/>
            <a:r>
              <a:rPr lang="en-US" dirty="0" smtClean="0"/>
              <a:t>-</a:t>
            </a:r>
            <a:endParaRPr lang="en-US" dirty="0"/>
          </a:p>
        </p:txBody>
      </p:sp>
      <p:sp>
        <p:nvSpPr>
          <p:cNvPr id="57" name="Text Placeholder 2"/>
          <p:cNvSpPr>
            <a:spLocks noGrp="1"/>
          </p:cNvSpPr>
          <p:nvPr>
            <p:ph type="body" sz="quarter" idx="22" hasCustomPrompt="1"/>
          </p:nvPr>
        </p:nvSpPr>
        <p:spPr>
          <a:xfrm>
            <a:off x="2405680" y="1109505"/>
            <a:ext cx="1240732"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smtClean="0"/>
              <a:t>-</a:t>
            </a:r>
            <a:endParaRPr lang="en-US" dirty="0"/>
          </a:p>
        </p:txBody>
      </p:sp>
      <p:sp>
        <p:nvSpPr>
          <p:cNvPr id="58" name="Text Placeholder 2"/>
          <p:cNvSpPr>
            <a:spLocks noGrp="1"/>
          </p:cNvSpPr>
          <p:nvPr>
            <p:ph type="body" sz="quarter" idx="23" hasCustomPrompt="1"/>
          </p:nvPr>
        </p:nvSpPr>
        <p:spPr>
          <a:xfrm>
            <a:off x="4388379" y="1109505"/>
            <a:ext cx="1040343"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smtClean="0"/>
              <a:t>-</a:t>
            </a:r>
          </a:p>
        </p:txBody>
      </p:sp>
      <p:sp>
        <p:nvSpPr>
          <p:cNvPr id="59" name="Text Placeholder 39"/>
          <p:cNvSpPr>
            <a:spLocks noGrp="1"/>
          </p:cNvSpPr>
          <p:nvPr>
            <p:ph type="body" sz="quarter" idx="15" hasCustomPrompt="1"/>
          </p:nvPr>
        </p:nvSpPr>
        <p:spPr>
          <a:xfrm>
            <a:off x="6847954" y="1124894"/>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60" name="Text Placeholder 39"/>
          <p:cNvSpPr>
            <a:spLocks noGrp="1"/>
          </p:cNvSpPr>
          <p:nvPr>
            <p:ph type="body" sz="quarter" idx="29" hasCustomPrompt="1"/>
          </p:nvPr>
        </p:nvSpPr>
        <p:spPr>
          <a:xfrm>
            <a:off x="7579596" y="1124894"/>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61" name="Text Placeholder 39"/>
          <p:cNvSpPr>
            <a:spLocks noGrp="1"/>
          </p:cNvSpPr>
          <p:nvPr>
            <p:ph type="body" sz="quarter" idx="30" hasCustomPrompt="1"/>
          </p:nvPr>
        </p:nvSpPr>
        <p:spPr>
          <a:xfrm>
            <a:off x="8313898" y="1124894"/>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62" name="Text Placeholder 39"/>
          <p:cNvSpPr>
            <a:spLocks noGrp="1"/>
          </p:cNvSpPr>
          <p:nvPr>
            <p:ph type="body" sz="quarter" idx="31" hasCustomPrompt="1"/>
          </p:nvPr>
        </p:nvSpPr>
        <p:spPr>
          <a:xfrm>
            <a:off x="6847954" y="893966"/>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63" name="Text Placeholder 39"/>
          <p:cNvSpPr>
            <a:spLocks noGrp="1"/>
          </p:cNvSpPr>
          <p:nvPr>
            <p:ph type="body" sz="quarter" idx="35" hasCustomPrompt="1"/>
          </p:nvPr>
        </p:nvSpPr>
        <p:spPr>
          <a:xfrm>
            <a:off x="7579596" y="893966"/>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64" name="Text Placeholder 39"/>
          <p:cNvSpPr>
            <a:spLocks noGrp="1"/>
          </p:cNvSpPr>
          <p:nvPr>
            <p:ph type="body" sz="quarter" idx="36" hasCustomPrompt="1"/>
          </p:nvPr>
        </p:nvSpPr>
        <p:spPr>
          <a:xfrm>
            <a:off x="8313898" y="893966"/>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65" name="TextBox 64"/>
          <p:cNvSpPr txBox="1"/>
          <p:nvPr userDrawn="1"/>
        </p:nvSpPr>
        <p:spPr>
          <a:xfrm>
            <a:off x="8313898" y="663878"/>
            <a:ext cx="731520" cy="230832"/>
          </a:xfrm>
          <a:prstGeom prst="rect">
            <a:avLst/>
          </a:prstGeom>
          <a:noFill/>
        </p:spPr>
        <p:txBody>
          <a:bodyPr wrap="square" lIns="91440" tIns="45720" rIns="91440" bIns="45720" rtlCol="0">
            <a:spAutoFit/>
          </a:bodyPr>
          <a:lstStyle>
            <a:defPPr>
              <a:defRPr lang="en-US"/>
            </a:defPPr>
            <a:lvl1pPr>
              <a:defRPr sz="1000"/>
            </a:lvl1pPr>
          </a:lstStyle>
          <a:p>
            <a:pPr algn="ctr" fontAlgn="auto">
              <a:spcBef>
                <a:spcPts val="0"/>
              </a:spcBef>
              <a:spcAft>
                <a:spcPts val="0"/>
              </a:spcAft>
            </a:pPr>
            <a:r>
              <a:rPr lang="en-US" sz="900" dirty="0" smtClean="0">
                <a:solidFill>
                  <a:prstClr val="black"/>
                </a:solidFill>
                <a:latin typeface="Tahoma"/>
              </a:rPr>
              <a:t>FY13</a:t>
            </a:r>
          </a:p>
        </p:txBody>
      </p:sp>
      <p:sp>
        <p:nvSpPr>
          <p:cNvPr id="66" name="TextBox 65"/>
          <p:cNvSpPr txBox="1"/>
          <p:nvPr userDrawn="1"/>
        </p:nvSpPr>
        <p:spPr>
          <a:xfrm>
            <a:off x="7579596" y="663878"/>
            <a:ext cx="731520" cy="230832"/>
          </a:xfrm>
          <a:prstGeom prst="rect">
            <a:avLst/>
          </a:prstGeom>
          <a:noFill/>
        </p:spPr>
        <p:txBody>
          <a:bodyPr wrap="square" lIns="91440" tIns="45720" rIns="91440" bIns="45720" rtlCol="0">
            <a:spAutoFit/>
          </a:bodyPr>
          <a:lstStyle>
            <a:defPPr>
              <a:defRPr lang="en-US"/>
            </a:defPPr>
            <a:lvl1pPr>
              <a:defRPr sz="1000"/>
            </a:lvl1pPr>
          </a:lstStyle>
          <a:p>
            <a:pPr algn="ctr" fontAlgn="auto">
              <a:spcBef>
                <a:spcPts val="0"/>
              </a:spcBef>
              <a:spcAft>
                <a:spcPts val="0"/>
              </a:spcAft>
            </a:pPr>
            <a:r>
              <a:rPr lang="en-US" sz="900" dirty="0" smtClean="0">
                <a:solidFill>
                  <a:prstClr val="black"/>
                </a:solidFill>
                <a:latin typeface="Tahoma"/>
              </a:rPr>
              <a:t>FY12</a:t>
            </a:r>
          </a:p>
        </p:txBody>
      </p:sp>
      <p:sp>
        <p:nvSpPr>
          <p:cNvPr id="67" name="TextBox 66"/>
          <p:cNvSpPr txBox="1"/>
          <p:nvPr userDrawn="1"/>
        </p:nvSpPr>
        <p:spPr>
          <a:xfrm>
            <a:off x="6847954" y="663878"/>
            <a:ext cx="731520" cy="230832"/>
          </a:xfrm>
          <a:prstGeom prst="rect">
            <a:avLst/>
          </a:prstGeom>
          <a:noFill/>
        </p:spPr>
        <p:txBody>
          <a:bodyPr wrap="square" lIns="91440" tIns="45720" rIns="91440" bIns="45720" rtlCol="0">
            <a:spAutoFit/>
          </a:bodyPr>
          <a:lstStyle>
            <a:defPPr>
              <a:defRPr lang="en-US"/>
            </a:defPPr>
            <a:lvl1pPr>
              <a:defRPr sz="1000"/>
            </a:lvl1pPr>
          </a:lstStyle>
          <a:p>
            <a:pPr algn="ctr" fontAlgn="auto">
              <a:spcBef>
                <a:spcPts val="0"/>
              </a:spcBef>
              <a:spcAft>
                <a:spcPts val="0"/>
              </a:spcAft>
            </a:pPr>
            <a:r>
              <a:rPr lang="en-US" sz="900" dirty="0" smtClean="0">
                <a:solidFill>
                  <a:prstClr val="black"/>
                </a:solidFill>
                <a:latin typeface="Tahoma"/>
              </a:rPr>
              <a:t>FY11</a:t>
            </a:r>
          </a:p>
        </p:txBody>
      </p:sp>
      <p:sp>
        <p:nvSpPr>
          <p:cNvPr id="68" name="TextBox 67"/>
          <p:cNvSpPr txBox="1"/>
          <p:nvPr userDrawn="1"/>
        </p:nvSpPr>
        <p:spPr>
          <a:xfrm>
            <a:off x="6116434" y="663878"/>
            <a:ext cx="731520" cy="230832"/>
          </a:xfrm>
          <a:prstGeom prst="rect">
            <a:avLst/>
          </a:prstGeom>
          <a:noFill/>
        </p:spPr>
        <p:txBody>
          <a:bodyPr wrap="square" lIns="91440" tIns="45720" rIns="91440" bIns="45720" rtlCol="0">
            <a:spAutoFit/>
          </a:bodyPr>
          <a:lstStyle>
            <a:defPPr>
              <a:defRPr lang="en-US"/>
            </a:defPPr>
            <a:lvl1pPr>
              <a:defRPr sz="1000"/>
            </a:lvl1pPr>
          </a:lstStyle>
          <a:p>
            <a:pPr algn="ctr" fontAlgn="auto">
              <a:spcBef>
                <a:spcPts val="0"/>
              </a:spcBef>
              <a:spcAft>
                <a:spcPts val="0"/>
              </a:spcAft>
            </a:pPr>
            <a:r>
              <a:rPr lang="en-US" sz="900" dirty="0" smtClean="0">
                <a:solidFill>
                  <a:prstClr val="black"/>
                </a:solidFill>
                <a:latin typeface="Tahoma"/>
              </a:rPr>
              <a:t>PROJECT</a:t>
            </a:r>
          </a:p>
        </p:txBody>
      </p:sp>
      <p:sp>
        <p:nvSpPr>
          <p:cNvPr id="69" name="Text Placeholder 39"/>
          <p:cNvSpPr>
            <a:spLocks noGrp="1"/>
          </p:cNvSpPr>
          <p:nvPr>
            <p:ph type="body" sz="quarter" idx="37" hasCustomPrompt="1"/>
          </p:nvPr>
        </p:nvSpPr>
        <p:spPr>
          <a:xfrm>
            <a:off x="6116434" y="1124894"/>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a:t>
            </a:r>
            <a:endParaRPr lang="en-US" dirty="0"/>
          </a:p>
        </p:txBody>
      </p:sp>
      <p:sp>
        <p:nvSpPr>
          <p:cNvPr id="70" name="Text Placeholder 39"/>
          <p:cNvSpPr>
            <a:spLocks noGrp="1"/>
          </p:cNvSpPr>
          <p:nvPr>
            <p:ph type="body" sz="quarter" idx="38" hasCustomPrompt="1"/>
          </p:nvPr>
        </p:nvSpPr>
        <p:spPr>
          <a:xfrm>
            <a:off x="6116434" y="893966"/>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a:t>
            </a:r>
            <a:endParaRPr lang="en-US" dirty="0"/>
          </a:p>
        </p:txBody>
      </p:sp>
      <p:cxnSp>
        <p:nvCxnSpPr>
          <p:cNvPr id="71" name="Straight Connector 70"/>
          <p:cNvCxnSpPr/>
          <p:nvPr userDrawn="1"/>
        </p:nvCxnSpPr>
        <p:spPr bwMode="auto">
          <a:xfrm>
            <a:off x="0" y="1355726"/>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72" name="Title 1"/>
          <p:cNvSpPr>
            <a:spLocks noGrp="1"/>
          </p:cNvSpPr>
          <p:nvPr>
            <p:ph type="ctrTitle" hasCustomPrompt="1"/>
          </p:nvPr>
        </p:nvSpPr>
        <p:spPr>
          <a:xfrm>
            <a:off x="1619250" y="76202"/>
            <a:ext cx="6422572" cy="579062"/>
          </a:xfrm>
        </p:spPr>
        <p:txBody>
          <a:bodyPr anchor="b">
            <a:noAutofit/>
          </a:bodyPr>
          <a:lstStyle>
            <a:lvl1pPr algn="l">
              <a:lnSpc>
                <a:spcPct val="100000"/>
              </a:lnSpc>
              <a:defRPr sz="2000" b="0">
                <a:latin typeface="Tahoma" pitchFamily="34" charset="0"/>
                <a:ea typeface="Tahoma" pitchFamily="34" charset="0"/>
                <a:cs typeface="Tahoma" pitchFamily="34" charset="0"/>
              </a:defRPr>
            </a:lvl1pPr>
          </a:lstStyle>
          <a:p>
            <a:r>
              <a:rPr lang="en-US" dirty="0" smtClean="0"/>
              <a:t>Program Name (Acronym)</a:t>
            </a:r>
            <a:endParaRPr lang="en-US" dirty="0"/>
          </a:p>
        </p:txBody>
      </p:sp>
      <p:sp>
        <p:nvSpPr>
          <p:cNvPr id="73" name="Text Placeholder 4"/>
          <p:cNvSpPr>
            <a:spLocks noGrp="1"/>
          </p:cNvSpPr>
          <p:nvPr>
            <p:ph type="body" sz="quarter" idx="24" hasCustomPrompt="1"/>
          </p:nvPr>
        </p:nvSpPr>
        <p:spPr>
          <a:xfrm>
            <a:off x="1619250" y="587526"/>
            <a:ext cx="6421587" cy="390885"/>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PM / Office</a:t>
            </a:r>
          </a:p>
        </p:txBody>
      </p:sp>
    </p:spTree>
    <p:extLst>
      <p:ext uri="{BB962C8B-B14F-4D97-AF65-F5344CB8AC3E}">
        <p14:creationId xmlns:p14="http://schemas.microsoft.com/office/powerpoint/2010/main" val="1330482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RO_Update_Field Demonstration_2 P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36" name="Rectangle 35"/>
          <p:cNvSpPr/>
          <p:nvPr userDrawn="1"/>
        </p:nvSpPr>
        <p:spPr>
          <a:xfrm>
            <a:off x="8041821" y="76201"/>
            <a:ext cx="949779" cy="519793"/>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7" name="TextBox 36"/>
          <p:cNvSpPr txBox="1"/>
          <p:nvPr userDrawn="1"/>
        </p:nvSpPr>
        <p:spPr>
          <a:xfrm>
            <a:off x="7968346" y="123651"/>
            <a:ext cx="1102180" cy="415498"/>
          </a:xfrm>
          <a:prstGeom prst="rect">
            <a:avLst/>
          </a:prstGeom>
          <a:noFill/>
        </p:spPr>
        <p:txBody>
          <a:bodyPr wrap="square" rtlCol="0">
            <a:spAutoFit/>
          </a:bodyPr>
          <a:lstStyle/>
          <a:p>
            <a:pPr algn="ctr" fontAlgn="auto">
              <a:spcBef>
                <a:spcPts val="0"/>
              </a:spcBef>
              <a:spcAft>
                <a:spcPts val="0"/>
              </a:spcAft>
            </a:pPr>
            <a:r>
              <a:rPr lang="en-US" sz="1050" dirty="0" smtClean="0">
                <a:solidFill>
                  <a:prstClr val="black"/>
                </a:solidFill>
                <a:latin typeface="Tahoma" pitchFamily="34" charset="0"/>
                <a:ea typeface="Tahoma" pitchFamily="34" charset="0"/>
                <a:cs typeface="Tahoma" pitchFamily="34" charset="0"/>
              </a:rPr>
              <a:t>Field</a:t>
            </a:r>
          </a:p>
          <a:p>
            <a:pPr algn="ctr" fontAlgn="auto">
              <a:spcBef>
                <a:spcPts val="0"/>
              </a:spcBef>
              <a:spcAft>
                <a:spcPts val="0"/>
              </a:spcAft>
            </a:pPr>
            <a:r>
              <a:rPr lang="en-US" sz="1050" dirty="0" smtClean="0">
                <a:solidFill>
                  <a:prstClr val="black"/>
                </a:solidFill>
                <a:latin typeface="Tahoma" pitchFamily="34" charset="0"/>
                <a:ea typeface="Tahoma" pitchFamily="34" charset="0"/>
                <a:cs typeface="Tahoma" pitchFamily="34" charset="0"/>
              </a:rPr>
              <a:t>Demonstration</a:t>
            </a:r>
            <a:endParaRPr lang="en-US" sz="1050" dirty="0">
              <a:solidFill>
                <a:prstClr val="black"/>
              </a:solidFill>
              <a:latin typeface="Tahoma" pitchFamily="34" charset="0"/>
              <a:ea typeface="Tahoma" pitchFamily="34" charset="0"/>
              <a:cs typeface="Tahoma" pitchFamily="34" charset="0"/>
            </a:endParaRPr>
          </a:p>
        </p:txBody>
      </p:sp>
      <p:pic>
        <p:nvPicPr>
          <p:cNvPr id="39" name="Picture 3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
        <p:nvSpPr>
          <p:cNvPr id="41" name="TextBox 40"/>
          <p:cNvSpPr txBox="1"/>
          <p:nvPr userDrawn="1"/>
        </p:nvSpPr>
        <p:spPr>
          <a:xfrm>
            <a:off x="5591173" y="3843864"/>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DIRO UPDATE/ISSUES</a:t>
            </a:r>
            <a:endParaRPr lang="en-US" sz="1200" b="1" dirty="0">
              <a:solidFill>
                <a:prstClr val="black"/>
              </a:solidFill>
              <a:latin typeface="Tahoma" pitchFamily="34" charset="0"/>
              <a:ea typeface="Tahoma" pitchFamily="34" charset="0"/>
              <a:cs typeface="Tahoma" pitchFamily="34" charset="0"/>
            </a:endParaRPr>
          </a:p>
        </p:txBody>
      </p:sp>
      <p:sp>
        <p:nvSpPr>
          <p:cNvPr id="43" name="TextBox 42"/>
          <p:cNvSpPr txBox="1"/>
          <p:nvPr userDrawn="1"/>
        </p:nvSpPr>
        <p:spPr>
          <a:xfrm>
            <a:off x="900113" y="1363189"/>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OVERVIEW</a:t>
            </a:r>
            <a:endParaRPr lang="en-US" sz="1200" b="1" dirty="0">
              <a:solidFill>
                <a:prstClr val="black"/>
              </a:solidFill>
              <a:latin typeface="Tahoma" pitchFamily="34" charset="0"/>
              <a:ea typeface="Tahoma" pitchFamily="34" charset="0"/>
              <a:cs typeface="Tahoma" pitchFamily="34" charset="0"/>
            </a:endParaRPr>
          </a:p>
        </p:txBody>
      </p:sp>
      <p:sp>
        <p:nvSpPr>
          <p:cNvPr id="44" name="TextBox 43"/>
          <p:cNvSpPr txBox="1"/>
          <p:nvPr userDrawn="1"/>
        </p:nvSpPr>
        <p:spPr>
          <a:xfrm>
            <a:off x="5591173" y="1365362"/>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STATUS</a:t>
            </a:r>
            <a:endParaRPr lang="en-US" sz="1200" b="1" dirty="0">
              <a:solidFill>
                <a:prstClr val="black"/>
              </a:solidFill>
              <a:latin typeface="Tahoma" pitchFamily="34" charset="0"/>
              <a:ea typeface="Tahoma" pitchFamily="34" charset="0"/>
              <a:cs typeface="Tahoma" pitchFamily="34" charset="0"/>
            </a:endParaRPr>
          </a:p>
        </p:txBody>
      </p:sp>
      <p:sp>
        <p:nvSpPr>
          <p:cNvPr id="45" name="TextBox 44"/>
          <p:cNvSpPr txBox="1"/>
          <p:nvPr userDrawn="1"/>
        </p:nvSpPr>
        <p:spPr>
          <a:xfrm>
            <a:off x="255985" y="3843864"/>
            <a:ext cx="4002883"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CAPABILITY OBJECTIVE/GOAL</a:t>
            </a:r>
            <a:endParaRPr lang="en-US" sz="1200" b="1" dirty="0">
              <a:solidFill>
                <a:prstClr val="black"/>
              </a:solidFill>
              <a:latin typeface="Tahoma" pitchFamily="34" charset="0"/>
              <a:ea typeface="Tahoma" pitchFamily="34" charset="0"/>
              <a:cs typeface="Tahoma" pitchFamily="34" charset="0"/>
            </a:endParaRPr>
          </a:p>
        </p:txBody>
      </p:sp>
      <p:cxnSp>
        <p:nvCxnSpPr>
          <p:cNvPr id="47" name="Straight Connector 46"/>
          <p:cNvCxnSpPr/>
          <p:nvPr userDrawn="1"/>
        </p:nvCxnSpPr>
        <p:spPr bwMode="auto">
          <a:xfrm>
            <a:off x="0" y="3825875"/>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48" name="Straight Connector 47"/>
          <p:cNvCxnSpPr/>
          <p:nvPr userDrawn="1"/>
        </p:nvCxnSpPr>
        <p:spPr bwMode="auto">
          <a:xfrm>
            <a:off x="4572000" y="1355726"/>
            <a:ext cx="0" cy="50704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49" name="Content Placeholder 6"/>
          <p:cNvSpPr>
            <a:spLocks noGrp="1"/>
          </p:cNvSpPr>
          <p:nvPr>
            <p:ph sz="quarter" idx="32" hasCustomPrompt="1"/>
          </p:nvPr>
        </p:nvSpPr>
        <p:spPr>
          <a:xfrm>
            <a:off x="195263" y="1642361"/>
            <a:ext cx="4283604" cy="2155469"/>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Insert text, images, and/or charts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0" name="Content Placeholder 6"/>
          <p:cNvSpPr>
            <a:spLocks noGrp="1"/>
          </p:cNvSpPr>
          <p:nvPr>
            <p:ph sz="quarter" idx="25" hasCustomPrompt="1"/>
          </p:nvPr>
        </p:nvSpPr>
        <p:spPr>
          <a:xfrm>
            <a:off x="195263" y="4120863"/>
            <a:ext cx="4283604" cy="2432337"/>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1" name="Content Placeholder 6"/>
          <p:cNvSpPr>
            <a:spLocks noGrp="1"/>
          </p:cNvSpPr>
          <p:nvPr>
            <p:ph sz="quarter" idx="33" hasCustomPrompt="1"/>
          </p:nvPr>
        </p:nvSpPr>
        <p:spPr>
          <a:xfrm>
            <a:off x="4707996" y="1642361"/>
            <a:ext cx="4283604" cy="2155469"/>
          </a:xfrm>
        </p:spPr>
        <p:txBody>
          <a:bodyPr/>
          <a:lstStyle>
            <a:lvl1pPr marL="171450" indent="-171450">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marL="171450" indent="-171450">
              <a:buFont typeface="Arial" pitchFamily="34" charset="0"/>
              <a:buChar char="•"/>
            </a:pPr>
            <a:r>
              <a:rPr lang="en-US" sz="1200" dirty="0" smtClean="0">
                <a:latin typeface="Tahoma" pitchFamily="34" charset="0"/>
                <a:ea typeface="Tahoma" pitchFamily="34" charset="0"/>
                <a:cs typeface="Tahoma" pitchFamily="34" charset="0"/>
              </a:rPr>
              <a:t>Date started - Planned end - Upcoming key decision - Transition partners - Technical risk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2" name="Content Placeholder 6"/>
          <p:cNvSpPr>
            <a:spLocks noGrp="1"/>
          </p:cNvSpPr>
          <p:nvPr>
            <p:ph sz="quarter" idx="34" hasCustomPrompt="1"/>
          </p:nvPr>
        </p:nvSpPr>
        <p:spPr>
          <a:xfrm>
            <a:off x="4707996" y="4120863"/>
            <a:ext cx="4283604" cy="2432337"/>
          </a:xfrm>
        </p:spPr>
        <p:txBody>
          <a:bodyPr/>
          <a:lstStyle>
            <a:lvl1pPr marL="169863" indent="-169863">
              <a:buFont typeface="Arial" pitchFamily="34" charset="0"/>
              <a:buChar char="•"/>
              <a:defRPr sz="1200" baseline="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Issues/Challenges and spend plan status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3" name="TextBox 52"/>
          <p:cNvSpPr txBox="1"/>
          <p:nvPr userDrawn="1"/>
        </p:nvSpPr>
        <p:spPr>
          <a:xfrm>
            <a:off x="28578" y="1109505"/>
            <a:ext cx="623887"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PE:</a:t>
            </a:r>
            <a:endParaRPr lang="en-US" sz="1000" dirty="0">
              <a:solidFill>
                <a:prstClr val="black"/>
              </a:solidFill>
              <a:latin typeface="Tahoma"/>
            </a:endParaRPr>
          </a:p>
        </p:txBody>
      </p:sp>
      <p:sp>
        <p:nvSpPr>
          <p:cNvPr id="54" name="TextBox 53"/>
          <p:cNvSpPr txBox="1"/>
          <p:nvPr userDrawn="1"/>
        </p:nvSpPr>
        <p:spPr>
          <a:xfrm>
            <a:off x="1782269" y="1109505"/>
            <a:ext cx="792555"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PROJECT:</a:t>
            </a:r>
            <a:endParaRPr lang="en-US" sz="1000" dirty="0">
              <a:solidFill>
                <a:prstClr val="black"/>
              </a:solidFill>
              <a:latin typeface="Tahoma"/>
            </a:endParaRPr>
          </a:p>
        </p:txBody>
      </p:sp>
      <p:sp>
        <p:nvSpPr>
          <p:cNvPr id="55" name="TextBox 54"/>
          <p:cNvSpPr txBox="1"/>
          <p:nvPr userDrawn="1"/>
        </p:nvSpPr>
        <p:spPr>
          <a:xfrm>
            <a:off x="3614740" y="1109505"/>
            <a:ext cx="1204913"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Tahoma"/>
              </a:rPr>
              <a:t>RDDS PG #:</a:t>
            </a:r>
            <a:endParaRPr lang="en-US" sz="1000" dirty="0">
              <a:solidFill>
                <a:prstClr val="black"/>
              </a:solidFill>
              <a:latin typeface="Tahoma"/>
            </a:endParaRPr>
          </a:p>
        </p:txBody>
      </p:sp>
      <p:sp>
        <p:nvSpPr>
          <p:cNvPr id="56" name="Text Placeholder 2"/>
          <p:cNvSpPr>
            <a:spLocks noGrp="1"/>
          </p:cNvSpPr>
          <p:nvPr>
            <p:ph type="body" sz="quarter" idx="21" hasCustomPrompt="1"/>
          </p:nvPr>
        </p:nvSpPr>
        <p:spPr>
          <a:xfrm>
            <a:off x="280457" y="1109505"/>
            <a:ext cx="1489074" cy="246221"/>
          </a:xfrm>
          <a:noFill/>
        </p:spPr>
        <p:txBody>
          <a:bodyPr wrap="square" lIns="45720" rtlCol="0">
            <a:spAutoFit/>
          </a:bodyPr>
          <a:lstStyle>
            <a:lvl1pPr>
              <a:defRPr lang="en-US" sz="1000" baseline="0" dirty="0">
                <a:latin typeface="+mn-lt"/>
                <a:cs typeface="+mn-cs"/>
              </a:defRPr>
            </a:lvl1pPr>
          </a:lstStyle>
          <a:p>
            <a:pPr marL="0" lvl="0"/>
            <a:r>
              <a:rPr lang="en-US" dirty="0" smtClean="0"/>
              <a:t>-</a:t>
            </a:r>
            <a:endParaRPr lang="en-US" dirty="0"/>
          </a:p>
        </p:txBody>
      </p:sp>
      <p:sp>
        <p:nvSpPr>
          <p:cNvPr id="57" name="Text Placeholder 2"/>
          <p:cNvSpPr>
            <a:spLocks noGrp="1"/>
          </p:cNvSpPr>
          <p:nvPr>
            <p:ph type="body" sz="quarter" idx="22" hasCustomPrompt="1"/>
          </p:nvPr>
        </p:nvSpPr>
        <p:spPr>
          <a:xfrm>
            <a:off x="2405680" y="1109505"/>
            <a:ext cx="1240732"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smtClean="0"/>
              <a:t>-</a:t>
            </a:r>
            <a:endParaRPr lang="en-US" dirty="0"/>
          </a:p>
        </p:txBody>
      </p:sp>
      <p:sp>
        <p:nvSpPr>
          <p:cNvPr id="58" name="Text Placeholder 2"/>
          <p:cNvSpPr>
            <a:spLocks noGrp="1"/>
          </p:cNvSpPr>
          <p:nvPr>
            <p:ph type="body" sz="quarter" idx="23" hasCustomPrompt="1"/>
          </p:nvPr>
        </p:nvSpPr>
        <p:spPr>
          <a:xfrm>
            <a:off x="4388379" y="1109505"/>
            <a:ext cx="1040343"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smtClean="0"/>
              <a:t>-</a:t>
            </a:r>
          </a:p>
        </p:txBody>
      </p:sp>
      <p:sp>
        <p:nvSpPr>
          <p:cNvPr id="59" name="Text Placeholder 39"/>
          <p:cNvSpPr>
            <a:spLocks noGrp="1"/>
          </p:cNvSpPr>
          <p:nvPr>
            <p:ph type="body" sz="quarter" idx="15" hasCustomPrompt="1"/>
          </p:nvPr>
        </p:nvSpPr>
        <p:spPr>
          <a:xfrm>
            <a:off x="6847954" y="1124894"/>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60" name="Text Placeholder 39"/>
          <p:cNvSpPr>
            <a:spLocks noGrp="1"/>
          </p:cNvSpPr>
          <p:nvPr>
            <p:ph type="body" sz="quarter" idx="29" hasCustomPrompt="1"/>
          </p:nvPr>
        </p:nvSpPr>
        <p:spPr>
          <a:xfrm>
            <a:off x="7579596" y="1124894"/>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61" name="Text Placeholder 39"/>
          <p:cNvSpPr>
            <a:spLocks noGrp="1"/>
          </p:cNvSpPr>
          <p:nvPr>
            <p:ph type="body" sz="quarter" idx="30" hasCustomPrompt="1"/>
          </p:nvPr>
        </p:nvSpPr>
        <p:spPr>
          <a:xfrm>
            <a:off x="8313898" y="1124894"/>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62" name="Text Placeholder 39"/>
          <p:cNvSpPr>
            <a:spLocks noGrp="1"/>
          </p:cNvSpPr>
          <p:nvPr>
            <p:ph type="body" sz="quarter" idx="31" hasCustomPrompt="1"/>
          </p:nvPr>
        </p:nvSpPr>
        <p:spPr>
          <a:xfrm>
            <a:off x="6847954" y="893966"/>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63" name="Text Placeholder 39"/>
          <p:cNvSpPr>
            <a:spLocks noGrp="1"/>
          </p:cNvSpPr>
          <p:nvPr>
            <p:ph type="body" sz="quarter" idx="35" hasCustomPrompt="1"/>
          </p:nvPr>
        </p:nvSpPr>
        <p:spPr>
          <a:xfrm>
            <a:off x="7579596" y="893966"/>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64" name="Text Placeholder 39"/>
          <p:cNvSpPr>
            <a:spLocks noGrp="1"/>
          </p:cNvSpPr>
          <p:nvPr>
            <p:ph type="body" sz="quarter" idx="36" hasCustomPrompt="1"/>
          </p:nvPr>
        </p:nvSpPr>
        <p:spPr>
          <a:xfrm>
            <a:off x="8313898" y="893966"/>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0.000</a:t>
            </a:r>
            <a:endParaRPr lang="en-US" dirty="0"/>
          </a:p>
        </p:txBody>
      </p:sp>
      <p:sp>
        <p:nvSpPr>
          <p:cNvPr id="65" name="TextBox 64"/>
          <p:cNvSpPr txBox="1"/>
          <p:nvPr userDrawn="1"/>
        </p:nvSpPr>
        <p:spPr>
          <a:xfrm>
            <a:off x="8313898" y="663878"/>
            <a:ext cx="731520" cy="230832"/>
          </a:xfrm>
          <a:prstGeom prst="rect">
            <a:avLst/>
          </a:prstGeom>
          <a:noFill/>
        </p:spPr>
        <p:txBody>
          <a:bodyPr wrap="square" lIns="91440" tIns="45720" rIns="91440" bIns="45720" rtlCol="0">
            <a:spAutoFit/>
          </a:bodyPr>
          <a:lstStyle>
            <a:defPPr>
              <a:defRPr lang="en-US"/>
            </a:defPPr>
            <a:lvl1pPr>
              <a:defRPr sz="1000"/>
            </a:lvl1pPr>
          </a:lstStyle>
          <a:p>
            <a:pPr algn="ctr" fontAlgn="auto">
              <a:spcBef>
                <a:spcPts val="0"/>
              </a:spcBef>
              <a:spcAft>
                <a:spcPts val="0"/>
              </a:spcAft>
            </a:pPr>
            <a:r>
              <a:rPr lang="en-US" sz="900" dirty="0" smtClean="0">
                <a:solidFill>
                  <a:prstClr val="black"/>
                </a:solidFill>
                <a:latin typeface="Tahoma"/>
              </a:rPr>
              <a:t>FY13</a:t>
            </a:r>
          </a:p>
        </p:txBody>
      </p:sp>
      <p:sp>
        <p:nvSpPr>
          <p:cNvPr id="66" name="TextBox 65"/>
          <p:cNvSpPr txBox="1"/>
          <p:nvPr userDrawn="1"/>
        </p:nvSpPr>
        <p:spPr>
          <a:xfrm>
            <a:off x="7579596" y="663878"/>
            <a:ext cx="731520" cy="230832"/>
          </a:xfrm>
          <a:prstGeom prst="rect">
            <a:avLst/>
          </a:prstGeom>
          <a:noFill/>
        </p:spPr>
        <p:txBody>
          <a:bodyPr wrap="square" lIns="91440" tIns="45720" rIns="91440" bIns="45720" rtlCol="0">
            <a:spAutoFit/>
          </a:bodyPr>
          <a:lstStyle>
            <a:defPPr>
              <a:defRPr lang="en-US"/>
            </a:defPPr>
            <a:lvl1pPr>
              <a:defRPr sz="1000"/>
            </a:lvl1pPr>
          </a:lstStyle>
          <a:p>
            <a:pPr algn="ctr" fontAlgn="auto">
              <a:spcBef>
                <a:spcPts val="0"/>
              </a:spcBef>
              <a:spcAft>
                <a:spcPts val="0"/>
              </a:spcAft>
            </a:pPr>
            <a:r>
              <a:rPr lang="en-US" sz="900" dirty="0" smtClean="0">
                <a:solidFill>
                  <a:prstClr val="black"/>
                </a:solidFill>
                <a:latin typeface="Tahoma"/>
              </a:rPr>
              <a:t>FY12</a:t>
            </a:r>
          </a:p>
        </p:txBody>
      </p:sp>
      <p:sp>
        <p:nvSpPr>
          <p:cNvPr id="67" name="TextBox 66"/>
          <p:cNvSpPr txBox="1"/>
          <p:nvPr userDrawn="1"/>
        </p:nvSpPr>
        <p:spPr>
          <a:xfrm>
            <a:off x="6847954" y="663878"/>
            <a:ext cx="731520" cy="230832"/>
          </a:xfrm>
          <a:prstGeom prst="rect">
            <a:avLst/>
          </a:prstGeom>
          <a:noFill/>
        </p:spPr>
        <p:txBody>
          <a:bodyPr wrap="square" lIns="91440" tIns="45720" rIns="91440" bIns="45720" rtlCol="0">
            <a:spAutoFit/>
          </a:bodyPr>
          <a:lstStyle>
            <a:defPPr>
              <a:defRPr lang="en-US"/>
            </a:defPPr>
            <a:lvl1pPr>
              <a:defRPr sz="1000"/>
            </a:lvl1pPr>
          </a:lstStyle>
          <a:p>
            <a:pPr algn="ctr" fontAlgn="auto">
              <a:spcBef>
                <a:spcPts val="0"/>
              </a:spcBef>
              <a:spcAft>
                <a:spcPts val="0"/>
              </a:spcAft>
            </a:pPr>
            <a:r>
              <a:rPr lang="en-US" sz="900" dirty="0" smtClean="0">
                <a:solidFill>
                  <a:prstClr val="black"/>
                </a:solidFill>
                <a:latin typeface="Tahoma"/>
              </a:rPr>
              <a:t>FY11</a:t>
            </a:r>
          </a:p>
        </p:txBody>
      </p:sp>
      <p:sp>
        <p:nvSpPr>
          <p:cNvPr id="68" name="TextBox 67"/>
          <p:cNvSpPr txBox="1"/>
          <p:nvPr userDrawn="1"/>
        </p:nvSpPr>
        <p:spPr>
          <a:xfrm>
            <a:off x="6116434" y="663878"/>
            <a:ext cx="731520" cy="230832"/>
          </a:xfrm>
          <a:prstGeom prst="rect">
            <a:avLst/>
          </a:prstGeom>
          <a:noFill/>
        </p:spPr>
        <p:txBody>
          <a:bodyPr wrap="square" lIns="91440" tIns="45720" rIns="91440" bIns="45720" rtlCol="0">
            <a:spAutoFit/>
          </a:bodyPr>
          <a:lstStyle>
            <a:defPPr>
              <a:defRPr lang="en-US"/>
            </a:defPPr>
            <a:lvl1pPr>
              <a:defRPr sz="1000"/>
            </a:lvl1pPr>
          </a:lstStyle>
          <a:p>
            <a:pPr algn="ctr" fontAlgn="auto">
              <a:spcBef>
                <a:spcPts val="0"/>
              </a:spcBef>
              <a:spcAft>
                <a:spcPts val="0"/>
              </a:spcAft>
            </a:pPr>
            <a:r>
              <a:rPr lang="en-US" sz="900" dirty="0" smtClean="0">
                <a:solidFill>
                  <a:prstClr val="black"/>
                </a:solidFill>
                <a:latin typeface="Tahoma"/>
              </a:rPr>
              <a:t>PROJECT</a:t>
            </a:r>
          </a:p>
        </p:txBody>
      </p:sp>
      <p:sp>
        <p:nvSpPr>
          <p:cNvPr id="69" name="Text Placeholder 39"/>
          <p:cNvSpPr>
            <a:spLocks noGrp="1"/>
          </p:cNvSpPr>
          <p:nvPr>
            <p:ph type="body" sz="quarter" idx="37" hasCustomPrompt="1"/>
          </p:nvPr>
        </p:nvSpPr>
        <p:spPr>
          <a:xfrm>
            <a:off x="6116434" y="1124894"/>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a:t>
            </a:r>
            <a:endParaRPr lang="en-US" dirty="0"/>
          </a:p>
        </p:txBody>
      </p:sp>
      <p:sp>
        <p:nvSpPr>
          <p:cNvPr id="70" name="Text Placeholder 39"/>
          <p:cNvSpPr>
            <a:spLocks noGrp="1"/>
          </p:cNvSpPr>
          <p:nvPr>
            <p:ph type="body" sz="quarter" idx="38" hasCustomPrompt="1"/>
          </p:nvPr>
        </p:nvSpPr>
        <p:spPr>
          <a:xfrm>
            <a:off x="6116434" y="893966"/>
            <a:ext cx="731520" cy="230832"/>
          </a:xfrm>
          <a:noFill/>
        </p:spPr>
        <p:txBody>
          <a:bodyPr wrap="square" lIns="91440" tIns="45720" rIns="91440" bIns="45720" rtlCol="0">
            <a:spAutoFit/>
          </a:bodyPr>
          <a:lstStyle>
            <a:lvl1pPr algn="ctr">
              <a:defRPr lang="en-US" sz="900" dirty="0">
                <a:latin typeface="+mn-lt"/>
                <a:cs typeface="+mn-cs"/>
              </a:defRPr>
            </a:lvl1pPr>
          </a:lstStyle>
          <a:p>
            <a:pPr marL="0" lvl="0"/>
            <a:r>
              <a:rPr lang="en-US" dirty="0" smtClean="0"/>
              <a:t>-</a:t>
            </a:r>
            <a:endParaRPr lang="en-US" dirty="0"/>
          </a:p>
        </p:txBody>
      </p:sp>
      <p:cxnSp>
        <p:nvCxnSpPr>
          <p:cNvPr id="71" name="Straight Connector 70"/>
          <p:cNvCxnSpPr/>
          <p:nvPr userDrawn="1"/>
        </p:nvCxnSpPr>
        <p:spPr bwMode="auto">
          <a:xfrm>
            <a:off x="0" y="1355726"/>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72" name="Title 1"/>
          <p:cNvSpPr>
            <a:spLocks noGrp="1"/>
          </p:cNvSpPr>
          <p:nvPr>
            <p:ph type="ctrTitle" hasCustomPrompt="1"/>
          </p:nvPr>
        </p:nvSpPr>
        <p:spPr>
          <a:xfrm>
            <a:off x="1619250" y="76202"/>
            <a:ext cx="6422572" cy="579062"/>
          </a:xfrm>
        </p:spPr>
        <p:txBody>
          <a:bodyPr anchor="b">
            <a:noAutofit/>
          </a:bodyPr>
          <a:lstStyle>
            <a:lvl1pPr algn="l">
              <a:lnSpc>
                <a:spcPct val="100000"/>
              </a:lnSpc>
              <a:defRPr sz="2000" b="0">
                <a:latin typeface="Tahoma" pitchFamily="34" charset="0"/>
                <a:ea typeface="Tahoma" pitchFamily="34" charset="0"/>
                <a:cs typeface="Tahoma" pitchFamily="34" charset="0"/>
              </a:defRPr>
            </a:lvl1pPr>
          </a:lstStyle>
          <a:p>
            <a:r>
              <a:rPr lang="en-US" dirty="0" smtClean="0"/>
              <a:t>Program Name (Acronym)</a:t>
            </a:r>
            <a:endParaRPr lang="en-US" dirty="0"/>
          </a:p>
        </p:txBody>
      </p:sp>
      <p:sp>
        <p:nvSpPr>
          <p:cNvPr id="73" name="Text Placeholder 4"/>
          <p:cNvSpPr>
            <a:spLocks noGrp="1"/>
          </p:cNvSpPr>
          <p:nvPr>
            <p:ph type="body" sz="quarter" idx="24" hasCustomPrompt="1"/>
          </p:nvPr>
        </p:nvSpPr>
        <p:spPr>
          <a:xfrm>
            <a:off x="1619250" y="587526"/>
            <a:ext cx="6421587" cy="390885"/>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PM / Office</a:t>
            </a:r>
          </a:p>
        </p:txBody>
      </p:sp>
    </p:spTree>
    <p:extLst>
      <p:ext uri="{BB962C8B-B14F-4D97-AF65-F5344CB8AC3E}">
        <p14:creationId xmlns:p14="http://schemas.microsoft.com/office/powerpoint/2010/main" val="1473703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RO_Update_Concept_3 P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40" name="Rectangle 39"/>
          <p:cNvSpPr/>
          <p:nvPr userDrawn="1"/>
        </p:nvSpPr>
        <p:spPr>
          <a:xfrm>
            <a:off x="8041821" y="76201"/>
            <a:ext cx="949779" cy="5197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1" name="TextBox 40"/>
          <p:cNvSpPr txBox="1"/>
          <p:nvPr userDrawn="1"/>
        </p:nvSpPr>
        <p:spPr>
          <a:xfrm>
            <a:off x="8041822" y="197126"/>
            <a:ext cx="949780" cy="261610"/>
          </a:xfrm>
          <a:prstGeom prst="rect">
            <a:avLst/>
          </a:prstGeom>
          <a:noFill/>
        </p:spPr>
        <p:txBody>
          <a:bodyPr wrap="square" rtlCol="0">
            <a:spAutoFit/>
          </a:bodyPr>
          <a:lstStyle/>
          <a:p>
            <a:pPr algn="ctr" fontAlgn="auto">
              <a:spcBef>
                <a:spcPts val="0"/>
              </a:spcBef>
              <a:spcAft>
                <a:spcPts val="0"/>
              </a:spcAft>
            </a:pPr>
            <a:r>
              <a:rPr lang="en-US" sz="1100" dirty="0" smtClean="0">
                <a:solidFill>
                  <a:prstClr val="black"/>
                </a:solidFill>
                <a:latin typeface="Tahoma" pitchFamily="34" charset="0"/>
                <a:ea typeface="Tahoma" pitchFamily="34" charset="0"/>
                <a:cs typeface="Tahoma" pitchFamily="34" charset="0"/>
              </a:rPr>
              <a:t>Concept</a:t>
            </a:r>
            <a:endParaRPr lang="en-US" sz="1100" dirty="0">
              <a:solidFill>
                <a:prstClr val="black"/>
              </a:solidFill>
              <a:latin typeface="Tahoma" pitchFamily="34" charset="0"/>
              <a:ea typeface="Tahoma" pitchFamily="34" charset="0"/>
              <a:cs typeface="Tahoma" pitchFamily="34" charset="0"/>
            </a:endParaRPr>
          </a:p>
        </p:txBody>
      </p:sp>
      <p:pic>
        <p:nvPicPr>
          <p:cNvPr id="43" name="Picture 4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
        <p:nvSpPr>
          <p:cNvPr id="45" name="TextBox 44"/>
          <p:cNvSpPr txBox="1"/>
          <p:nvPr userDrawn="1"/>
        </p:nvSpPr>
        <p:spPr>
          <a:xfrm>
            <a:off x="5591173" y="3843864"/>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DIRO UPDATE/ISSUES</a:t>
            </a:r>
            <a:endParaRPr lang="en-US" sz="1200" b="1" dirty="0">
              <a:solidFill>
                <a:prstClr val="black"/>
              </a:solidFill>
              <a:latin typeface="Tahoma" pitchFamily="34" charset="0"/>
              <a:ea typeface="Tahoma" pitchFamily="34" charset="0"/>
              <a:cs typeface="Tahoma" pitchFamily="34" charset="0"/>
            </a:endParaRPr>
          </a:p>
        </p:txBody>
      </p:sp>
      <p:sp>
        <p:nvSpPr>
          <p:cNvPr id="47" name="TextBox 46"/>
          <p:cNvSpPr txBox="1"/>
          <p:nvPr userDrawn="1"/>
        </p:nvSpPr>
        <p:spPr>
          <a:xfrm>
            <a:off x="900113" y="1363189"/>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OVERVIEW</a:t>
            </a:r>
            <a:endParaRPr lang="en-US" sz="1200" b="1" dirty="0">
              <a:solidFill>
                <a:prstClr val="black"/>
              </a:solidFill>
              <a:latin typeface="Tahoma" pitchFamily="34" charset="0"/>
              <a:ea typeface="Tahoma" pitchFamily="34" charset="0"/>
              <a:cs typeface="Tahoma" pitchFamily="34" charset="0"/>
            </a:endParaRPr>
          </a:p>
        </p:txBody>
      </p:sp>
      <p:sp>
        <p:nvSpPr>
          <p:cNvPr id="48" name="TextBox 47"/>
          <p:cNvSpPr txBox="1"/>
          <p:nvPr userDrawn="1"/>
        </p:nvSpPr>
        <p:spPr>
          <a:xfrm>
            <a:off x="5591173" y="1365362"/>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STATUS</a:t>
            </a:r>
            <a:endParaRPr lang="en-US" sz="1200" b="1" dirty="0">
              <a:solidFill>
                <a:prstClr val="black"/>
              </a:solidFill>
              <a:latin typeface="Tahoma" pitchFamily="34" charset="0"/>
              <a:ea typeface="Tahoma" pitchFamily="34" charset="0"/>
              <a:cs typeface="Tahoma" pitchFamily="34" charset="0"/>
            </a:endParaRPr>
          </a:p>
        </p:txBody>
      </p:sp>
      <p:sp>
        <p:nvSpPr>
          <p:cNvPr id="49" name="TextBox 48"/>
          <p:cNvSpPr txBox="1"/>
          <p:nvPr userDrawn="1"/>
        </p:nvSpPr>
        <p:spPr>
          <a:xfrm>
            <a:off x="255985" y="3843864"/>
            <a:ext cx="4002883"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CAPABILITY OBJECTIVE/GOAL</a:t>
            </a:r>
            <a:endParaRPr lang="en-US" sz="1200" b="1" dirty="0">
              <a:solidFill>
                <a:prstClr val="black"/>
              </a:solidFill>
              <a:latin typeface="Tahoma" pitchFamily="34" charset="0"/>
              <a:ea typeface="Tahoma" pitchFamily="34" charset="0"/>
              <a:cs typeface="Tahoma" pitchFamily="34" charset="0"/>
            </a:endParaRPr>
          </a:p>
        </p:txBody>
      </p:sp>
      <p:cxnSp>
        <p:nvCxnSpPr>
          <p:cNvPr id="51" name="Straight Connector 50"/>
          <p:cNvCxnSpPr/>
          <p:nvPr userDrawn="1"/>
        </p:nvCxnSpPr>
        <p:spPr bwMode="auto">
          <a:xfrm>
            <a:off x="0" y="3825875"/>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51"/>
          <p:cNvCxnSpPr/>
          <p:nvPr userDrawn="1"/>
        </p:nvCxnSpPr>
        <p:spPr bwMode="auto">
          <a:xfrm>
            <a:off x="4572000" y="1355726"/>
            <a:ext cx="0" cy="50704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53" name="Content Placeholder 6"/>
          <p:cNvSpPr>
            <a:spLocks noGrp="1"/>
          </p:cNvSpPr>
          <p:nvPr>
            <p:ph sz="quarter" idx="36" hasCustomPrompt="1"/>
          </p:nvPr>
        </p:nvSpPr>
        <p:spPr>
          <a:xfrm>
            <a:off x="195263" y="1642361"/>
            <a:ext cx="4283604" cy="2155469"/>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Insert text, images, and/or charts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4" name="Content Placeholder 6"/>
          <p:cNvSpPr>
            <a:spLocks noGrp="1"/>
          </p:cNvSpPr>
          <p:nvPr>
            <p:ph sz="quarter" idx="25" hasCustomPrompt="1"/>
          </p:nvPr>
        </p:nvSpPr>
        <p:spPr>
          <a:xfrm>
            <a:off x="195263" y="4120863"/>
            <a:ext cx="4283604" cy="2432337"/>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5" name="Content Placeholder 6"/>
          <p:cNvSpPr>
            <a:spLocks noGrp="1"/>
          </p:cNvSpPr>
          <p:nvPr>
            <p:ph sz="quarter" idx="37" hasCustomPrompt="1"/>
          </p:nvPr>
        </p:nvSpPr>
        <p:spPr>
          <a:xfrm>
            <a:off x="4707996" y="1642361"/>
            <a:ext cx="4283604" cy="2155469"/>
          </a:xfrm>
        </p:spPr>
        <p:txBody>
          <a:bodyPr/>
          <a:lstStyle>
            <a:lvl1pPr marL="171450" indent="-171450">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marL="171450" indent="-171450">
              <a:buFont typeface="Arial" pitchFamily="34" charset="0"/>
              <a:buChar char="•"/>
            </a:pPr>
            <a:r>
              <a:rPr lang="en-US" sz="1200" dirty="0" smtClean="0">
                <a:latin typeface="Tahoma" pitchFamily="34" charset="0"/>
                <a:ea typeface="Tahoma" pitchFamily="34" charset="0"/>
                <a:cs typeface="Tahoma" pitchFamily="34" charset="0"/>
              </a:rPr>
              <a:t>Date started - Planned end - Upcoming key decision - Transition partners - Technical risk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6" name="Content Placeholder 6"/>
          <p:cNvSpPr>
            <a:spLocks noGrp="1"/>
          </p:cNvSpPr>
          <p:nvPr>
            <p:ph sz="quarter" idx="38" hasCustomPrompt="1"/>
          </p:nvPr>
        </p:nvSpPr>
        <p:spPr>
          <a:xfrm>
            <a:off x="4707996" y="4120863"/>
            <a:ext cx="4283604" cy="2432337"/>
          </a:xfrm>
        </p:spPr>
        <p:txBody>
          <a:bodyPr/>
          <a:lstStyle>
            <a:lvl1pPr marL="169863" indent="-169863">
              <a:buFont typeface="Arial" pitchFamily="34" charset="0"/>
              <a:buChar char="•"/>
              <a:defRPr sz="1200" baseline="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Issues/Challenges and spend plan status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7" name="TextBox 56"/>
          <p:cNvSpPr txBox="1"/>
          <p:nvPr userDrawn="1"/>
        </p:nvSpPr>
        <p:spPr>
          <a:xfrm>
            <a:off x="0" y="1124894"/>
            <a:ext cx="623887" cy="230832"/>
          </a:xfrm>
          <a:prstGeom prst="rect">
            <a:avLst/>
          </a:prstGeom>
          <a:noFill/>
        </p:spPr>
        <p:txBody>
          <a:bodyPr wrap="square" rtlCol="0">
            <a:spAutoFit/>
          </a:bodyPr>
          <a:lstStyle/>
          <a:p>
            <a:pPr fontAlgn="auto">
              <a:spcBef>
                <a:spcPts val="0"/>
              </a:spcBef>
              <a:spcAft>
                <a:spcPts val="0"/>
              </a:spcAft>
            </a:pPr>
            <a:r>
              <a:rPr lang="en-US" sz="900" dirty="0" smtClean="0">
                <a:solidFill>
                  <a:prstClr val="black"/>
                </a:solidFill>
                <a:latin typeface="Tahoma"/>
              </a:rPr>
              <a:t>PE:</a:t>
            </a:r>
            <a:endParaRPr lang="en-US" sz="900" dirty="0">
              <a:solidFill>
                <a:prstClr val="black"/>
              </a:solidFill>
              <a:latin typeface="Tahoma"/>
            </a:endParaRPr>
          </a:p>
        </p:txBody>
      </p:sp>
      <p:sp>
        <p:nvSpPr>
          <p:cNvPr id="58" name="TextBox 57"/>
          <p:cNvSpPr txBox="1"/>
          <p:nvPr userDrawn="1"/>
        </p:nvSpPr>
        <p:spPr>
          <a:xfrm>
            <a:off x="2215265" y="1124894"/>
            <a:ext cx="792555" cy="230832"/>
          </a:xfrm>
          <a:prstGeom prst="rect">
            <a:avLst/>
          </a:prstGeom>
          <a:noFill/>
        </p:spPr>
        <p:txBody>
          <a:bodyPr wrap="square" rtlCol="0">
            <a:spAutoFit/>
          </a:bodyPr>
          <a:lstStyle/>
          <a:p>
            <a:pPr fontAlgn="auto">
              <a:spcBef>
                <a:spcPts val="0"/>
              </a:spcBef>
              <a:spcAft>
                <a:spcPts val="0"/>
              </a:spcAft>
            </a:pPr>
            <a:r>
              <a:rPr lang="en-US" sz="900" dirty="0" smtClean="0">
                <a:solidFill>
                  <a:prstClr val="black"/>
                </a:solidFill>
                <a:latin typeface="Tahoma"/>
              </a:rPr>
              <a:t>PROJECT:</a:t>
            </a:r>
            <a:endParaRPr lang="en-US" sz="900" dirty="0">
              <a:solidFill>
                <a:prstClr val="black"/>
              </a:solidFill>
              <a:latin typeface="Tahoma"/>
            </a:endParaRPr>
          </a:p>
        </p:txBody>
      </p:sp>
      <p:sp>
        <p:nvSpPr>
          <p:cNvPr id="59" name="TextBox 58"/>
          <p:cNvSpPr txBox="1"/>
          <p:nvPr userDrawn="1"/>
        </p:nvSpPr>
        <p:spPr>
          <a:xfrm>
            <a:off x="4426414" y="1124894"/>
            <a:ext cx="1204913" cy="230832"/>
          </a:xfrm>
          <a:prstGeom prst="rect">
            <a:avLst/>
          </a:prstGeom>
          <a:noFill/>
        </p:spPr>
        <p:txBody>
          <a:bodyPr wrap="square" rtlCol="0">
            <a:spAutoFit/>
          </a:bodyPr>
          <a:lstStyle/>
          <a:p>
            <a:pPr fontAlgn="auto">
              <a:spcBef>
                <a:spcPts val="0"/>
              </a:spcBef>
              <a:spcAft>
                <a:spcPts val="0"/>
              </a:spcAft>
            </a:pPr>
            <a:r>
              <a:rPr lang="en-US" sz="900" dirty="0" smtClean="0">
                <a:solidFill>
                  <a:prstClr val="black"/>
                </a:solidFill>
                <a:latin typeface="Tahoma"/>
              </a:rPr>
              <a:t>RDDS PG #:</a:t>
            </a:r>
            <a:endParaRPr lang="en-US" sz="900" dirty="0">
              <a:solidFill>
                <a:prstClr val="black"/>
              </a:solidFill>
              <a:latin typeface="Tahoma"/>
            </a:endParaRPr>
          </a:p>
        </p:txBody>
      </p:sp>
      <p:sp>
        <p:nvSpPr>
          <p:cNvPr id="60" name="Text Placeholder 2"/>
          <p:cNvSpPr>
            <a:spLocks noGrp="1"/>
          </p:cNvSpPr>
          <p:nvPr>
            <p:ph type="body" sz="quarter" idx="21" hasCustomPrompt="1"/>
          </p:nvPr>
        </p:nvSpPr>
        <p:spPr>
          <a:xfrm>
            <a:off x="263522" y="1124894"/>
            <a:ext cx="2073278" cy="230832"/>
          </a:xfrm>
          <a:noFill/>
        </p:spPr>
        <p:txBody>
          <a:bodyPr wrap="square" lIns="45720" rtlCol="0">
            <a:spAutoFit/>
          </a:bodyPr>
          <a:lstStyle>
            <a:lvl1pPr>
              <a:defRPr lang="en-US" sz="900" baseline="0" dirty="0">
                <a:latin typeface="+mn-lt"/>
                <a:cs typeface="+mn-cs"/>
              </a:defRPr>
            </a:lvl1pPr>
          </a:lstStyle>
          <a:p>
            <a:pPr marL="0" lvl="0"/>
            <a:r>
              <a:rPr lang="en-US" dirty="0" smtClean="0"/>
              <a:t>-</a:t>
            </a:r>
            <a:endParaRPr lang="en-US" dirty="0"/>
          </a:p>
        </p:txBody>
      </p:sp>
      <p:sp>
        <p:nvSpPr>
          <p:cNvPr id="61" name="Text Placeholder 2"/>
          <p:cNvSpPr>
            <a:spLocks noGrp="1"/>
          </p:cNvSpPr>
          <p:nvPr>
            <p:ph type="body" sz="quarter" idx="22" hasCustomPrompt="1"/>
          </p:nvPr>
        </p:nvSpPr>
        <p:spPr>
          <a:xfrm>
            <a:off x="2816425" y="1124894"/>
            <a:ext cx="1882563" cy="230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900" dirty="0">
                <a:latin typeface="+mn-lt"/>
                <a:cs typeface="+mn-cs"/>
              </a:defRPr>
            </a:lvl1pPr>
          </a:lstStyle>
          <a:p>
            <a:pPr marL="0" lvl="0"/>
            <a:r>
              <a:rPr lang="en-US" dirty="0" smtClean="0"/>
              <a:t>-</a:t>
            </a:r>
            <a:endParaRPr lang="en-US" dirty="0"/>
          </a:p>
        </p:txBody>
      </p:sp>
      <p:sp>
        <p:nvSpPr>
          <p:cNvPr id="62" name="Text Placeholder 2"/>
          <p:cNvSpPr>
            <a:spLocks noGrp="1"/>
          </p:cNvSpPr>
          <p:nvPr>
            <p:ph type="body" sz="quarter" idx="23" hasCustomPrompt="1"/>
          </p:nvPr>
        </p:nvSpPr>
        <p:spPr>
          <a:xfrm>
            <a:off x="5132317" y="1124894"/>
            <a:ext cx="1040343" cy="230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marL="0" marR="0" indent="-342900" algn="l" defTabSz="914400" rtl="0" eaLnBrk="1" fontAlgn="auto" latinLnBrk="0" hangingPunct="1">
              <a:lnSpc>
                <a:spcPct val="100000"/>
              </a:lnSpc>
              <a:spcBef>
                <a:spcPct val="20000"/>
              </a:spcBef>
              <a:spcAft>
                <a:spcPts val="0"/>
              </a:spcAft>
              <a:buClrTx/>
              <a:buSzTx/>
              <a:buFont typeface="Arial" pitchFamily="34" charset="0"/>
              <a:buNone/>
              <a:tabLst/>
              <a:defRPr lang="en-US" sz="900" dirty="0">
                <a:latin typeface="+mn-lt"/>
                <a:cs typeface="+mn-cs"/>
              </a:defRPr>
            </a:lvl1pPr>
          </a:lstStyle>
          <a:p>
            <a:pPr marL="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a:t>
            </a:r>
          </a:p>
        </p:txBody>
      </p:sp>
      <p:sp>
        <p:nvSpPr>
          <p:cNvPr id="63" name="Text Placeholder 39"/>
          <p:cNvSpPr>
            <a:spLocks noGrp="1"/>
          </p:cNvSpPr>
          <p:nvPr>
            <p:ph type="body" sz="quarter" idx="15" hasCustomPrompt="1"/>
          </p:nvPr>
        </p:nvSpPr>
        <p:spPr>
          <a:xfrm>
            <a:off x="6848323" y="118416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64" name="Text Placeholder 39"/>
          <p:cNvSpPr>
            <a:spLocks noGrp="1"/>
          </p:cNvSpPr>
          <p:nvPr>
            <p:ph type="body" sz="quarter" idx="29" hasCustomPrompt="1"/>
          </p:nvPr>
        </p:nvSpPr>
        <p:spPr>
          <a:xfrm>
            <a:off x="7579596" y="118416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65" name="Text Placeholder 39"/>
          <p:cNvSpPr>
            <a:spLocks noGrp="1"/>
          </p:cNvSpPr>
          <p:nvPr>
            <p:ph type="body" sz="quarter" idx="30" hasCustomPrompt="1"/>
          </p:nvPr>
        </p:nvSpPr>
        <p:spPr>
          <a:xfrm>
            <a:off x="8313898" y="118416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66" name="Text Placeholder 39"/>
          <p:cNvSpPr>
            <a:spLocks noGrp="1"/>
          </p:cNvSpPr>
          <p:nvPr>
            <p:ph type="body" sz="quarter" idx="31" hasCustomPrompt="1"/>
          </p:nvPr>
        </p:nvSpPr>
        <p:spPr>
          <a:xfrm>
            <a:off x="6848323" y="1020971"/>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67" name="Text Placeholder 39"/>
          <p:cNvSpPr>
            <a:spLocks noGrp="1"/>
          </p:cNvSpPr>
          <p:nvPr>
            <p:ph type="body" sz="quarter" idx="32" hasCustomPrompt="1"/>
          </p:nvPr>
        </p:nvSpPr>
        <p:spPr>
          <a:xfrm>
            <a:off x="7579596" y="1020971"/>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68" name="Text Placeholder 39"/>
          <p:cNvSpPr>
            <a:spLocks noGrp="1"/>
          </p:cNvSpPr>
          <p:nvPr>
            <p:ph type="body" sz="quarter" idx="33" hasCustomPrompt="1"/>
          </p:nvPr>
        </p:nvSpPr>
        <p:spPr>
          <a:xfrm>
            <a:off x="8313898" y="1020971"/>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69" name="TextBox 68"/>
          <p:cNvSpPr txBox="1"/>
          <p:nvPr userDrawn="1"/>
        </p:nvSpPr>
        <p:spPr>
          <a:xfrm>
            <a:off x="8313898" y="709920"/>
            <a:ext cx="731520" cy="160044"/>
          </a:xfrm>
          <a:prstGeom prst="rect">
            <a:avLst/>
          </a:prstGeom>
          <a:noFill/>
        </p:spPr>
        <p:txBody>
          <a:bodyPr wrap="square" lIns="91440" tIns="18288" rIns="91440" bIns="18288" rtlCol="0">
            <a:spAutoFit/>
          </a:bodyPr>
          <a:lstStyle>
            <a:defPPr>
              <a:defRPr lang="en-US"/>
            </a:defPPr>
            <a:lvl1pPr>
              <a:defRPr sz="1000"/>
            </a:lvl1pPr>
          </a:lstStyle>
          <a:p>
            <a:pPr algn="ctr" fontAlgn="auto">
              <a:spcBef>
                <a:spcPts val="0"/>
              </a:spcBef>
              <a:spcAft>
                <a:spcPts val="0"/>
              </a:spcAft>
            </a:pPr>
            <a:r>
              <a:rPr lang="en-US" sz="800" dirty="0" smtClean="0">
                <a:solidFill>
                  <a:prstClr val="black"/>
                </a:solidFill>
                <a:latin typeface="Tahoma"/>
              </a:rPr>
              <a:t>FY13</a:t>
            </a:r>
          </a:p>
        </p:txBody>
      </p:sp>
      <p:sp>
        <p:nvSpPr>
          <p:cNvPr id="70" name="TextBox 69"/>
          <p:cNvSpPr txBox="1"/>
          <p:nvPr userDrawn="1"/>
        </p:nvSpPr>
        <p:spPr>
          <a:xfrm>
            <a:off x="7579596" y="709920"/>
            <a:ext cx="731520" cy="160044"/>
          </a:xfrm>
          <a:prstGeom prst="rect">
            <a:avLst/>
          </a:prstGeom>
          <a:noFill/>
        </p:spPr>
        <p:txBody>
          <a:bodyPr wrap="square" lIns="91440" tIns="18288" rIns="91440" bIns="18288" rtlCol="0">
            <a:spAutoFit/>
          </a:bodyPr>
          <a:lstStyle>
            <a:defPPr>
              <a:defRPr lang="en-US"/>
            </a:defPPr>
            <a:lvl1pPr>
              <a:defRPr sz="1000"/>
            </a:lvl1pPr>
          </a:lstStyle>
          <a:p>
            <a:pPr algn="ctr" fontAlgn="auto">
              <a:spcBef>
                <a:spcPts val="0"/>
              </a:spcBef>
              <a:spcAft>
                <a:spcPts val="0"/>
              </a:spcAft>
            </a:pPr>
            <a:r>
              <a:rPr lang="en-US" sz="800" dirty="0" smtClean="0">
                <a:solidFill>
                  <a:prstClr val="black"/>
                </a:solidFill>
                <a:latin typeface="Tahoma"/>
              </a:rPr>
              <a:t>FY12</a:t>
            </a:r>
          </a:p>
        </p:txBody>
      </p:sp>
      <p:sp>
        <p:nvSpPr>
          <p:cNvPr id="71" name="TextBox 70"/>
          <p:cNvSpPr txBox="1"/>
          <p:nvPr userDrawn="1"/>
        </p:nvSpPr>
        <p:spPr>
          <a:xfrm>
            <a:off x="6848323" y="709920"/>
            <a:ext cx="731520" cy="160044"/>
          </a:xfrm>
          <a:prstGeom prst="rect">
            <a:avLst/>
          </a:prstGeom>
          <a:noFill/>
        </p:spPr>
        <p:txBody>
          <a:bodyPr wrap="square" lIns="91440" tIns="18288" rIns="91440" bIns="18288" rtlCol="0">
            <a:spAutoFit/>
          </a:bodyPr>
          <a:lstStyle>
            <a:defPPr>
              <a:defRPr lang="en-US"/>
            </a:defPPr>
            <a:lvl1pPr>
              <a:defRPr sz="1000"/>
            </a:lvl1pPr>
          </a:lstStyle>
          <a:p>
            <a:pPr algn="ctr" fontAlgn="auto">
              <a:spcBef>
                <a:spcPts val="0"/>
              </a:spcBef>
              <a:spcAft>
                <a:spcPts val="0"/>
              </a:spcAft>
            </a:pPr>
            <a:r>
              <a:rPr lang="en-US" sz="800" dirty="0" smtClean="0">
                <a:solidFill>
                  <a:prstClr val="black"/>
                </a:solidFill>
                <a:latin typeface="Tahoma"/>
              </a:rPr>
              <a:t>FY11</a:t>
            </a:r>
          </a:p>
        </p:txBody>
      </p:sp>
      <p:sp>
        <p:nvSpPr>
          <p:cNvPr id="72" name="TextBox 71"/>
          <p:cNvSpPr txBox="1"/>
          <p:nvPr userDrawn="1"/>
        </p:nvSpPr>
        <p:spPr>
          <a:xfrm>
            <a:off x="6114145" y="709920"/>
            <a:ext cx="731520" cy="160044"/>
          </a:xfrm>
          <a:prstGeom prst="rect">
            <a:avLst/>
          </a:prstGeom>
          <a:noFill/>
        </p:spPr>
        <p:txBody>
          <a:bodyPr wrap="square" lIns="91440" tIns="18288" rIns="91440" bIns="18288" rtlCol="0">
            <a:spAutoFit/>
          </a:bodyPr>
          <a:lstStyle>
            <a:defPPr>
              <a:defRPr lang="en-US"/>
            </a:defPPr>
            <a:lvl1pPr>
              <a:defRPr sz="1000"/>
            </a:lvl1pPr>
          </a:lstStyle>
          <a:p>
            <a:pPr algn="ctr" fontAlgn="auto">
              <a:spcBef>
                <a:spcPts val="0"/>
              </a:spcBef>
              <a:spcAft>
                <a:spcPts val="0"/>
              </a:spcAft>
            </a:pPr>
            <a:r>
              <a:rPr lang="en-US" sz="800" dirty="0" smtClean="0">
                <a:solidFill>
                  <a:prstClr val="black"/>
                </a:solidFill>
                <a:latin typeface="Tahoma"/>
              </a:rPr>
              <a:t>PROJECT</a:t>
            </a:r>
          </a:p>
        </p:txBody>
      </p:sp>
      <p:sp>
        <p:nvSpPr>
          <p:cNvPr id="73" name="Text Placeholder 39"/>
          <p:cNvSpPr>
            <a:spLocks noGrp="1"/>
          </p:cNvSpPr>
          <p:nvPr>
            <p:ph type="body" sz="quarter" idx="34" hasCustomPrompt="1"/>
          </p:nvPr>
        </p:nvSpPr>
        <p:spPr>
          <a:xfrm>
            <a:off x="6114145" y="118416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a:t>
            </a:r>
            <a:endParaRPr lang="en-US" dirty="0"/>
          </a:p>
        </p:txBody>
      </p:sp>
      <p:sp>
        <p:nvSpPr>
          <p:cNvPr id="74" name="Text Placeholder 39"/>
          <p:cNvSpPr>
            <a:spLocks noGrp="1"/>
          </p:cNvSpPr>
          <p:nvPr>
            <p:ph type="body" sz="quarter" idx="35" hasCustomPrompt="1"/>
          </p:nvPr>
        </p:nvSpPr>
        <p:spPr>
          <a:xfrm>
            <a:off x="6114145" y="1020971"/>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a:t>
            </a:r>
            <a:endParaRPr lang="en-US" dirty="0"/>
          </a:p>
        </p:txBody>
      </p:sp>
      <p:sp>
        <p:nvSpPr>
          <p:cNvPr id="76" name="Text Placeholder 39"/>
          <p:cNvSpPr>
            <a:spLocks noGrp="1"/>
          </p:cNvSpPr>
          <p:nvPr>
            <p:ph type="body" sz="quarter" idx="39" hasCustomPrompt="1"/>
          </p:nvPr>
        </p:nvSpPr>
        <p:spPr>
          <a:xfrm>
            <a:off x="6848323" y="85897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77" name="Text Placeholder 39"/>
          <p:cNvSpPr>
            <a:spLocks noGrp="1"/>
          </p:cNvSpPr>
          <p:nvPr>
            <p:ph type="body" sz="quarter" idx="40" hasCustomPrompt="1"/>
          </p:nvPr>
        </p:nvSpPr>
        <p:spPr>
          <a:xfrm>
            <a:off x="7579965" y="85897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78" name="Text Placeholder 39"/>
          <p:cNvSpPr>
            <a:spLocks noGrp="1"/>
          </p:cNvSpPr>
          <p:nvPr>
            <p:ph type="body" sz="quarter" idx="41" hasCustomPrompt="1"/>
          </p:nvPr>
        </p:nvSpPr>
        <p:spPr>
          <a:xfrm>
            <a:off x="8314267" y="85897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79" name="Text Placeholder 39"/>
          <p:cNvSpPr>
            <a:spLocks noGrp="1"/>
          </p:cNvSpPr>
          <p:nvPr>
            <p:ph type="body" sz="quarter" idx="42" hasCustomPrompt="1"/>
          </p:nvPr>
        </p:nvSpPr>
        <p:spPr>
          <a:xfrm>
            <a:off x="6114145" y="85897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a:t>
            </a:r>
            <a:endParaRPr lang="en-US" dirty="0"/>
          </a:p>
        </p:txBody>
      </p:sp>
      <p:cxnSp>
        <p:nvCxnSpPr>
          <p:cNvPr id="75" name="Straight Connector 74"/>
          <p:cNvCxnSpPr/>
          <p:nvPr userDrawn="1"/>
        </p:nvCxnSpPr>
        <p:spPr bwMode="auto">
          <a:xfrm>
            <a:off x="0" y="1355726"/>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80" name="Title 1"/>
          <p:cNvSpPr>
            <a:spLocks noGrp="1"/>
          </p:cNvSpPr>
          <p:nvPr>
            <p:ph type="ctrTitle" hasCustomPrompt="1"/>
          </p:nvPr>
        </p:nvSpPr>
        <p:spPr>
          <a:xfrm>
            <a:off x="1619250" y="76202"/>
            <a:ext cx="6422572" cy="579062"/>
          </a:xfrm>
        </p:spPr>
        <p:txBody>
          <a:bodyPr anchor="b">
            <a:noAutofit/>
          </a:bodyPr>
          <a:lstStyle>
            <a:lvl1pPr algn="l">
              <a:lnSpc>
                <a:spcPct val="100000"/>
              </a:lnSpc>
              <a:defRPr sz="2000" b="0">
                <a:latin typeface="Tahoma" pitchFamily="34" charset="0"/>
                <a:ea typeface="Tahoma" pitchFamily="34" charset="0"/>
                <a:cs typeface="Tahoma" pitchFamily="34" charset="0"/>
              </a:defRPr>
            </a:lvl1pPr>
          </a:lstStyle>
          <a:p>
            <a:r>
              <a:rPr lang="en-US" dirty="0" smtClean="0"/>
              <a:t>Program Name (Acronym)</a:t>
            </a:r>
            <a:endParaRPr lang="en-US" dirty="0"/>
          </a:p>
        </p:txBody>
      </p:sp>
      <p:sp>
        <p:nvSpPr>
          <p:cNvPr id="81" name="Text Placeholder 4"/>
          <p:cNvSpPr>
            <a:spLocks noGrp="1"/>
          </p:cNvSpPr>
          <p:nvPr>
            <p:ph type="body" sz="quarter" idx="24" hasCustomPrompt="1"/>
          </p:nvPr>
        </p:nvSpPr>
        <p:spPr>
          <a:xfrm>
            <a:off x="1619250" y="587526"/>
            <a:ext cx="6421587" cy="390885"/>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PM / Office</a:t>
            </a:r>
          </a:p>
        </p:txBody>
      </p:sp>
    </p:spTree>
    <p:extLst>
      <p:ext uri="{BB962C8B-B14F-4D97-AF65-F5344CB8AC3E}">
        <p14:creationId xmlns:p14="http://schemas.microsoft.com/office/powerpoint/2010/main" val="2833457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RO_Update_Prototype_3 P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40" name="Rectangle 39"/>
          <p:cNvSpPr/>
          <p:nvPr userDrawn="1"/>
        </p:nvSpPr>
        <p:spPr>
          <a:xfrm>
            <a:off x="8041821" y="76201"/>
            <a:ext cx="949779" cy="5197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1" name="TextBox 40"/>
          <p:cNvSpPr txBox="1"/>
          <p:nvPr userDrawn="1"/>
        </p:nvSpPr>
        <p:spPr>
          <a:xfrm>
            <a:off x="8041822" y="197128"/>
            <a:ext cx="949780" cy="261610"/>
          </a:xfrm>
          <a:prstGeom prst="rect">
            <a:avLst/>
          </a:prstGeom>
          <a:noFill/>
        </p:spPr>
        <p:txBody>
          <a:bodyPr wrap="square" rtlCol="0">
            <a:spAutoFit/>
          </a:bodyPr>
          <a:lstStyle/>
          <a:p>
            <a:pPr algn="ctr" fontAlgn="auto">
              <a:spcBef>
                <a:spcPts val="0"/>
              </a:spcBef>
              <a:spcAft>
                <a:spcPts val="0"/>
              </a:spcAft>
            </a:pPr>
            <a:r>
              <a:rPr lang="en-US" sz="1100" dirty="0" smtClean="0">
                <a:solidFill>
                  <a:prstClr val="black"/>
                </a:solidFill>
                <a:latin typeface="Tahoma" pitchFamily="34" charset="0"/>
                <a:ea typeface="Tahoma" pitchFamily="34" charset="0"/>
                <a:cs typeface="Tahoma" pitchFamily="34" charset="0"/>
              </a:rPr>
              <a:t>Prototype</a:t>
            </a:r>
            <a:endParaRPr lang="en-US" sz="1100" dirty="0">
              <a:solidFill>
                <a:prstClr val="black"/>
              </a:solidFill>
              <a:latin typeface="Tahoma" pitchFamily="34" charset="0"/>
              <a:ea typeface="Tahoma" pitchFamily="34" charset="0"/>
              <a:cs typeface="Tahoma" pitchFamily="34" charset="0"/>
            </a:endParaRPr>
          </a:p>
        </p:txBody>
      </p:sp>
      <p:pic>
        <p:nvPicPr>
          <p:cNvPr id="43" name="Picture 4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
        <p:nvSpPr>
          <p:cNvPr id="45" name="TextBox 44"/>
          <p:cNvSpPr txBox="1"/>
          <p:nvPr userDrawn="1"/>
        </p:nvSpPr>
        <p:spPr>
          <a:xfrm>
            <a:off x="5591173" y="3843864"/>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DIRO UPDATE/ISSUES</a:t>
            </a:r>
            <a:endParaRPr lang="en-US" sz="1200" b="1" dirty="0">
              <a:solidFill>
                <a:prstClr val="black"/>
              </a:solidFill>
              <a:latin typeface="Tahoma" pitchFamily="34" charset="0"/>
              <a:ea typeface="Tahoma" pitchFamily="34" charset="0"/>
              <a:cs typeface="Tahoma" pitchFamily="34" charset="0"/>
            </a:endParaRPr>
          </a:p>
        </p:txBody>
      </p:sp>
      <p:sp>
        <p:nvSpPr>
          <p:cNvPr id="47" name="TextBox 46"/>
          <p:cNvSpPr txBox="1"/>
          <p:nvPr userDrawn="1"/>
        </p:nvSpPr>
        <p:spPr>
          <a:xfrm>
            <a:off x="900113" y="1363189"/>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OVERVIEW</a:t>
            </a:r>
            <a:endParaRPr lang="en-US" sz="1200" b="1" dirty="0">
              <a:solidFill>
                <a:prstClr val="black"/>
              </a:solidFill>
              <a:latin typeface="Tahoma" pitchFamily="34" charset="0"/>
              <a:ea typeface="Tahoma" pitchFamily="34" charset="0"/>
              <a:cs typeface="Tahoma" pitchFamily="34" charset="0"/>
            </a:endParaRPr>
          </a:p>
        </p:txBody>
      </p:sp>
      <p:sp>
        <p:nvSpPr>
          <p:cNvPr id="48" name="TextBox 47"/>
          <p:cNvSpPr txBox="1"/>
          <p:nvPr userDrawn="1"/>
        </p:nvSpPr>
        <p:spPr>
          <a:xfrm>
            <a:off x="5591173" y="1365362"/>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STATUS</a:t>
            </a:r>
            <a:endParaRPr lang="en-US" sz="1200" b="1" dirty="0">
              <a:solidFill>
                <a:prstClr val="black"/>
              </a:solidFill>
              <a:latin typeface="Tahoma" pitchFamily="34" charset="0"/>
              <a:ea typeface="Tahoma" pitchFamily="34" charset="0"/>
              <a:cs typeface="Tahoma" pitchFamily="34" charset="0"/>
            </a:endParaRPr>
          </a:p>
        </p:txBody>
      </p:sp>
      <p:sp>
        <p:nvSpPr>
          <p:cNvPr id="49" name="TextBox 48"/>
          <p:cNvSpPr txBox="1"/>
          <p:nvPr userDrawn="1"/>
        </p:nvSpPr>
        <p:spPr>
          <a:xfrm>
            <a:off x="255985" y="3843864"/>
            <a:ext cx="4002883"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CAPABILITY OBJECTIVE/GOAL</a:t>
            </a:r>
            <a:endParaRPr lang="en-US" sz="1200" b="1" dirty="0">
              <a:solidFill>
                <a:prstClr val="black"/>
              </a:solidFill>
              <a:latin typeface="Tahoma" pitchFamily="34" charset="0"/>
              <a:ea typeface="Tahoma" pitchFamily="34" charset="0"/>
              <a:cs typeface="Tahoma" pitchFamily="34" charset="0"/>
            </a:endParaRPr>
          </a:p>
        </p:txBody>
      </p:sp>
      <p:cxnSp>
        <p:nvCxnSpPr>
          <p:cNvPr id="51" name="Straight Connector 50"/>
          <p:cNvCxnSpPr/>
          <p:nvPr userDrawn="1"/>
        </p:nvCxnSpPr>
        <p:spPr bwMode="auto">
          <a:xfrm>
            <a:off x="0" y="3825875"/>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51"/>
          <p:cNvCxnSpPr/>
          <p:nvPr userDrawn="1"/>
        </p:nvCxnSpPr>
        <p:spPr bwMode="auto">
          <a:xfrm>
            <a:off x="4572000" y="1355726"/>
            <a:ext cx="0" cy="50704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53" name="Content Placeholder 6"/>
          <p:cNvSpPr>
            <a:spLocks noGrp="1"/>
          </p:cNvSpPr>
          <p:nvPr>
            <p:ph sz="quarter" idx="36" hasCustomPrompt="1"/>
          </p:nvPr>
        </p:nvSpPr>
        <p:spPr>
          <a:xfrm>
            <a:off x="195263" y="1642361"/>
            <a:ext cx="4283604" cy="2155469"/>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Insert text, images, and/or charts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4" name="Content Placeholder 6"/>
          <p:cNvSpPr>
            <a:spLocks noGrp="1"/>
          </p:cNvSpPr>
          <p:nvPr>
            <p:ph sz="quarter" idx="25" hasCustomPrompt="1"/>
          </p:nvPr>
        </p:nvSpPr>
        <p:spPr>
          <a:xfrm>
            <a:off x="195263" y="4120863"/>
            <a:ext cx="4283604" cy="2432337"/>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5" name="Content Placeholder 6"/>
          <p:cNvSpPr>
            <a:spLocks noGrp="1"/>
          </p:cNvSpPr>
          <p:nvPr>
            <p:ph sz="quarter" idx="37" hasCustomPrompt="1"/>
          </p:nvPr>
        </p:nvSpPr>
        <p:spPr>
          <a:xfrm>
            <a:off x="4707996" y="1642361"/>
            <a:ext cx="4283604" cy="2155469"/>
          </a:xfrm>
        </p:spPr>
        <p:txBody>
          <a:bodyPr/>
          <a:lstStyle>
            <a:lvl1pPr marL="171450" indent="-171450">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marL="171450" indent="-171450">
              <a:buFont typeface="Arial" pitchFamily="34" charset="0"/>
              <a:buChar char="•"/>
            </a:pPr>
            <a:r>
              <a:rPr lang="en-US" sz="1200" dirty="0" smtClean="0">
                <a:latin typeface="Tahoma" pitchFamily="34" charset="0"/>
                <a:ea typeface="Tahoma" pitchFamily="34" charset="0"/>
                <a:cs typeface="Tahoma" pitchFamily="34" charset="0"/>
              </a:rPr>
              <a:t>Date started - Planned end - Upcoming key decision - Transition partners - Technical risk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6" name="Content Placeholder 6"/>
          <p:cNvSpPr>
            <a:spLocks noGrp="1"/>
          </p:cNvSpPr>
          <p:nvPr>
            <p:ph sz="quarter" idx="38" hasCustomPrompt="1"/>
          </p:nvPr>
        </p:nvSpPr>
        <p:spPr>
          <a:xfrm>
            <a:off x="4707996" y="4120863"/>
            <a:ext cx="4283604" cy="2432337"/>
          </a:xfrm>
        </p:spPr>
        <p:txBody>
          <a:bodyPr/>
          <a:lstStyle>
            <a:lvl1pPr marL="169863" indent="-169863">
              <a:buFont typeface="Arial" pitchFamily="34" charset="0"/>
              <a:buChar char="•"/>
              <a:defRPr sz="1200" baseline="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Issues/Challenges and spend plan status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7" name="TextBox 56"/>
          <p:cNvSpPr txBox="1"/>
          <p:nvPr userDrawn="1"/>
        </p:nvSpPr>
        <p:spPr>
          <a:xfrm>
            <a:off x="0" y="1124894"/>
            <a:ext cx="623887" cy="230832"/>
          </a:xfrm>
          <a:prstGeom prst="rect">
            <a:avLst/>
          </a:prstGeom>
          <a:noFill/>
        </p:spPr>
        <p:txBody>
          <a:bodyPr wrap="square" rtlCol="0">
            <a:spAutoFit/>
          </a:bodyPr>
          <a:lstStyle/>
          <a:p>
            <a:pPr fontAlgn="auto">
              <a:spcBef>
                <a:spcPts val="0"/>
              </a:spcBef>
              <a:spcAft>
                <a:spcPts val="0"/>
              </a:spcAft>
            </a:pPr>
            <a:r>
              <a:rPr lang="en-US" sz="900" dirty="0" smtClean="0">
                <a:solidFill>
                  <a:prstClr val="black"/>
                </a:solidFill>
                <a:latin typeface="Tahoma"/>
              </a:rPr>
              <a:t>PE:</a:t>
            </a:r>
            <a:endParaRPr lang="en-US" sz="900" dirty="0">
              <a:solidFill>
                <a:prstClr val="black"/>
              </a:solidFill>
              <a:latin typeface="Tahoma"/>
            </a:endParaRPr>
          </a:p>
        </p:txBody>
      </p:sp>
      <p:sp>
        <p:nvSpPr>
          <p:cNvPr id="58" name="TextBox 57"/>
          <p:cNvSpPr txBox="1"/>
          <p:nvPr userDrawn="1"/>
        </p:nvSpPr>
        <p:spPr>
          <a:xfrm>
            <a:off x="2215265" y="1124894"/>
            <a:ext cx="792555" cy="230832"/>
          </a:xfrm>
          <a:prstGeom prst="rect">
            <a:avLst/>
          </a:prstGeom>
          <a:noFill/>
        </p:spPr>
        <p:txBody>
          <a:bodyPr wrap="square" rtlCol="0">
            <a:spAutoFit/>
          </a:bodyPr>
          <a:lstStyle/>
          <a:p>
            <a:pPr fontAlgn="auto">
              <a:spcBef>
                <a:spcPts val="0"/>
              </a:spcBef>
              <a:spcAft>
                <a:spcPts val="0"/>
              </a:spcAft>
            </a:pPr>
            <a:r>
              <a:rPr lang="en-US" sz="900" dirty="0" smtClean="0">
                <a:solidFill>
                  <a:prstClr val="black"/>
                </a:solidFill>
                <a:latin typeface="Tahoma"/>
              </a:rPr>
              <a:t>PROJECT:</a:t>
            </a:r>
            <a:endParaRPr lang="en-US" sz="900" dirty="0">
              <a:solidFill>
                <a:prstClr val="black"/>
              </a:solidFill>
              <a:latin typeface="Tahoma"/>
            </a:endParaRPr>
          </a:p>
        </p:txBody>
      </p:sp>
      <p:sp>
        <p:nvSpPr>
          <p:cNvPr id="59" name="TextBox 58"/>
          <p:cNvSpPr txBox="1"/>
          <p:nvPr userDrawn="1"/>
        </p:nvSpPr>
        <p:spPr>
          <a:xfrm>
            <a:off x="4426414" y="1124894"/>
            <a:ext cx="1204913" cy="230832"/>
          </a:xfrm>
          <a:prstGeom prst="rect">
            <a:avLst/>
          </a:prstGeom>
          <a:noFill/>
        </p:spPr>
        <p:txBody>
          <a:bodyPr wrap="square" rtlCol="0">
            <a:spAutoFit/>
          </a:bodyPr>
          <a:lstStyle/>
          <a:p>
            <a:pPr fontAlgn="auto">
              <a:spcBef>
                <a:spcPts val="0"/>
              </a:spcBef>
              <a:spcAft>
                <a:spcPts val="0"/>
              </a:spcAft>
            </a:pPr>
            <a:r>
              <a:rPr lang="en-US" sz="900" dirty="0" smtClean="0">
                <a:solidFill>
                  <a:prstClr val="black"/>
                </a:solidFill>
                <a:latin typeface="Tahoma"/>
              </a:rPr>
              <a:t>RDDS PG #:</a:t>
            </a:r>
            <a:endParaRPr lang="en-US" sz="900" dirty="0">
              <a:solidFill>
                <a:prstClr val="black"/>
              </a:solidFill>
              <a:latin typeface="Tahoma"/>
            </a:endParaRPr>
          </a:p>
        </p:txBody>
      </p:sp>
      <p:sp>
        <p:nvSpPr>
          <p:cNvPr id="60" name="Text Placeholder 2"/>
          <p:cNvSpPr>
            <a:spLocks noGrp="1"/>
          </p:cNvSpPr>
          <p:nvPr>
            <p:ph type="body" sz="quarter" idx="21" hasCustomPrompt="1"/>
          </p:nvPr>
        </p:nvSpPr>
        <p:spPr>
          <a:xfrm>
            <a:off x="263522" y="1124894"/>
            <a:ext cx="2073278" cy="230832"/>
          </a:xfrm>
          <a:noFill/>
        </p:spPr>
        <p:txBody>
          <a:bodyPr wrap="square" lIns="45720" rtlCol="0">
            <a:spAutoFit/>
          </a:bodyPr>
          <a:lstStyle>
            <a:lvl1pPr>
              <a:defRPr lang="en-US" sz="900" baseline="0" dirty="0">
                <a:latin typeface="+mn-lt"/>
                <a:cs typeface="+mn-cs"/>
              </a:defRPr>
            </a:lvl1pPr>
          </a:lstStyle>
          <a:p>
            <a:pPr marL="0" lvl="0"/>
            <a:r>
              <a:rPr lang="en-US" dirty="0" smtClean="0"/>
              <a:t>-</a:t>
            </a:r>
            <a:endParaRPr lang="en-US" dirty="0"/>
          </a:p>
        </p:txBody>
      </p:sp>
      <p:sp>
        <p:nvSpPr>
          <p:cNvPr id="61" name="Text Placeholder 2"/>
          <p:cNvSpPr>
            <a:spLocks noGrp="1"/>
          </p:cNvSpPr>
          <p:nvPr>
            <p:ph type="body" sz="quarter" idx="22" hasCustomPrompt="1"/>
          </p:nvPr>
        </p:nvSpPr>
        <p:spPr>
          <a:xfrm>
            <a:off x="2816425" y="1124894"/>
            <a:ext cx="1882563" cy="230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900" dirty="0">
                <a:latin typeface="+mn-lt"/>
                <a:cs typeface="+mn-cs"/>
              </a:defRPr>
            </a:lvl1pPr>
          </a:lstStyle>
          <a:p>
            <a:pPr marL="0" lvl="0"/>
            <a:r>
              <a:rPr lang="en-US" dirty="0" smtClean="0"/>
              <a:t>-</a:t>
            </a:r>
            <a:endParaRPr lang="en-US" dirty="0"/>
          </a:p>
        </p:txBody>
      </p:sp>
      <p:sp>
        <p:nvSpPr>
          <p:cNvPr id="62" name="Text Placeholder 2"/>
          <p:cNvSpPr>
            <a:spLocks noGrp="1"/>
          </p:cNvSpPr>
          <p:nvPr>
            <p:ph type="body" sz="quarter" idx="23" hasCustomPrompt="1"/>
          </p:nvPr>
        </p:nvSpPr>
        <p:spPr>
          <a:xfrm>
            <a:off x="5132317" y="1124894"/>
            <a:ext cx="1040343" cy="230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marL="0" marR="0" indent="-342900" algn="l" defTabSz="914400" rtl="0" eaLnBrk="1" fontAlgn="auto" latinLnBrk="0" hangingPunct="1">
              <a:lnSpc>
                <a:spcPct val="100000"/>
              </a:lnSpc>
              <a:spcBef>
                <a:spcPct val="20000"/>
              </a:spcBef>
              <a:spcAft>
                <a:spcPts val="0"/>
              </a:spcAft>
              <a:buClrTx/>
              <a:buSzTx/>
              <a:buFont typeface="Arial" pitchFamily="34" charset="0"/>
              <a:buNone/>
              <a:tabLst/>
              <a:defRPr lang="en-US" sz="900" dirty="0">
                <a:latin typeface="+mn-lt"/>
                <a:cs typeface="+mn-cs"/>
              </a:defRPr>
            </a:lvl1pPr>
          </a:lstStyle>
          <a:p>
            <a:pPr marL="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a:t>
            </a:r>
          </a:p>
        </p:txBody>
      </p:sp>
      <p:sp>
        <p:nvSpPr>
          <p:cNvPr id="63" name="Text Placeholder 39"/>
          <p:cNvSpPr>
            <a:spLocks noGrp="1"/>
          </p:cNvSpPr>
          <p:nvPr>
            <p:ph type="body" sz="quarter" idx="15" hasCustomPrompt="1"/>
          </p:nvPr>
        </p:nvSpPr>
        <p:spPr>
          <a:xfrm>
            <a:off x="6848323" y="118416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64" name="Text Placeholder 39"/>
          <p:cNvSpPr>
            <a:spLocks noGrp="1"/>
          </p:cNvSpPr>
          <p:nvPr>
            <p:ph type="body" sz="quarter" idx="29" hasCustomPrompt="1"/>
          </p:nvPr>
        </p:nvSpPr>
        <p:spPr>
          <a:xfrm>
            <a:off x="7579596" y="118416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65" name="Text Placeholder 39"/>
          <p:cNvSpPr>
            <a:spLocks noGrp="1"/>
          </p:cNvSpPr>
          <p:nvPr>
            <p:ph type="body" sz="quarter" idx="30" hasCustomPrompt="1"/>
          </p:nvPr>
        </p:nvSpPr>
        <p:spPr>
          <a:xfrm>
            <a:off x="8313898" y="118416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66" name="Text Placeholder 39"/>
          <p:cNvSpPr>
            <a:spLocks noGrp="1"/>
          </p:cNvSpPr>
          <p:nvPr>
            <p:ph type="body" sz="quarter" idx="31" hasCustomPrompt="1"/>
          </p:nvPr>
        </p:nvSpPr>
        <p:spPr>
          <a:xfrm>
            <a:off x="6848323" y="1020971"/>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67" name="Text Placeholder 39"/>
          <p:cNvSpPr>
            <a:spLocks noGrp="1"/>
          </p:cNvSpPr>
          <p:nvPr>
            <p:ph type="body" sz="quarter" idx="32" hasCustomPrompt="1"/>
          </p:nvPr>
        </p:nvSpPr>
        <p:spPr>
          <a:xfrm>
            <a:off x="7579596" y="1020971"/>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68" name="Text Placeholder 39"/>
          <p:cNvSpPr>
            <a:spLocks noGrp="1"/>
          </p:cNvSpPr>
          <p:nvPr>
            <p:ph type="body" sz="quarter" idx="33" hasCustomPrompt="1"/>
          </p:nvPr>
        </p:nvSpPr>
        <p:spPr>
          <a:xfrm>
            <a:off x="8313898" y="1020971"/>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69" name="TextBox 68"/>
          <p:cNvSpPr txBox="1"/>
          <p:nvPr userDrawn="1"/>
        </p:nvSpPr>
        <p:spPr>
          <a:xfrm>
            <a:off x="8313898" y="709920"/>
            <a:ext cx="731520" cy="160044"/>
          </a:xfrm>
          <a:prstGeom prst="rect">
            <a:avLst/>
          </a:prstGeom>
          <a:noFill/>
        </p:spPr>
        <p:txBody>
          <a:bodyPr wrap="square" lIns="91440" tIns="18288" rIns="91440" bIns="18288" rtlCol="0">
            <a:spAutoFit/>
          </a:bodyPr>
          <a:lstStyle>
            <a:defPPr>
              <a:defRPr lang="en-US"/>
            </a:defPPr>
            <a:lvl1pPr>
              <a:defRPr sz="1000"/>
            </a:lvl1pPr>
          </a:lstStyle>
          <a:p>
            <a:pPr algn="ctr" fontAlgn="auto">
              <a:spcBef>
                <a:spcPts val="0"/>
              </a:spcBef>
              <a:spcAft>
                <a:spcPts val="0"/>
              </a:spcAft>
            </a:pPr>
            <a:r>
              <a:rPr lang="en-US" sz="800" dirty="0" smtClean="0">
                <a:solidFill>
                  <a:prstClr val="black"/>
                </a:solidFill>
                <a:latin typeface="Tahoma"/>
              </a:rPr>
              <a:t>FY13</a:t>
            </a:r>
          </a:p>
        </p:txBody>
      </p:sp>
      <p:sp>
        <p:nvSpPr>
          <p:cNvPr id="70" name="TextBox 69"/>
          <p:cNvSpPr txBox="1"/>
          <p:nvPr userDrawn="1"/>
        </p:nvSpPr>
        <p:spPr>
          <a:xfrm>
            <a:off x="7579596" y="709920"/>
            <a:ext cx="731520" cy="160044"/>
          </a:xfrm>
          <a:prstGeom prst="rect">
            <a:avLst/>
          </a:prstGeom>
          <a:noFill/>
        </p:spPr>
        <p:txBody>
          <a:bodyPr wrap="square" lIns="91440" tIns="18288" rIns="91440" bIns="18288" rtlCol="0">
            <a:spAutoFit/>
          </a:bodyPr>
          <a:lstStyle>
            <a:defPPr>
              <a:defRPr lang="en-US"/>
            </a:defPPr>
            <a:lvl1pPr>
              <a:defRPr sz="1000"/>
            </a:lvl1pPr>
          </a:lstStyle>
          <a:p>
            <a:pPr algn="ctr" fontAlgn="auto">
              <a:spcBef>
                <a:spcPts val="0"/>
              </a:spcBef>
              <a:spcAft>
                <a:spcPts val="0"/>
              </a:spcAft>
            </a:pPr>
            <a:r>
              <a:rPr lang="en-US" sz="800" dirty="0" smtClean="0">
                <a:solidFill>
                  <a:prstClr val="black"/>
                </a:solidFill>
                <a:latin typeface="Tahoma"/>
              </a:rPr>
              <a:t>FY12</a:t>
            </a:r>
          </a:p>
        </p:txBody>
      </p:sp>
      <p:sp>
        <p:nvSpPr>
          <p:cNvPr id="71" name="TextBox 70"/>
          <p:cNvSpPr txBox="1"/>
          <p:nvPr userDrawn="1"/>
        </p:nvSpPr>
        <p:spPr>
          <a:xfrm>
            <a:off x="6848323" y="709920"/>
            <a:ext cx="731520" cy="160044"/>
          </a:xfrm>
          <a:prstGeom prst="rect">
            <a:avLst/>
          </a:prstGeom>
          <a:noFill/>
        </p:spPr>
        <p:txBody>
          <a:bodyPr wrap="square" lIns="91440" tIns="18288" rIns="91440" bIns="18288" rtlCol="0">
            <a:spAutoFit/>
          </a:bodyPr>
          <a:lstStyle>
            <a:defPPr>
              <a:defRPr lang="en-US"/>
            </a:defPPr>
            <a:lvl1pPr>
              <a:defRPr sz="1000"/>
            </a:lvl1pPr>
          </a:lstStyle>
          <a:p>
            <a:pPr algn="ctr" fontAlgn="auto">
              <a:spcBef>
                <a:spcPts val="0"/>
              </a:spcBef>
              <a:spcAft>
                <a:spcPts val="0"/>
              </a:spcAft>
            </a:pPr>
            <a:r>
              <a:rPr lang="en-US" sz="800" dirty="0" smtClean="0">
                <a:solidFill>
                  <a:prstClr val="black"/>
                </a:solidFill>
                <a:latin typeface="Tahoma"/>
              </a:rPr>
              <a:t>FY11</a:t>
            </a:r>
          </a:p>
        </p:txBody>
      </p:sp>
      <p:sp>
        <p:nvSpPr>
          <p:cNvPr id="72" name="TextBox 71"/>
          <p:cNvSpPr txBox="1"/>
          <p:nvPr userDrawn="1"/>
        </p:nvSpPr>
        <p:spPr>
          <a:xfrm>
            <a:off x="6114145" y="709920"/>
            <a:ext cx="731520" cy="160044"/>
          </a:xfrm>
          <a:prstGeom prst="rect">
            <a:avLst/>
          </a:prstGeom>
          <a:noFill/>
        </p:spPr>
        <p:txBody>
          <a:bodyPr wrap="square" lIns="91440" tIns="18288" rIns="91440" bIns="18288" rtlCol="0">
            <a:spAutoFit/>
          </a:bodyPr>
          <a:lstStyle>
            <a:defPPr>
              <a:defRPr lang="en-US"/>
            </a:defPPr>
            <a:lvl1pPr>
              <a:defRPr sz="1000"/>
            </a:lvl1pPr>
          </a:lstStyle>
          <a:p>
            <a:pPr algn="ctr" fontAlgn="auto">
              <a:spcBef>
                <a:spcPts val="0"/>
              </a:spcBef>
              <a:spcAft>
                <a:spcPts val="0"/>
              </a:spcAft>
            </a:pPr>
            <a:r>
              <a:rPr lang="en-US" sz="800" dirty="0" smtClean="0">
                <a:solidFill>
                  <a:prstClr val="black"/>
                </a:solidFill>
                <a:latin typeface="Tahoma"/>
              </a:rPr>
              <a:t>PROJECT</a:t>
            </a:r>
          </a:p>
        </p:txBody>
      </p:sp>
      <p:sp>
        <p:nvSpPr>
          <p:cNvPr id="73" name="Text Placeholder 39"/>
          <p:cNvSpPr>
            <a:spLocks noGrp="1"/>
          </p:cNvSpPr>
          <p:nvPr>
            <p:ph type="body" sz="quarter" idx="34" hasCustomPrompt="1"/>
          </p:nvPr>
        </p:nvSpPr>
        <p:spPr>
          <a:xfrm>
            <a:off x="6114145" y="118416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a:t>
            </a:r>
            <a:endParaRPr lang="en-US" dirty="0"/>
          </a:p>
        </p:txBody>
      </p:sp>
      <p:sp>
        <p:nvSpPr>
          <p:cNvPr id="74" name="Text Placeholder 39"/>
          <p:cNvSpPr>
            <a:spLocks noGrp="1"/>
          </p:cNvSpPr>
          <p:nvPr>
            <p:ph type="body" sz="quarter" idx="35" hasCustomPrompt="1"/>
          </p:nvPr>
        </p:nvSpPr>
        <p:spPr>
          <a:xfrm>
            <a:off x="6114145" y="1020971"/>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a:t>
            </a:r>
            <a:endParaRPr lang="en-US" dirty="0"/>
          </a:p>
        </p:txBody>
      </p:sp>
      <p:sp>
        <p:nvSpPr>
          <p:cNvPr id="76" name="Text Placeholder 39"/>
          <p:cNvSpPr>
            <a:spLocks noGrp="1"/>
          </p:cNvSpPr>
          <p:nvPr>
            <p:ph type="body" sz="quarter" idx="39" hasCustomPrompt="1"/>
          </p:nvPr>
        </p:nvSpPr>
        <p:spPr>
          <a:xfrm>
            <a:off x="6848323" y="85897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77" name="Text Placeholder 39"/>
          <p:cNvSpPr>
            <a:spLocks noGrp="1"/>
          </p:cNvSpPr>
          <p:nvPr>
            <p:ph type="body" sz="quarter" idx="40" hasCustomPrompt="1"/>
          </p:nvPr>
        </p:nvSpPr>
        <p:spPr>
          <a:xfrm>
            <a:off x="7579965" y="85897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78" name="Text Placeholder 39"/>
          <p:cNvSpPr>
            <a:spLocks noGrp="1"/>
          </p:cNvSpPr>
          <p:nvPr>
            <p:ph type="body" sz="quarter" idx="41" hasCustomPrompt="1"/>
          </p:nvPr>
        </p:nvSpPr>
        <p:spPr>
          <a:xfrm>
            <a:off x="8314267" y="85897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79" name="Text Placeholder 39"/>
          <p:cNvSpPr>
            <a:spLocks noGrp="1"/>
          </p:cNvSpPr>
          <p:nvPr>
            <p:ph type="body" sz="quarter" idx="42" hasCustomPrompt="1"/>
          </p:nvPr>
        </p:nvSpPr>
        <p:spPr>
          <a:xfrm>
            <a:off x="6114145" y="85897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a:t>
            </a:r>
            <a:endParaRPr lang="en-US" dirty="0"/>
          </a:p>
        </p:txBody>
      </p:sp>
      <p:cxnSp>
        <p:nvCxnSpPr>
          <p:cNvPr id="75" name="Straight Connector 74"/>
          <p:cNvCxnSpPr/>
          <p:nvPr userDrawn="1"/>
        </p:nvCxnSpPr>
        <p:spPr bwMode="auto">
          <a:xfrm>
            <a:off x="0" y="1355726"/>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80" name="Title 1"/>
          <p:cNvSpPr>
            <a:spLocks noGrp="1"/>
          </p:cNvSpPr>
          <p:nvPr>
            <p:ph type="ctrTitle" hasCustomPrompt="1"/>
          </p:nvPr>
        </p:nvSpPr>
        <p:spPr>
          <a:xfrm>
            <a:off x="1619250" y="76202"/>
            <a:ext cx="6422572" cy="579062"/>
          </a:xfrm>
        </p:spPr>
        <p:txBody>
          <a:bodyPr anchor="b">
            <a:noAutofit/>
          </a:bodyPr>
          <a:lstStyle>
            <a:lvl1pPr algn="l">
              <a:lnSpc>
                <a:spcPct val="100000"/>
              </a:lnSpc>
              <a:defRPr sz="2000" b="0">
                <a:latin typeface="Tahoma" pitchFamily="34" charset="0"/>
                <a:ea typeface="Tahoma" pitchFamily="34" charset="0"/>
                <a:cs typeface="Tahoma" pitchFamily="34" charset="0"/>
              </a:defRPr>
            </a:lvl1pPr>
          </a:lstStyle>
          <a:p>
            <a:r>
              <a:rPr lang="en-US" dirty="0" smtClean="0"/>
              <a:t>Program Name (Acronym)</a:t>
            </a:r>
            <a:endParaRPr lang="en-US" dirty="0"/>
          </a:p>
        </p:txBody>
      </p:sp>
      <p:sp>
        <p:nvSpPr>
          <p:cNvPr id="81" name="Text Placeholder 4"/>
          <p:cNvSpPr>
            <a:spLocks noGrp="1"/>
          </p:cNvSpPr>
          <p:nvPr>
            <p:ph type="body" sz="quarter" idx="24" hasCustomPrompt="1"/>
          </p:nvPr>
        </p:nvSpPr>
        <p:spPr>
          <a:xfrm>
            <a:off x="1619250" y="587526"/>
            <a:ext cx="6421587" cy="390885"/>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PM / Office</a:t>
            </a:r>
          </a:p>
        </p:txBody>
      </p:sp>
    </p:spTree>
    <p:extLst>
      <p:ext uri="{BB962C8B-B14F-4D97-AF65-F5344CB8AC3E}">
        <p14:creationId xmlns:p14="http://schemas.microsoft.com/office/powerpoint/2010/main" val="34700254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RO_Update_Field Demonstration_3 P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40" name="Rectangle 39"/>
          <p:cNvSpPr/>
          <p:nvPr userDrawn="1"/>
        </p:nvSpPr>
        <p:spPr>
          <a:xfrm>
            <a:off x="8041821" y="76201"/>
            <a:ext cx="949779" cy="519793"/>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1" name="TextBox 40"/>
          <p:cNvSpPr txBox="1"/>
          <p:nvPr userDrawn="1"/>
        </p:nvSpPr>
        <p:spPr>
          <a:xfrm>
            <a:off x="7968346" y="123651"/>
            <a:ext cx="1102180" cy="415498"/>
          </a:xfrm>
          <a:prstGeom prst="rect">
            <a:avLst/>
          </a:prstGeom>
          <a:noFill/>
        </p:spPr>
        <p:txBody>
          <a:bodyPr wrap="square" rtlCol="0">
            <a:spAutoFit/>
          </a:bodyPr>
          <a:lstStyle/>
          <a:p>
            <a:pPr algn="ctr" fontAlgn="auto">
              <a:spcBef>
                <a:spcPts val="0"/>
              </a:spcBef>
              <a:spcAft>
                <a:spcPts val="0"/>
              </a:spcAft>
            </a:pPr>
            <a:r>
              <a:rPr lang="en-US" sz="1050" dirty="0" smtClean="0">
                <a:solidFill>
                  <a:prstClr val="black"/>
                </a:solidFill>
                <a:latin typeface="Tahoma" pitchFamily="34" charset="0"/>
                <a:ea typeface="Tahoma" pitchFamily="34" charset="0"/>
                <a:cs typeface="Tahoma" pitchFamily="34" charset="0"/>
              </a:rPr>
              <a:t>Field</a:t>
            </a:r>
          </a:p>
          <a:p>
            <a:pPr algn="ctr" fontAlgn="auto">
              <a:spcBef>
                <a:spcPts val="0"/>
              </a:spcBef>
              <a:spcAft>
                <a:spcPts val="0"/>
              </a:spcAft>
            </a:pPr>
            <a:r>
              <a:rPr lang="en-US" sz="1050" dirty="0" smtClean="0">
                <a:solidFill>
                  <a:prstClr val="black"/>
                </a:solidFill>
                <a:latin typeface="Tahoma" pitchFamily="34" charset="0"/>
                <a:ea typeface="Tahoma" pitchFamily="34" charset="0"/>
                <a:cs typeface="Tahoma" pitchFamily="34" charset="0"/>
              </a:rPr>
              <a:t>Demonstration</a:t>
            </a:r>
            <a:endParaRPr lang="en-US" sz="1050" dirty="0">
              <a:solidFill>
                <a:prstClr val="black"/>
              </a:solidFill>
              <a:latin typeface="Tahoma" pitchFamily="34" charset="0"/>
              <a:ea typeface="Tahoma" pitchFamily="34" charset="0"/>
              <a:cs typeface="Tahoma" pitchFamily="34" charset="0"/>
            </a:endParaRPr>
          </a:p>
        </p:txBody>
      </p:sp>
      <p:pic>
        <p:nvPicPr>
          <p:cNvPr id="43" name="Picture 4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
        <p:nvSpPr>
          <p:cNvPr id="45" name="TextBox 44"/>
          <p:cNvSpPr txBox="1"/>
          <p:nvPr userDrawn="1"/>
        </p:nvSpPr>
        <p:spPr>
          <a:xfrm>
            <a:off x="5591173" y="3843864"/>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DIRO UPDATE/ISSUES</a:t>
            </a:r>
            <a:endParaRPr lang="en-US" sz="1200" b="1" dirty="0">
              <a:solidFill>
                <a:prstClr val="black"/>
              </a:solidFill>
              <a:latin typeface="Tahoma" pitchFamily="34" charset="0"/>
              <a:ea typeface="Tahoma" pitchFamily="34" charset="0"/>
              <a:cs typeface="Tahoma" pitchFamily="34" charset="0"/>
            </a:endParaRPr>
          </a:p>
        </p:txBody>
      </p:sp>
      <p:sp>
        <p:nvSpPr>
          <p:cNvPr id="47" name="TextBox 46"/>
          <p:cNvSpPr txBox="1"/>
          <p:nvPr userDrawn="1"/>
        </p:nvSpPr>
        <p:spPr>
          <a:xfrm>
            <a:off x="900113" y="1363189"/>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OVERVIEW</a:t>
            </a:r>
            <a:endParaRPr lang="en-US" sz="1200" b="1" dirty="0">
              <a:solidFill>
                <a:prstClr val="black"/>
              </a:solidFill>
              <a:latin typeface="Tahoma" pitchFamily="34" charset="0"/>
              <a:ea typeface="Tahoma" pitchFamily="34" charset="0"/>
              <a:cs typeface="Tahoma" pitchFamily="34" charset="0"/>
            </a:endParaRPr>
          </a:p>
        </p:txBody>
      </p:sp>
      <p:sp>
        <p:nvSpPr>
          <p:cNvPr id="48" name="TextBox 47"/>
          <p:cNvSpPr txBox="1"/>
          <p:nvPr userDrawn="1"/>
        </p:nvSpPr>
        <p:spPr>
          <a:xfrm>
            <a:off x="5591173" y="1365362"/>
            <a:ext cx="2714627"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PROGRAM STATUS</a:t>
            </a:r>
            <a:endParaRPr lang="en-US" sz="1200" b="1" dirty="0">
              <a:solidFill>
                <a:prstClr val="black"/>
              </a:solidFill>
              <a:latin typeface="Tahoma" pitchFamily="34" charset="0"/>
              <a:ea typeface="Tahoma" pitchFamily="34" charset="0"/>
              <a:cs typeface="Tahoma" pitchFamily="34" charset="0"/>
            </a:endParaRPr>
          </a:p>
        </p:txBody>
      </p:sp>
      <p:sp>
        <p:nvSpPr>
          <p:cNvPr id="49" name="TextBox 48"/>
          <p:cNvSpPr txBox="1"/>
          <p:nvPr userDrawn="1"/>
        </p:nvSpPr>
        <p:spPr>
          <a:xfrm>
            <a:off x="255985" y="3843864"/>
            <a:ext cx="4002883"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CAPABILITY OBJECTIVE/GOAL</a:t>
            </a:r>
            <a:endParaRPr lang="en-US" sz="1200" b="1" dirty="0">
              <a:solidFill>
                <a:prstClr val="black"/>
              </a:solidFill>
              <a:latin typeface="Tahoma" pitchFamily="34" charset="0"/>
              <a:ea typeface="Tahoma" pitchFamily="34" charset="0"/>
              <a:cs typeface="Tahoma" pitchFamily="34" charset="0"/>
            </a:endParaRPr>
          </a:p>
        </p:txBody>
      </p:sp>
      <p:cxnSp>
        <p:nvCxnSpPr>
          <p:cNvPr id="51" name="Straight Connector 50"/>
          <p:cNvCxnSpPr/>
          <p:nvPr userDrawn="1"/>
        </p:nvCxnSpPr>
        <p:spPr bwMode="auto">
          <a:xfrm>
            <a:off x="0" y="3825875"/>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51"/>
          <p:cNvCxnSpPr/>
          <p:nvPr userDrawn="1"/>
        </p:nvCxnSpPr>
        <p:spPr bwMode="auto">
          <a:xfrm>
            <a:off x="4572000" y="1355726"/>
            <a:ext cx="0" cy="50704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53" name="Content Placeholder 6"/>
          <p:cNvSpPr>
            <a:spLocks noGrp="1"/>
          </p:cNvSpPr>
          <p:nvPr>
            <p:ph sz="quarter" idx="36" hasCustomPrompt="1"/>
          </p:nvPr>
        </p:nvSpPr>
        <p:spPr>
          <a:xfrm>
            <a:off x="195263" y="1642361"/>
            <a:ext cx="4283604" cy="2155469"/>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Insert text, images, and/or charts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4" name="Content Placeholder 6"/>
          <p:cNvSpPr>
            <a:spLocks noGrp="1"/>
          </p:cNvSpPr>
          <p:nvPr>
            <p:ph sz="quarter" idx="25" hasCustomPrompt="1"/>
          </p:nvPr>
        </p:nvSpPr>
        <p:spPr>
          <a:xfrm>
            <a:off x="195263" y="4120863"/>
            <a:ext cx="4283604" cy="2432337"/>
          </a:xfrm>
        </p:spPr>
        <p:txBody>
          <a:bodyPr/>
          <a:lstStyle>
            <a:lvl1pPr marL="169863" indent="-169863">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5" name="Content Placeholder 6"/>
          <p:cNvSpPr>
            <a:spLocks noGrp="1"/>
          </p:cNvSpPr>
          <p:nvPr>
            <p:ph sz="quarter" idx="37" hasCustomPrompt="1"/>
          </p:nvPr>
        </p:nvSpPr>
        <p:spPr>
          <a:xfrm>
            <a:off x="4707996" y="1642361"/>
            <a:ext cx="4283604" cy="2155469"/>
          </a:xfrm>
        </p:spPr>
        <p:txBody>
          <a:bodyPr/>
          <a:lstStyle>
            <a:lvl1pPr marL="171450" indent="-171450">
              <a:buFont typeface="Arial" pitchFamily="34" charset="0"/>
              <a:buChar char="•"/>
              <a:defRPr sz="1200"/>
            </a:lvl1pPr>
            <a:lvl2pPr marL="347663" indent="-177800">
              <a:defRPr sz="1000"/>
            </a:lvl2pPr>
            <a:lvl3pPr marL="515938" indent="-168275">
              <a:defRPr sz="900"/>
            </a:lvl3pPr>
            <a:lvl4pPr marL="685800" indent="-169863">
              <a:defRPr sz="900"/>
            </a:lvl4pPr>
            <a:lvl5pPr marL="855663" indent="-169863">
              <a:defRPr sz="900"/>
            </a:lvl5pPr>
          </a:lstStyle>
          <a:p>
            <a:pPr marL="171450" indent="-171450">
              <a:buFont typeface="Arial" pitchFamily="34" charset="0"/>
              <a:buChar char="•"/>
            </a:pPr>
            <a:r>
              <a:rPr lang="en-US" sz="1200" dirty="0" smtClean="0">
                <a:latin typeface="Tahoma" pitchFamily="34" charset="0"/>
                <a:ea typeface="Tahoma" pitchFamily="34" charset="0"/>
                <a:cs typeface="Tahoma" pitchFamily="34" charset="0"/>
              </a:rPr>
              <a:t>Date started - Planned end - Upcoming key decision - Transition partners - Technical risk</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6" name="Content Placeholder 6"/>
          <p:cNvSpPr>
            <a:spLocks noGrp="1"/>
          </p:cNvSpPr>
          <p:nvPr>
            <p:ph sz="quarter" idx="38" hasCustomPrompt="1"/>
          </p:nvPr>
        </p:nvSpPr>
        <p:spPr>
          <a:xfrm>
            <a:off x="4707996" y="4120863"/>
            <a:ext cx="4283604" cy="2432337"/>
          </a:xfrm>
        </p:spPr>
        <p:txBody>
          <a:bodyPr/>
          <a:lstStyle>
            <a:lvl1pPr marL="169863" indent="-169863">
              <a:buFont typeface="Arial" pitchFamily="34" charset="0"/>
              <a:buChar char="•"/>
              <a:defRPr sz="1200" baseline="0"/>
            </a:lvl1pPr>
            <a:lvl2pPr marL="347663" indent="-177800">
              <a:defRPr sz="1000"/>
            </a:lvl2pPr>
            <a:lvl3pPr marL="515938" indent="-168275">
              <a:defRPr sz="900"/>
            </a:lvl3pPr>
            <a:lvl4pPr marL="685800" indent="-169863">
              <a:defRPr sz="900"/>
            </a:lvl4pPr>
            <a:lvl5pPr marL="855663" indent="-169863">
              <a:defRPr sz="900"/>
            </a:lvl5pPr>
          </a:lstStyle>
          <a:p>
            <a:pPr lvl="0"/>
            <a:r>
              <a:rPr lang="en-US" dirty="0" smtClean="0"/>
              <a:t>Issues/Challenges and spend plan status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7" name="TextBox 56"/>
          <p:cNvSpPr txBox="1"/>
          <p:nvPr userDrawn="1"/>
        </p:nvSpPr>
        <p:spPr>
          <a:xfrm>
            <a:off x="0" y="1124894"/>
            <a:ext cx="623887" cy="230832"/>
          </a:xfrm>
          <a:prstGeom prst="rect">
            <a:avLst/>
          </a:prstGeom>
          <a:noFill/>
        </p:spPr>
        <p:txBody>
          <a:bodyPr wrap="square" rtlCol="0">
            <a:spAutoFit/>
          </a:bodyPr>
          <a:lstStyle/>
          <a:p>
            <a:pPr fontAlgn="auto">
              <a:spcBef>
                <a:spcPts val="0"/>
              </a:spcBef>
              <a:spcAft>
                <a:spcPts val="0"/>
              </a:spcAft>
            </a:pPr>
            <a:r>
              <a:rPr lang="en-US" sz="900" dirty="0" smtClean="0">
                <a:solidFill>
                  <a:prstClr val="black"/>
                </a:solidFill>
                <a:latin typeface="Tahoma"/>
              </a:rPr>
              <a:t>PE:</a:t>
            </a:r>
            <a:endParaRPr lang="en-US" sz="900" dirty="0">
              <a:solidFill>
                <a:prstClr val="black"/>
              </a:solidFill>
              <a:latin typeface="Tahoma"/>
            </a:endParaRPr>
          </a:p>
        </p:txBody>
      </p:sp>
      <p:sp>
        <p:nvSpPr>
          <p:cNvPr id="58" name="TextBox 57"/>
          <p:cNvSpPr txBox="1"/>
          <p:nvPr userDrawn="1"/>
        </p:nvSpPr>
        <p:spPr>
          <a:xfrm>
            <a:off x="2215265" y="1124894"/>
            <a:ext cx="792555" cy="230832"/>
          </a:xfrm>
          <a:prstGeom prst="rect">
            <a:avLst/>
          </a:prstGeom>
          <a:noFill/>
        </p:spPr>
        <p:txBody>
          <a:bodyPr wrap="square" rtlCol="0">
            <a:spAutoFit/>
          </a:bodyPr>
          <a:lstStyle/>
          <a:p>
            <a:pPr fontAlgn="auto">
              <a:spcBef>
                <a:spcPts val="0"/>
              </a:spcBef>
              <a:spcAft>
                <a:spcPts val="0"/>
              </a:spcAft>
            </a:pPr>
            <a:r>
              <a:rPr lang="en-US" sz="900" dirty="0" smtClean="0">
                <a:solidFill>
                  <a:prstClr val="black"/>
                </a:solidFill>
                <a:latin typeface="Tahoma"/>
              </a:rPr>
              <a:t>PROJECT:</a:t>
            </a:r>
            <a:endParaRPr lang="en-US" sz="900" dirty="0">
              <a:solidFill>
                <a:prstClr val="black"/>
              </a:solidFill>
              <a:latin typeface="Tahoma"/>
            </a:endParaRPr>
          </a:p>
        </p:txBody>
      </p:sp>
      <p:sp>
        <p:nvSpPr>
          <p:cNvPr id="59" name="TextBox 58"/>
          <p:cNvSpPr txBox="1"/>
          <p:nvPr userDrawn="1"/>
        </p:nvSpPr>
        <p:spPr>
          <a:xfrm>
            <a:off x="4426414" y="1124894"/>
            <a:ext cx="1204913" cy="230832"/>
          </a:xfrm>
          <a:prstGeom prst="rect">
            <a:avLst/>
          </a:prstGeom>
          <a:noFill/>
        </p:spPr>
        <p:txBody>
          <a:bodyPr wrap="square" rtlCol="0">
            <a:spAutoFit/>
          </a:bodyPr>
          <a:lstStyle/>
          <a:p>
            <a:pPr fontAlgn="auto">
              <a:spcBef>
                <a:spcPts val="0"/>
              </a:spcBef>
              <a:spcAft>
                <a:spcPts val="0"/>
              </a:spcAft>
            </a:pPr>
            <a:r>
              <a:rPr lang="en-US" sz="900" dirty="0" smtClean="0">
                <a:solidFill>
                  <a:prstClr val="black"/>
                </a:solidFill>
                <a:latin typeface="Tahoma"/>
              </a:rPr>
              <a:t>RDDS PG #:</a:t>
            </a:r>
            <a:endParaRPr lang="en-US" sz="900" dirty="0">
              <a:solidFill>
                <a:prstClr val="black"/>
              </a:solidFill>
              <a:latin typeface="Tahoma"/>
            </a:endParaRPr>
          </a:p>
        </p:txBody>
      </p:sp>
      <p:sp>
        <p:nvSpPr>
          <p:cNvPr id="60" name="Text Placeholder 2"/>
          <p:cNvSpPr>
            <a:spLocks noGrp="1"/>
          </p:cNvSpPr>
          <p:nvPr>
            <p:ph type="body" sz="quarter" idx="21" hasCustomPrompt="1"/>
          </p:nvPr>
        </p:nvSpPr>
        <p:spPr>
          <a:xfrm>
            <a:off x="263522" y="1124894"/>
            <a:ext cx="2073278" cy="230832"/>
          </a:xfrm>
          <a:noFill/>
        </p:spPr>
        <p:txBody>
          <a:bodyPr wrap="square" lIns="45720" rtlCol="0">
            <a:spAutoFit/>
          </a:bodyPr>
          <a:lstStyle>
            <a:lvl1pPr>
              <a:defRPr lang="en-US" sz="900" baseline="0" dirty="0">
                <a:latin typeface="+mn-lt"/>
                <a:cs typeface="+mn-cs"/>
              </a:defRPr>
            </a:lvl1pPr>
          </a:lstStyle>
          <a:p>
            <a:pPr marL="0" lvl="0"/>
            <a:r>
              <a:rPr lang="en-US" dirty="0" smtClean="0"/>
              <a:t>-</a:t>
            </a:r>
            <a:endParaRPr lang="en-US" dirty="0"/>
          </a:p>
        </p:txBody>
      </p:sp>
      <p:sp>
        <p:nvSpPr>
          <p:cNvPr id="61" name="Text Placeholder 2"/>
          <p:cNvSpPr>
            <a:spLocks noGrp="1"/>
          </p:cNvSpPr>
          <p:nvPr>
            <p:ph type="body" sz="quarter" idx="22" hasCustomPrompt="1"/>
          </p:nvPr>
        </p:nvSpPr>
        <p:spPr>
          <a:xfrm>
            <a:off x="2816425" y="1124894"/>
            <a:ext cx="1882563" cy="230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900" dirty="0">
                <a:latin typeface="+mn-lt"/>
                <a:cs typeface="+mn-cs"/>
              </a:defRPr>
            </a:lvl1pPr>
          </a:lstStyle>
          <a:p>
            <a:pPr marL="0" lvl="0"/>
            <a:r>
              <a:rPr lang="en-US" dirty="0" smtClean="0"/>
              <a:t>-</a:t>
            </a:r>
            <a:endParaRPr lang="en-US" dirty="0"/>
          </a:p>
        </p:txBody>
      </p:sp>
      <p:sp>
        <p:nvSpPr>
          <p:cNvPr id="62" name="Text Placeholder 2"/>
          <p:cNvSpPr>
            <a:spLocks noGrp="1"/>
          </p:cNvSpPr>
          <p:nvPr>
            <p:ph type="body" sz="quarter" idx="23" hasCustomPrompt="1"/>
          </p:nvPr>
        </p:nvSpPr>
        <p:spPr>
          <a:xfrm>
            <a:off x="5132317" y="1124894"/>
            <a:ext cx="1040343" cy="230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marL="0" marR="0" indent="-342900" algn="l" defTabSz="914400" rtl="0" eaLnBrk="1" fontAlgn="auto" latinLnBrk="0" hangingPunct="1">
              <a:lnSpc>
                <a:spcPct val="100000"/>
              </a:lnSpc>
              <a:spcBef>
                <a:spcPct val="20000"/>
              </a:spcBef>
              <a:spcAft>
                <a:spcPts val="0"/>
              </a:spcAft>
              <a:buClrTx/>
              <a:buSzTx/>
              <a:buFont typeface="Arial" pitchFamily="34" charset="0"/>
              <a:buNone/>
              <a:tabLst/>
              <a:defRPr lang="en-US" sz="900" dirty="0">
                <a:latin typeface="+mn-lt"/>
                <a:cs typeface="+mn-cs"/>
              </a:defRPr>
            </a:lvl1pPr>
          </a:lstStyle>
          <a:p>
            <a:pPr marL="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a:t>
            </a:r>
          </a:p>
        </p:txBody>
      </p:sp>
      <p:sp>
        <p:nvSpPr>
          <p:cNvPr id="63" name="Text Placeholder 39"/>
          <p:cNvSpPr>
            <a:spLocks noGrp="1"/>
          </p:cNvSpPr>
          <p:nvPr>
            <p:ph type="body" sz="quarter" idx="15" hasCustomPrompt="1"/>
          </p:nvPr>
        </p:nvSpPr>
        <p:spPr>
          <a:xfrm>
            <a:off x="6848323" y="118416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64" name="Text Placeholder 39"/>
          <p:cNvSpPr>
            <a:spLocks noGrp="1"/>
          </p:cNvSpPr>
          <p:nvPr>
            <p:ph type="body" sz="quarter" idx="29" hasCustomPrompt="1"/>
          </p:nvPr>
        </p:nvSpPr>
        <p:spPr>
          <a:xfrm>
            <a:off x="7579596" y="118416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65" name="Text Placeholder 39"/>
          <p:cNvSpPr>
            <a:spLocks noGrp="1"/>
          </p:cNvSpPr>
          <p:nvPr>
            <p:ph type="body" sz="quarter" idx="30" hasCustomPrompt="1"/>
          </p:nvPr>
        </p:nvSpPr>
        <p:spPr>
          <a:xfrm>
            <a:off x="8313898" y="118416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66" name="Text Placeholder 39"/>
          <p:cNvSpPr>
            <a:spLocks noGrp="1"/>
          </p:cNvSpPr>
          <p:nvPr>
            <p:ph type="body" sz="quarter" idx="31" hasCustomPrompt="1"/>
          </p:nvPr>
        </p:nvSpPr>
        <p:spPr>
          <a:xfrm>
            <a:off x="6848323" y="1020971"/>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67" name="Text Placeholder 39"/>
          <p:cNvSpPr>
            <a:spLocks noGrp="1"/>
          </p:cNvSpPr>
          <p:nvPr>
            <p:ph type="body" sz="quarter" idx="32" hasCustomPrompt="1"/>
          </p:nvPr>
        </p:nvSpPr>
        <p:spPr>
          <a:xfrm>
            <a:off x="7579596" y="1020971"/>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68" name="Text Placeholder 39"/>
          <p:cNvSpPr>
            <a:spLocks noGrp="1"/>
          </p:cNvSpPr>
          <p:nvPr>
            <p:ph type="body" sz="quarter" idx="33" hasCustomPrompt="1"/>
          </p:nvPr>
        </p:nvSpPr>
        <p:spPr>
          <a:xfrm>
            <a:off x="8313898" y="1020971"/>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69" name="TextBox 68"/>
          <p:cNvSpPr txBox="1"/>
          <p:nvPr userDrawn="1"/>
        </p:nvSpPr>
        <p:spPr>
          <a:xfrm>
            <a:off x="8313898" y="709920"/>
            <a:ext cx="731520" cy="160044"/>
          </a:xfrm>
          <a:prstGeom prst="rect">
            <a:avLst/>
          </a:prstGeom>
          <a:noFill/>
        </p:spPr>
        <p:txBody>
          <a:bodyPr wrap="square" lIns="91440" tIns="18288" rIns="91440" bIns="18288" rtlCol="0">
            <a:spAutoFit/>
          </a:bodyPr>
          <a:lstStyle>
            <a:defPPr>
              <a:defRPr lang="en-US"/>
            </a:defPPr>
            <a:lvl1pPr>
              <a:defRPr sz="1000"/>
            </a:lvl1pPr>
          </a:lstStyle>
          <a:p>
            <a:pPr algn="ctr" fontAlgn="auto">
              <a:spcBef>
                <a:spcPts val="0"/>
              </a:spcBef>
              <a:spcAft>
                <a:spcPts val="0"/>
              </a:spcAft>
            </a:pPr>
            <a:r>
              <a:rPr lang="en-US" sz="800" dirty="0" smtClean="0">
                <a:solidFill>
                  <a:prstClr val="black"/>
                </a:solidFill>
                <a:latin typeface="Tahoma"/>
              </a:rPr>
              <a:t>FY13</a:t>
            </a:r>
          </a:p>
        </p:txBody>
      </p:sp>
      <p:sp>
        <p:nvSpPr>
          <p:cNvPr id="70" name="TextBox 69"/>
          <p:cNvSpPr txBox="1"/>
          <p:nvPr userDrawn="1"/>
        </p:nvSpPr>
        <p:spPr>
          <a:xfrm>
            <a:off x="7579596" y="709920"/>
            <a:ext cx="731520" cy="160044"/>
          </a:xfrm>
          <a:prstGeom prst="rect">
            <a:avLst/>
          </a:prstGeom>
          <a:noFill/>
        </p:spPr>
        <p:txBody>
          <a:bodyPr wrap="square" lIns="91440" tIns="18288" rIns="91440" bIns="18288" rtlCol="0">
            <a:spAutoFit/>
          </a:bodyPr>
          <a:lstStyle>
            <a:defPPr>
              <a:defRPr lang="en-US"/>
            </a:defPPr>
            <a:lvl1pPr>
              <a:defRPr sz="1000"/>
            </a:lvl1pPr>
          </a:lstStyle>
          <a:p>
            <a:pPr algn="ctr" fontAlgn="auto">
              <a:spcBef>
                <a:spcPts val="0"/>
              </a:spcBef>
              <a:spcAft>
                <a:spcPts val="0"/>
              </a:spcAft>
            </a:pPr>
            <a:r>
              <a:rPr lang="en-US" sz="800" dirty="0" smtClean="0">
                <a:solidFill>
                  <a:prstClr val="black"/>
                </a:solidFill>
                <a:latin typeface="Tahoma"/>
              </a:rPr>
              <a:t>FY12</a:t>
            </a:r>
          </a:p>
        </p:txBody>
      </p:sp>
      <p:sp>
        <p:nvSpPr>
          <p:cNvPr id="71" name="TextBox 70"/>
          <p:cNvSpPr txBox="1"/>
          <p:nvPr userDrawn="1"/>
        </p:nvSpPr>
        <p:spPr>
          <a:xfrm>
            <a:off x="6848323" y="709920"/>
            <a:ext cx="731520" cy="160044"/>
          </a:xfrm>
          <a:prstGeom prst="rect">
            <a:avLst/>
          </a:prstGeom>
          <a:noFill/>
        </p:spPr>
        <p:txBody>
          <a:bodyPr wrap="square" lIns="91440" tIns="18288" rIns="91440" bIns="18288" rtlCol="0">
            <a:spAutoFit/>
          </a:bodyPr>
          <a:lstStyle>
            <a:defPPr>
              <a:defRPr lang="en-US"/>
            </a:defPPr>
            <a:lvl1pPr>
              <a:defRPr sz="1000"/>
            </a:lvl1pPr>
          </a:lstStyle>
          <a:p>
            <a:pPr algn="ctr" fontAlgn="auto">
              <a:spcBef>
                <a:spcPts val="0"/>
              </a:spcBef>
              <a:spcAft>
                <a:spcPts val="0"/>
              </a:spcAft>
            </a:pPr>
            <a:r>
              <a:rPr lang="en-US" sz="800" dirty="0" smtClean="0">
                <a:solidFill>
                  <a:prstClr val="black"/>
                </a:solidFill>
                <a:latin typeface="Tahoma"/>
              </a:rPr>
              <a:t>FY11</a:t>
            </a:r>
          </a:p>
        </p:txBody>
      </p:sp>
      <p:sp>
        <p:nvSpPr>
          <p:cNvPr id="72" name="TextBox 71"/>
          <p:cNvSpPr txBox="1"/>
          <p:nvPr userDrawn="1"/>
        </p:nvSpPr>
        <p:spPr>
          <a:xfrm>
            <a:off x="6114145" y="709920"/>
            <a:ext cx="731520" cy="160044"/>
          </a:xfrm>
          <a:prstGeom prst="rect">
            <a:avLst/>
          </a:prstGeom>
          <a:noFill/>
        </p:spPr>
        <p:txBody>
          <a:bodyPr wrap="square" lIns="91440" tIns="18288" rIns="91440" bIns="18288" rtlCol="0">
            <a:spAutoFit/>
          </a:bodyPr>
          <a:lstStyle>
            <a:defPPr>
              <a:defRPr lang="en-US"/>
            </a:defPPr>
            <a:lvl1pPr>
              <a:defRPr sz="1000"/>
            </a:lvl1pPr>
          </a:lstStyle>
          <a:p>
            <a:pPr algn="ctr" fontAlgn="auto">
              <a:spcBef>
                <a:spcPts val="0"/>
              </a:spcBef>
              <a:spcAft>
                <a:spcPts val="0"/>
              </a:spcAft>
            </a:pPr>
            <a:r>
              <a:rPr lang="en-US" sz="800" dirty="0" smtClean="0">
                <a:solidFill>
                  <a:prstClr val="black"/>
                </a:solidFill>
                <a:latin typeface="Tahoma"/>
              </a:rPr>
              <a:t>PROJECT</a:t>
            </a:r>
          </a:p>
        </p:txBody>
      </p:sp>
      <p:sp>
        <p:nvSpPr>
          <p:cNvPr id="73" name="Text Placeholder 39"/>
          <p:cNvSpPr>
            <a:spLocks noGrp="1"/>
          </p:cNvSpPr>
          <p:nvPr>
            <p:ph type="body" sz="quarter" idx="34" hasCustomPrompt="1"/>
          </p:nvPr>
        </p:nvSpPr>
        <p:spPr>
          <a:xfrm>
            <a:off x="6114145" y="118416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a:t>
            </a:r>
            <a:endParaRPr lang="en-US" dirty="0"/>
          </a:p>
        </p:txBody>
      </p:sp>
      <p:sp>
        <p:nvSpPr>
          <p:cNvPr id="74" name="Text Placeholder 39"/>
          <p:cNvSpPr>
            <a:spLocks noGrp="1"/>
          </p:cNvSpPr>
          <p:nvPr>
            <p:ph type="body" sz="quarter" idx="35" hasCustomPrompt="1"/>
          </p:nvPr>
        </p:nvSpPr>
        <p:spPr>
          <a:xfrm>
            <a:off x="6114145" y="1020971"/>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a:t>
            </a:r>
            <a:endParaRPr lang="en-US" dirty="0"/>
          </a:p>
        </p:txBody>
      </p:sp>
      <p:sp>
        <p:nvSpPr>
          <p:cNvPr id="76" name="Text Placeholder 39"/>
          <p:cNvSpPr>
            <a:spLocks noGrp="1"/>
          </p:cNvSpPr>
          <p:nvPr>
            <p:ph type="body" sz="quarter" idx="39" hasCustomPrompt="1"/>
          </p:nvPr>
        </p:nvSpPr>
        <p:spPr>
          <a:xfrm>
            <a:off x="6848323" y="85897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77" name="Text Placeholder 39"/>
          <p:cNvSpPr>
            <a:spLocks noGrp="1"/>
          </p:cNvSpPr>
          <p:nvPr>
            <p:ph type="body" sz="quarter" idx="40" hasCustomPrompt="1"/>
          </p:nvPr>
        </p:nvSpPr>
        <p:spPr>
          <a:xfrm>
            <a:off x="7579965" y="85897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78" name="Text Placeholder 39"/>
          <p:cNvSpPr>
            <a:spLocks noGrp="1"/>
          </p:cNvSpPr>
          <p:nvPr>
            <p:ph type="body" sz="quarter" idx="41" hasCustomPrompt="1"/>
          </p:nvPr>
        </p:nvSpPr>
        <p:spPr>
          <a:xfrm>
            <a:off x="8314267" y="85897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0.000</a:t>
            </a:r>
            <a:endParaRPr lang="en-US" dirty="0"/>
          </a:p>
        </p:txBody>
      </p:sp>
      <p:sp>
        <p:nvSpPr>
          <p:cNvPr id="79" name="Text Placeholder 39"/>
          <p:cNvSpPr>
            <a:spLocks noGrp="1"/>
          </p:cNvSpPr>
          <p:nvPr>
            <p:ph type="body" sz="quarter" idx="42" hasCustomPrompt="1"/>
          </p:nvPr>
        </p:nvSpPr>
        <p:spPr>
          <a:xfrm>
            <a:off x="6114145" y="858973"/>
            <a:ext cx="73152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smtClean="0"/>
              <a:t>-</a:t>
            </a:r>
            <a:endParaRPr lang="en-US" dirty="0"/>
          </a:p>
        </p:txBody>
      </p:sp>
      <p:cxnSp>
        <p:nvCxnSpPr>
          <p:cNvPr id="75" name="Straight Connector 74"/>
          <p:cNvCxnSpPr/>
          <p:nvPr userDrawn="1"/>
        </p:nvCxnSpPr>
        <p:spPr bwMode="auto">
          <a:xfrm>
            <a:off x="0" y="1355726"/>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80" name="Title 1"/>
          <p:cNvSpPr>
            <a:spLocks noGrp="1"/>
          </p:cNvSpPr>
          <p:nvPr>
            <p:ph type="ctrTitle" hasCustomPrompt="1"/>
          </p:nvPr>
        </p:nvSpPr>
        <p:spPr>
          <a:xfrm>
            <a:off x="1619250" y="76202"/>
            <a:ext cx="6422572" cy="579062"/>
          </a:xfrm>
        </p:spPr>
        <p:txBody>
          <a:bodyPr anchor="b">
            <a:noAutofit/>
          </a:bodyPr>
          <a:lstStyle>
            <a:lvl1pPr algn="l">
              <a:lnSpc>
                <a:spcPct val="100000"/>
              </a:lnSpc>
              <a:defRPr sz="2000" b="0">
                <a:latin typeface="Tahoma" pitchFamily="34" charset="0"/>
                <a:ea typeface="Tahoma" pitchFamily="34" charset="0"/>
                <a:cs typeface="Tahoma" pitchFamily="34" charset="0"/>
              </a:defRPr>
            </a:lvl1pPr>
          </a:lstStyle>
          <a:p>
            <a:r>
              <a:rPr lang="en-US" dirty="0" smtClean="0"/>
              <a:t>Program Name (Acronym)</a:t>
            </a:r>
            <a:endParaRPr lang="en-US" dirty="0"/>
          </a:p>
        </p:txBody>
      </p:sp>
      <p:sp>
        <p:nvSpPr>
          <p:cNvPr id="81" name="Text Placeholder 4"/>
          <p:cNvSpPr>
            <a:spLocks noGrp="1"/>
          </p:cNvSpPr>
          <p:nvPr>
            <p:ph type="body" sz="quarter" idx="24" hasCustomPrompt="1"/>
          </p:nvPr>
        </p:nvSpPr>
        <p:spPr>
          <a:xfrm>
            <a:off x="1619250" y="587526"/>
            <a:ext cx="6421587" cy="390885"/>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PM / Office</a:t>
            </a:r>
          </a:p>
        </p:txBody>
      </p:sp>
    </p:spTree>
    <p:extLst>
      <p:ext uri="{BB962C8B-B14F-4D97-AF65-F5344CB8AC3E}">
        <p14:creationId xmlns:p14="http://schemas.microsoft.com/office/powerpoint/2010/main" val="11983616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_and_Content_Vert">
    <p:spTree>
      <p:nvGrpSpPr>
        <p:cNvPr id="1" name=""/>
        <p:cNvGrpSpPr/>
        <p:nvPr/>
      </p:nvGrpSpPr>
      <p:grpSpPr>
        <a:xfrm>
          <a:off x="0" y="0"/>
          <a:ext cx="0" cy="0"/>
          <a:chOff x="0" y="0"/>
          <a:chExt cx="0" cy="0"/>
        </a:xfrm>
      </p:grpSpPr>
      <p:sp>
        <p:nvSpPr>
          <p:cNvPr id="5" name="Content Placeholder 10"/>
          <p:cNvSpPr>
            <a:spLocks noGrp="1"/>
          </p:cNvSpPr>
          <p:nvPr>
            <p:ph sz="quarter" idx="13"/>
          </p:nvPr>
        </p:nvSpPr>
        <p:spPr>
          <a:xfrm rot="5400000">
            <a:off x="1152522" y="-142872"/>
            <a:ext cx="6400803" cy="7143751"/>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vl2pPr>
            <a:lvl3pPr marL="1143000" indent="-228600">
              <a:buFont typeface="Arial" pitchFamily="34" charset="0"/>
              <a:buChar char="•"/>
              <a:defRPr sz="1400"/>
            </a:lvl3pPr>
            <a:lvl4pPr marL="1600200" indent="-228600">
              <a:buFont typeface="Arial" pitchFamily="34" charset="0"/>
              <a:buChar char="•"/>
              <a:defRPr sz="1300"/>
            </a:lvl4pPr>
            <a:lvl5pPr marL="2057400" indent="-228600">
              <a:buFont typeface="Arial" pitchFamily="34" charset="0"/>
              <a:buChar cha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0"/>
          </p:nvPr>
        </p:nvSpPr>
        <p:spPr>
          <a:xfrm rot="5400000">
            <a:off x="-2528935" y="3278187"/>
            <a:ext cx="5546817" cy="298450"/>
          </a:xfrm>
        </p:spPr>
        <p:txBody>
          <a:bodyPr/>
          <a:lstStyle/>
          <a:p>
            <a:pPr>
              <a:defRPr/>
            </a:pPr>
            <a:r>
              <a:rPr lang="en-US" smtClean="0"/>
              <a:t>Design for Security - S. LEEF, March, 2014</a:t>
            </a:r>
            <a:endParaRPr lang="en-US" dirty="0"/>
          </a:p>
        </p:txBody>
      </p:sp>
      <p:sp>
        <p:nvSpPr>
          <p:cNvPr id="4" name="Slide Number Placeholder 3"/>
          <p:cNvSpPr>
            <a:spLocks noGrp="1"/>
          </p:cNvSpPr>
          <p:nvPr>
            <p:ph type="sldNum" sz="quarter" idx="11"/>
          </p:nvPr>
        </p:nvSpPr>
        <p:spPr>
          <a:xfrm rot="5400000">
            <a:off x="-23720" y="6357843"/>
            <a:ext cx="530038" cy="292102"/>
          </a:xfrm>
        </p:spPr>
        <p:txBody>
          <a:bodyPr/>
          <a:lstStyle/>
          <a:p>
            <a:pPr>
              <a:defRPr/>
            </a:pPr>
            <a:fld id="{231CC523-8BC6-4921-807A-66BD262F34AB}" type="slidenum">
              <a:rPr lang="en-US" smtClean="0"/>
              <a:pPr>
                <a:defRPr/>
              </a:pPr>
              <a:t>‹#›</a:t>
            </a:fld>
            <a:endParaRPr lang="en-US"/>
          </a:p>
        </p:txBody>
      </p:sp>
      <p:sp>
        <p:nvSpPr>
          <p:cNvPr id="6" name="Title 1"/>
          <p:cNvSpPr>
            <a:spLocks noGrp="1"/>
          </p:cNvSpPr>
          <p:nvPr>
            <p:ph type="ctrTitle"/>
          </p:nvPr>
        </p:nvSpPr>
        <p:spPr>
          <a:xfrm rot="5400000">
            <a:off x="6100764" y="3695703"/>
            <a:ext cx="5191125" cy="676275"/>
          </a:xfrm>
        </p:spPr>
        <p:txBody>
          <a:bodyPr>
            <a:normAutofit/>
          </a:bodyPr>
          <a:lstStyle>
            <a:lvl1pPr algn="l">
              <a:defRPr sz="2400" b="0">
                <a:latin typeface="Tahoma" pitchFamily="34" charset="0"/>
                <a:ea typeface="Tahoma" pitchFamily="34" charset="0"/>
                <a:cs typeface="Tahoma" pitchFamily="34" charset="0"/>
              </a:defRPr>
            </a:lvl1pPr>
          </a:lstStyle>
          <a:p>
            <a:r>
              <a:rPr lang="en-US" smtClean="0"/>
              <a:t>Click to edit Master title style</a:t>
            </a:r>
            <a:endParaRPr lang="en-US" dirty="0"/>
          </a:p>
        </p:txBody>
      </p:sp>
      <p:cxnSp>
        <p:nvCxnSpPr>
          <p:cNvPr id="7" name="Straight Connector 6"/>
          <p:cNvCxnSpPr>
            <a:cxnSpLocks noChangeShapeType="1"/>
          </p:cNvCxnSpPr>
          <p:nvPr userDrawn="1"/>
        </p:nvCxnSpPr>
        <p:spPr bwMode="auto">
          <a:xfrm flipH="1">
            <a:off x="8266909" y="228600"/>
            <a:ext cx="1588" cy="6410325"/>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156508" y="374048"/>
            <a:ext cx="1085438" cy="655071"/>
          </a:xfrm>
          <a:prstGeom prst="rect">
            <a:avLst/>
          </a:prstGeom>
        </p:spPr>
      </p:pic>
    </p:spTree>
    <p:extLst>
      <p:ext uri="{BB962C8B-B14F-4D97-AF65-F5344CB8AC3E}">
        <p14:creationId xmlns:p14="http://schemas.microsoft.com/office/powerpoint/2010/main" val="31436296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Design for Security - S. LEEF, March, 2014</a:t>
            </a:r>
            <a:endParaRPr lang="en-US"/>
          </a:p>
        </p:txBody>
      </p:sp>
      <p:sp>
        <p:nvSpPr>
          <p:cNvPr id="6" name="Slide Number Placeholder 5"/>
          <p:cNvSpPr>
            <a:spLocks noGrp="1"/>
          </p:cNvSpPr>
          <p:nvPr>
            <p:ph type="sldNum" sz="quarter" idx="12"/>
          </p:nvPr>
        </p:nvSpPr>
        <p:spPr>
          <a:xfrm>
            <a:off x="6886996" y="6383020"/>
            <a:ext cx="2133600" cy="365125"/>
          </a:xfrm>
        </p:spPr>
        <p:txBody>
          <a:bodyPr/>
          <a:lstStyle/>
          <a:p>
            <a:fld id="{AA484CD2-854F-46FC-8B6C-AA4F406E8552}" type="slidenum">
              <a:rPr lang="en-US" smtClean="0"/>
              <a:pPr/>
              <a:t>‹#›</a:t>
            </a:fld>
            <a:endParaRPr lang="en-US"/>
          </a:p>
        </p:txBody>
      </p:sp>
    </p:spTree>
    <p:extLst>
      <p:ext uri="{BB962C8B-B14F-4D97-AF65-F5344CB8AC3E}">
        <p14:creationId xmlns:p14="http://schemas.microsoft.com/office/powerpoint/2010/main" val="6388825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 name="Group 10"/>
          <p:cNvGrpSpPr/>
          <p:nvPr userDrawn="1"/>
        </p:nvGrpSpPr>
        <p:grpSpPr>
          <a:xfrm>
            <a:off x="0" y="0"/>
            <a:ext cx="9144000" cy="6858001"/>
            <a:chOff x="0" y="0"/>
            <a:chExt cx="9144000" cy="6858001"/>
          </a:xfrm>
        </p:grpSpPr>
        <p:pic>
          <p:nvPicPr>
            <p:cNvPr id="11" name="Picture 2" descr="\\Ballys\629\GRAPHICS DROP\_to Linda\2012 PPT template dev\PPT PowerPoint Templates for 2012\Division BKGs\BKG-rev-D-150dpi_IC.jpg"/>
            <p:cNvPicPr>
              <a:picLocks noChangeAspect="1" noChangeArrowheads="1"/>
            </p:cNvPicPr>
            <p:nvPr userDrawn="1"/>
          </p:nvPicPr>
          <p:blipFill>
            <a:blip r:embed="rId2"/>
            <a:srcRect/>
            <a:stretch>
              <a:fillRect/>
            </a:stretch>
          </p:blipFill>
          <p:spPr bwMode="auto">
            <a:xfrm>
              <a:off x="0" y="0"/>
              <a:ext cx="9144000" cy="6858001"/>
            </a:xfrm>
            <a:prstGeom prst="rect">
              <a:avLst/>
            </a:prstGeom>
            <a:noFill/>
          </p:spPr>
        </p:pic>
        <p:grpSp>
          <p:nvGrpSpPr>
            <p:cNvPr id="12" name="Group 5"/>
            <p:cNvGrpSpPr/>
            <p:nvPr userDrawn="1"/>
          </p:nvGrpSpPr>
          <p:grpSpPr>
            <a:xfrm>
              <a:off x="6847605" y="5514110"/>
              <a:ext cx="2171700" cy="1219200"/>
              <a:chOff x="6839568" y="5506068"/>
              <a:chExt cx="2171700" cy="1219200"/>
            </a:xfrm>
          </p:grpSpPr>
          <p:sp>
            <p:nvSpPr>
              <p:cNvPr id="13" name="Rectangle 12"/>
              <p:cNvSpPr/>
              <p:nvPr/>
            </p:nvSpPr>
            <p:spPr>
              <a:xfrm>
                <a:off x="6839568" y="5506068"/>
                <a:ext cx="2171700" cy="1219200"/>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defRPr/>
                </a:pPr>
                <a:endParaRPr lang="en-US" kern="0" smtClean="0">
                  <a:solidFill>
                    <a:srgbClr val="FFFFFF"/>
                  </a:solidFill>
                  <a:latin typeface="Tahoma"/>
                </a:endParaRPr>
              </a:p>
            </p:txBody>
          </p:sp>
          <p:pic>
            <p:nvPicPr>
              <p:cNvPr id="14" name="Picture 4" descr="N:\GRAPHICS DROP\_to Linda\MGC-Logo_PMS201 [Converted].emf"/>
              <p:cNvPicPr>
                <a:picLocks noChangeAspect="1" noChangeArrowheads="1"/>
              </p:cNvPicPr>
              <p:nvPr/>
            </p:nvPicPr>
            <p:blipFill>
              <a:blip r:embed="rId3" cstate="print"/>
              <a:srcRect/>
              <a:stretch>
                <a:fillRect/>
              </a:stretch>
            </p:blipFill>
            <p:spPr bwMode="auto">
              <a:xfrm>
                <a:off x="7068450" y="5855900"/>
                <a:ext cx="1716300" cy="568547"/>
              </a:xfrm>
              <a:prstGeom prst="rect">
                <a:avLst/>
              </a:prstGeom>
              <a:noFill/>
            </p:spPr>
          </p:pic>
        </p:grpSp>
      </p:grpSp>
      <p:sp>
        <p:nvSpPr>
          <p:cNvPr id="128023" name="Rectangle 23"/>
          <p:cNvSpPr>
            <a:spLocks noGrp="1" noChangeArrowheads="1"/>
          </p:cNvSpPr>
          <p:nvPr>
            <p:ph type="subTitle" sz="quarter" idx="1"/>
          </p:nvPr>
        </p:nvSpPr>
        <p:spPr>
          <a:xfrm>
            <a:off x="3457575" y="2852738"/>
            <a:ext cx="5313363" cy="541337"/>
          </a:xfrm>
        </p:spPr>
        <p:txBody>
          <a:bodyPr lIns="0" rIns="0"/>
          <a:lstStyle>
            <a:lvl1pPr marL="0" indent="0">
              <a:buFont typeface="Wingdings" pitchFamily="-112" charset="2"/>
              <a:buNone/>
              <a:tabLst>
                <a:tab pos="3886200" algn="l"/>
              </a:tabLst>
              <a:defRPr/>
            </a:lvl1pPr>
          </a:lstStyle>
          <a:p>
            <a:r>
              <a:rPr lang="en-US" smtClean="0"/>
              <a:t>Click to edit Master subtitle style</a:t>
            </a:r>
            <a:endParaRPr lang="en-US" dirty="0"/>
          </a:p>
        </p:txBody>
      </p:sp>
      <p:sp>
        <p:nvSpPr>
          <p:cNvPr id="128007" name="Rectangle 2"/>
          <p:cNvSpPr>
            <a:spLocks noGrp="1" noChangeArrowheads="1"/>
          </p:cNvSpPr>
          <p:nvPr>
            <p:ph type="ctrTitle"/>
          </p:nvPr>
        </p:nvSpPr>
        <p:spPr>
          <a:xfrm>
            <a:off x="3457575" y="914400"/>
            <a:ext cx="5303838" cy="1752600"/>
          </a:xfrm>
        </p:spPr>
        <p:txBody>
          <a:bodyPr lIns="0" rIns="0"/>
          <a:lstStyle>
            <a:lvl1pPr>
              <a:defRPr sz="3600">
                <a:solidFill>
                  <a:schemeClr val="bg1"/>
                </a:solidFill>
              </a:defRPr>
            </a:lvl1pPr>
          </a:lstStyle>
          <a:p>
            <a:r>
              <a:rPr lang="en-US" smtClean="0"/>
              <a:t>Click to edit Master title style</a:t>
            </a:r>
            <a:endParaRPr lang="en-US"/>
          </a:p>
        </p:txBody>
      </p:sp>
    </p:spTree>
    <p:extLst>
      <p:ext uri="{BB962C8B-B14F-4D97-AF65-F5344CB8AC3E}">
        <p14:creationId xmlns:p14="http://schemas.microsoft.com/office/powerpoint/2010/main" val="44214577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Quote 01">
    <p:spTree>
      <p:nvGrpSpPr>
        <p:cNvPr id="1" name=""/>
        <p:cNvGrpSpPr/>
        <p:nvPr/>
      </p:nvGrpSpPr>
      <p:grpSpPr>
        <a:xfrm>
          <a:off x="0" y="0"/>
          <a:ext cx="0" cy="0"/>
          <a:chOff x="0" y="0"/>
          <a:chExt cx="0" cy="0"/>
        </a:xfrm>
      </p:grpSpPr>
      <p:pic>
        <p:nvPicPr>
          <p:cNvPr id="4" name="Picture 2" descr="C:\Documents and Settings\lseigneu\Desktop\PPT MAIN DEV\TESTING FILE SIZES\SET PS bkgs in PP saved as JPGs then used for template\A\_B AS POSTED w C bkgs dropped in\Slide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828800"/>
            <a:ext cx="9144000" cy="2832100"/>
          </a:xfrm>
        </p:spPr>
        <p:txBody>
          <a:bodyPr anchor="ctr" anchorCtr="1"/>
          <a:lstStyle>
            <a:lvl1pPr algn="ctr">
              <a:defRPr sz="3200" b="1" i="1" cap="none" baseline="0">
                <a:solidFill>
                  <a:schemeClr val="bg1"/>
                </a:solidFill>
              </a:defRPr>
            </a:lvl1pPr>
          </a:lstStyle>
          <a:p>
            <a:r>
              <a:rPr lang="en-US" dirty="0"/>
              <a:t>Click to edit Master title </a:t>
            </a:r>
            <a:r>
              <a:rPr lang="en-US" dirty="0" smtClean="0"/>
              <a:t>style</a:t>
            </a:r>
            <a:endParaRPr lang="en-US" dirty="0"/>
          </a:p>
        </p:txBody>
      </p:sp>
      <p:sp>
        <p:nvSpPr>
          <p:cNvPr id="3" name="Text Placeholder 2"/>
          <p:cNvSpPr>
            <a:spLocks noGrp="1"/>
          </p:cNvSpPr>
          <p:nvPr>
            <p:ph type="body" idx="1"/>
          </p:nvPr>
        </p:nvSpPr>
        <p:spPr>
          <a:xfrm>
            <a:off x="722313" y="4699000"/>
            <a:ext cx="7772400" cy="444500"/>
          </a:xfrm>
        </p:spPr>
        <p:txBody>
          <a:bodyPr anchor="b"/>
          <a:lstStyle>
            <a:lvl1pPr marL="0" indent="0" algn="r">
              <a:buNone/>
              <a:defRPr sz="1600" i="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691553811"/>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
        <p:nvSpPr>
          <p:cNvPr id="5" name="Content Placeholder 2"/>
          <p:cNvSpPr>
            <a:spLocks noGrp="1"/>
          </p:cNvSpPr>
          <p:nvPr>
            <p:ph idx="1"/>
          </p:nvPr>
        </p:nvSpPr>
        <p:spPr>
          <a:xfrm>
            <a:off x="0" y="1316038"/>
            <a:ext cx="9144000" cy="5070475"/>
          </a:xfrm>
        </p:spPr>
        <p:txBody>
          <a:bodyPr/>
          <a:lstStyle>
            <a:lvl1pPr>
              <a:spcBef>
                <a:spcPts val="850"/>
              </a:spcBef>
              <a:defRPr/>
            </a:lvl1pPr>
            <a:lvl4pPr>
              <a:defRPr/>
            </a:lvl4pPr>
            <a:lvl5pPr>
              <a:buFont typeface="Arial" pitchFamily="34" charset="0"/>
              <a:buChar char="•"/>
              <a:defRPr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317157993"/>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68924199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n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
        <p:nvSpPr>
          <p:cNvPr id="5" name="Content Placeholder 3"/>
          <p:cNvSpPr>
            <a:spLocks noGrp="1"/>
          </p:cNvSpPr>
          <p:nvPr>
            <p:ph sz="half" idx="2"/>
          </p:nvPr>
        </p:nvSpPr>
        <p:spPr>
          <a:xfrm>
            <a:off x="3957638" y="1316038"/>
            <a:ext cx="5186362" cy="5070475"/>
          </a:xfrm>
        </p:spPr>
        <p:txBody>
          <a:bodyPr lIns="228600"/>
          <a:lstStyle>
            <a:lvl1pPr>
              <a:spcBef>
                <a:spcPts val="850"/>
              </a:spcBef>
              <a:defRPr sz="2400"/>
            </a:lvl1pPr>
            <a:lvl2pPr>
              <a:defRPr sz="2000"/>
            </a:lvl2pPr>
            <a:lvl3pPr>
              <a:defRPr sz="1800"/>
            </a:lvl3pPr>
            <a:lvl4pPr>
              <a:defRPr sz="1800"/>
            </a:lvl4pPr>
            <a:lvl5pPr>
              <a:spcBef>
                <a:spcPts val="0"/>
              </a:spcBef>
              <a:buFont typeface="Tahoma" pitchFamily="34" charset="0"/>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7463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
        <p:nvSpPr>
          <p:cNvPr id="5" name="Table Placeholder 2"/>
          <p:cNvSpPr>
            <a:spLocks noGrp="1"/>
          </p:cNvSpPr>
          <p:nvPr>
            <p:ph type="tbl" idx="1"/>
          </p:nvPr>
        </p:nvSpPr>
        <p:spPr>
          <a:xfrm>
            <a:off x="0" y="1316038"/>
            <a:ext cx="9144000" cy="5070475"/>
          </a:xfrm>
        </p:spPr>
        <p:txBody>
          <a:bodyPr/>
          <a:lstStyle/>
          <a:p>
            <a:pPr lvl="0"/>
            <a:r>
              <a:rPr lang="en-US" noProof="0" smtClean="0"/>
              <a:t>Click icon to add table</a:t>
            </a:r>
          </a:p>
        </p:txBody>
      </p:sp>
    </p:spTree>
    <p:extLst>
      <p:ext uri="{BB962C8B-B14F-4D97-AF65-F5344CB8AC3E}">
        <p14:creationId xmlns:p14="http://schemas.microsoft.com/office/powerpoint/2010/main" val="236701535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6259" name="Picture 3" descr="C:\Documents and Settings\lseigneu\Desktop\PPT MAIN DEV\TESTING FILE SIZES\SET PS bkgs in PP saved as JPGs then used for template\A\_B AS POSTED w C bkgs dropped in\Slide5.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sp>
        <p:nvSpPr>
          <p:cNvPr id="2" name="Title 1"/>
          <p:cNvSpPr>
            <a:spLocks noGrp="1"/>
          </p:cNvSpPr>
          <p:nvPr>
            <p:ph type="title"/>
          </p:nvPr>
        </p:nvSpPr>
        <p:spPr>
          <a:xfrm>
            <a:off x="722313" y="2616200"/>
            <a:ext cx="7772400" cy="1612900"/>
          </a:xfrm>
        </p:spPr>
        <p:txBody>
          <a:bodyPr anchor="ctr" anchorCtr="1"/>
          <a:lstStyle>
            <a:lvl1pPr algn="ctr">
              <a:defRPr sz="36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171700"/>
            <a:ext cx="7772400" cy="444500"/>
          </a:xfrm>
        </p:spPr>
        <p:txBody>
          <a:bodyPr anchor="b"/>
          <a:lstStyle>
            <a:lvl1pPr marL="0" indent="0" algn="ctr">
              <a:buNone/>
              <a:defRPr sz="16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37984019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Quote 01">
    <p:spTree>
      <p:nvGrpSpPr>
        <p:cNvPr id="1" name=""/>
        <p:cNvGrpSpPr/>
        <p:nvPr/>
      </p:nvGrpSpPr>
      <p:grpSpPr>
        <a:xfrm>
          <a:off x="0" y="0"/>
          <a:ext cx="0" cy="0"/>
          <a:chOff x="0" y="0"/>
          <a:chExt cx="0" cy="0"/>
        </a:xfrm>
      </p:grpSpPr>
      <p:pic>
        <p:nvPicPr>
          <p:cNvPr id="5" name="Picture 2" descr="C:\Documents and Settings\lseigneu\Desktop\PPT MAIN DEV\TESTING FILE SIZES\SET PS bkgs in PP saved as JPGs then used for template\A\_B AS POSTED w C bkgs dropped in\Slide4.JPG"/>
          <p:cNvPicPr>
            <a:picLocks noChangeAspect="1" noChangeArrowheads="1"/>
          </p:cNvPicPr>
          <p:nvPr userDrawn="1"/>
        </p:nvPicPr>
        <p:blipFill>
          <a:blip r:embed="rId2"/>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1828800"/>
            <a:ext cx="9144000" cy="2832100"/>
          </a:xfrm>
        </p:spPr>
        <p:txBody>
          <a:bodyPr anchor="ctr" anchorCtr="1"/>
          <a:lstStyle>
            <a:lvl1pPr algn="ctr">
              <a:defRPr sz="3200" b="1" i="1" cap="none"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699000"/>
            <a:ext cx="7772400" cy="444500"/>
          </a:xfrm>
        </p:spPr>
        <p:txBody>
          <a:bodyPr anchor="b"/>
          <a:lstStyle>
            <a:lvl1pPr marL="0" indent="0" algn="r">
              <a:buNone/>
              <a:defRPr sz="1600" i="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7752072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no top ru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17062136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Closing-End">
    <p:spTree>
      <p:nvGrpSpPr>
        <p:cNvPr id="1" name=""/>
        <p:cNvGrpSpPr/>
        <p:nvPr/>
      </p:nvGrpSpPr>
      <p:grpSpPr>
        <a:xfrm>
          <a:off x="0" y="0"/>
          <a:ext cx="0" cy="0"/>
          <a:chOff x="0" y="0"/>
          <a:chExt cx="0" cy="0"/>
        </a:xfrm>
      </p:grpSpPr>
      <p:pic>
        <p:nvPicPr>
          <p:cNvPr id="5" name="Picture 3" descr="C:\Documents and Settings\lseigneu\Desktop\template 032110 home\lite close.jpg"/>
          <p:cNvPicPr>
            <a:picLocks noChangeAspect="1" noChangeArrowheads="1"/>
          </p:cNvPicPr>
          <p:nvPr userDrawn="1"/>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15473322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
        <p:nvSpPr>
          <p:cNvPr id="5" name="Content Placeholder 2"/>
          <p:cNvSpPr>
            <a:spLocks noGrp="1"/>
          </p:cNvSpPr>
          <p:nvPr>
            <p:ph sz="half" idx="1"/>
          </p:nvPr>
        </p:nvSpPr>
        <p:spPr>
          <a:xfrm>
            <a:off x="0" y="1316038"/>
            <a:ext cx="4495800" cy="5070475"/>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2"/>
          </p:nvPr>
        </p:nvSpPr>
        <p:spPr>
          <a:xfrm>
            <a:off x="4648200" y="1316038"/>
            <a:ext cx="4495800" cy="5070475"/>
          </a:xfrm>
        </p:spPr>
        <p:txBody>
          <a:bodyPr/>
          <a:lstStyle>
            <a:lvl1pPr marL="342900" marR="0" indent="-342900" algn="l" defTabSz="914400" rtl="0" eaLnBrk="0" fontAlgn="base" latinLnBrk="0" hangingPunct="0">
              <a:lnSpc>
                <a:spcPct val="100000"/>
              </a:lnSpc>
              <a:spcBef>
                <a:spcPct val="30000"/>
              </a:spcBef>
              <a:spcAft>
                <a:spcPct val="0"/>
              </a:spcAft>
              <a:buClr>
                <a:srgbClr val="428C8A"/>
              </a:buClr>
              <a:buSzPct val="80000"/>
              <a:buFont typeface="Wingdings" pitchFamily="-112" charset="2"/>
              <a:buChar char="n"/>
              <a:tabLst/>
              <a:defRPr sz="2400"/>
            </a:lvl1pPr>
            <a:lvl2pPr>
              <a:defRPr sz="2000"/>
            </a:lvl2pPr>
            <a:lvl3pPr>
              <a:defRPr sz="1800"/>
            </a:lvl3pPr>
            <a:lvl4pPr>
              <a:defRPr sz="1600"/>
            </a:lvl4pPr>
            <a:lvl5pPr marL="2057400" marR="0" indent="-228600" algn="l" defTabSz="914400" rtl="0" eaLnBrk="0" fontAlgn="base" latinLnBrk="0" hangingPunct="0">
              <a:lnSpc>
                <a:spcPct val="100000"/>
              </a:lnSpc>
              <a:spcBef>
                <a:spcPct val="30000"/>
              </a:spcBef>
              <a:spcAft>
                <a:spcPct val="0"/>
              </a:spcAft>
              <a:buClr>
                <a:schemeClr val="bg2"/>
              </a:buClr>
              <a:buSzTx/>
              <a:buFont typeface="Tahoma" pitchFamily="-112" charset="0"/>
              <a:buNone/>
              <a:tabLst/>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8887683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
        <p:nvSpPr>
          <p:cNvPr id="5" name="Text Placeholder 2"/>
          <p:cNvSpPr>
            <a:spLocks noGrp="1"/>
          </p:cNvSpPr>
          <p:nvPr>
            <p:ph type="body" idx="1"/>
          </p:nvPr>
        </p:nvSpPr>
        <p:spPr>
          <a:xfrm>
            <a:off x="457200" y="1295400"/>
            <a:ext cx="4040188" cy="879475"/>
          </a:xfrm>
        </p:spPr>
        <p:txBody>
          <a:bodyPr lIns="118872" rIns="118872"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3"/>
          <p:cNvSpPr>
            <a:spLocks noGrp="1"/>
          </p:cNvSpPr>
          <p:nvPr>
            <p:ph sz="half" idx="2"/>
          </p:nvPr>
        </p:nvSpPr>
        <p:spPr>
          <a:xfrm>
            <a:off x="457200" y="2174875"/>
            <a:ext cx="4040188" cy="3951288"/>
          </a:xfrm>
        </p:spPr>
        <p:txBody>
          <a:bodyPr lIns="118872" rIns="118872"/>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4"/>
          <p:cNvSpPr>
            <a:spLocks noGrp="1"/>
          </p:cNvSpPr>
          <p:nvPr>
            <p:ph type="body" sz="quarter" idx="3"/>
          </p:nvPr>
        </p:nvSpPr>
        <p:spPr>
          <a:xfrm>
            <a:off x="4645025" y="1295400"/>
            <a:ext cx="4041775" cy="879475"/>
          </a:xfrm>
        </p:spPr>
        <p:txBody>
          <a:bodyPr lIns="118872" rIns="118872"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Content Placeholder 5"/>
          <p:cNvSpPr>
            <a:spLocks noGrp="1"/>
          </p:cNvSpPr>
          <p:nvPr>
            <p:ph sz="quarter" idx="4"/>
          </p:nvPr>
        </p:nvSpPr>
        <p:spPr>
          <a:xfrm>
            <a:off x="4645025" y="2174875"/>
            <a:ext cx="4041775" cy="3951288"/>
          </a:xfrm>
        </p:spPr>
        <p:txBody>
          <a:bodyPr lIns="118872" rIns="118872"/>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3416468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no top rule">
    <p:spTree>
      <p:nvGrpSpPr>
        <p:cNvPr id="1" name=""/>
        <p:cNvGrpSpPr/>
        <p:nvPr/>
      </p:nvGrpSpPr>
      <p:grpSpPr>
        <a:xfrm>
          <a:off x="0" y="0"/>
          <a:ext cx="0" cy="0"/>
          <a:chOff x="0" y="0"/>
          <a:chExt cx="0" cy="0"/>
        </a:xfrm>
      </p:grpSpPr>
      <p:sp>
        <p:nvSpPr>
          <p:cNvPr id="3" name="Rectangle 1"/>
          <p:cNvSpPr/>
          <p:nvPr userDrawn="1"/>
        </p:nvSpPr>
        <p:spPr>
          <a:xfrm>
            <a:off x="0" y="1066800"/>
            <a:ext cx="91440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solidFill>
                <a:srgbClr val="FFFFFF"/>
              </a:solidFill>
            </a:endParaRPr>
          </a:p>
        </p:txBody>
      </p:sp>
      <p:sp>
        <p:nvSpPr>
          <p:cNvPr id="5" name="Title 1"/>
          <p:cNvSpPr>
            <a:spLocks noGrp="1"/>
          </p:cNvSpPr>
          <p:nvPr>
            <p:ph type="title"/>
          </p:nvPr>
        </p:nvSpPr>
        <p:spPr>
          <a:xfrm>
            <a:off x="0" y="0"/>
            <a:ext cx="9144000" cy="1066800"/>
          </a:xfrm>
        </p:spPr>
        <p:txBody>
          <a:bodyPr/>
          <a:lstStyle/>
          <a:p>
            <a:r>
              <a:rPr lang="en-US" dirty="0"/>
              <a:t>Click to edit Master title style</a:t>
            </a:r>
          </a:p>
        </p:txBody>
      </p:sp>
      <p:sp>
        <p:nvSpPr>
          <p:cNvPr id="4" name="Footer Placeholder 1"/>
          <p:cNvSpPr>
            <a:spLocks noGrp="1"/>
          </p:cNvSpPr>
          <p:nvPr>
            <p:ph type="ftr" sz="quarter" idx="10"/>
          </p:nvPr>
        </p:nvSpPr>
        <p:spPr/>
        <p:txBody>
          <a:bodyPr/>
          <a:lstStyle>
            <a:lvl1pPr fontAlgn="auto">
              <a:spcBef>
                <a:spcPts val="0"/>
              </a:spcBef>
              <a:spcAft>
                <a:spcPts val="0"/>
              </a:spcAft>
              <a:defRPr/>
            </a:lvl1pPr>
          </a:lstStyle>
          <a:p>
            <a:pPr>
              <a:defRPr/>
            </a:pPr>
            <a:r>
              <a:rPr lang="en-US" smtClean="0"/>
              <a:t>Design for Security - S. LEEF, March, 2014</a:t>
            </a:r>
            <a:endParaRPr lang="en-US" dirty="0"/>
          </a:p>
        </p:txBody>
      </p:sp>
      <p:sp>
        <p:nvSpPr>
          <p:cNvPr id="6" name="Slide Number Placeholder 9"/>
          <p:cNvSpPr>
            <a:spLocks noGrp="1"/>
          </p:cNvSpPr>
          <p:nvPr>
            <p:ph type="sldNum" sz="quarter" idx="11"/>
          </p:nvPr>
        </p:nvSpPr>
        <p:spPr/>
        <p:txBody>
          <a:bodyPr/>
          <a:lstStyle>
            <a:lvl1pPr algn="ctr" fontAlgn="auto">
              <a:spcBef>
                <a:spcPts val="0"/>
              </a:spcBef>
              <a:spcAft>
                <a:spcPts val="0"/>
              </a:spcAft>
              <a:defRPr sz="800">
                <a:solidFill>
                  <a:srgbClr val="333333"/>
                </a:solidFill>
              </a:defRPr>
            </a:lvl1pPr>
          </a:lstStyle>
          <a:p>
            <a:pPr>
              <a:defRPr/>
            </a:pPr>
            <a:fld id="{D1305D7C-1ADD-41A9-990F-C20B0722B881}" type="slidenum">
              <a:rPr lang="en-US"/>
              <a:pPr>
                <a:defRPr/>
              </a:pPr>
              <a:t>‹#›</a:t>
            </a:fld>
            <a:endParaRPr lang="en-US"/>
          </a:p>
        </p:txBody>
      </p:sp>
    </p:spTree>
    <p:extLst>
      <p:ext uri="{BB962C8B-B14F-4D97-AF65-F5344CB8AC3E}">
        <p14:creationId xmlns:p14="http://schemas.microsoft.com/office/powerpoint/2010/main" val="389101090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BKG-12-bx-title-CORP.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8023" name="Rectangle 23"/>
          <p:cNvSpPr>
            <a:spLocks noGrp="1" noChangeArrowheads="1"/>
          </p:cNvSpPr>
          <p:nvPr>
            <p:ph type="subTitle" sz="quarter" idx="1"/>
          </p:nvPr>
        </p:nvSpPr>
        <p:spPr>
          <a:xfrm>
            <a:off x="3457575" y="2852738"/>
            <a:ext cx="5313363" cy="541337"/>
          </a:xfrm>
        </p:spPr>
        <p:txBody>
          <a:bodyPr lIns="0" rIns="0"/>
          <a:lstStyle>
            <a:lvl1pPr marL="0" indent="0">
              <a:buFont typeface="Wingdings" pitchFamily="-112" charset="2"/>
              <a:buNone/>
              <a:tabLst>
                <a:tab pos="3886200" algn="l"/>
              </a:tabLst>
              <a:defRPr/>
            </a:lvl1pPr>
          </a:lstStyle>
          <a:p>
            <a:r>
              <a:rPr lang="en-US"/>
              <a:t>Click to edit Master subtitle style</a:t>
            </a:r>
          </a:p>
        </p:txBody>
      </p:sp>
      <p:sp>
        <p:nvSpPr>
          <p:cNvPr id="128007" name="Rectangle 2"/>
          <p:cNvSpPr>
            <a:spLocks noGrp="1" noChangeArrowheads="1"/>
          </p:cNvSpPr>
          <p:nvPr>
            <p:ph type="ctrTitle"/>
          </p:nvPr>
        </p:nvSpPr>
        <p:spPr>
          <a:xfrm>
            <a:off x="3457575" y="914400"/>
            <a:ext cx="5303838" cy="1752600"/>
          </a:xfrm>
        </p:spPr>
        <p:txBody>
          <a:bodyPr lIns="0" rIns="0"/>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71757958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Ins="137160"/>
          <a:lstStyle/>
          <a:p>
            <a:r>
              <a:rPr lang="en-US"/>
              <a:t>Click to edit Master title style</a:t>
            </a:r>
          </a:p>
        </p:txBody>
      </p:sp>
      <p:sp>
        <p:nvSpPr>
          <p:cNvPr id="3" name="Content Placeholder 2"/>
          <p:cNvSpPr>
            <a:spLocks noGrp="1"/>
          </p:cNvSpPr>
          <p:nvPr>
            <p:ph idx="1"/>
          </p:nvPr>
        </p:nvSpPr>
        <p:spPr/>
        <p:txBody>
          <a:bodyPr r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a:solidFill>
                <a:srgbClr val="333333"/>
              </a:solidFill>
            </a:endParaRPr>
          </a:p>
        </p:txBody>
      </p:sp>
    </p:spTree>
    <p:extLst>
      <p:ext uri="{BB962C8B-B14F-4D97-AF65-F5344CB8AC3E}">
        <p14:creationId xmlns:p14="http://schemas.microsoft.com/office/powerpoint/2010/main" val="270327681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a:solidFill>
                <a:srgbClr val="333333"/>
              </a:solidFill>
            </a:endParaRPr>
          </a:p>
        </p:txBody>
      </p:sp>
    </p:spTree>
    <p:extLst>
      <p:ext uri="{BB962C8B-B14F-4D97-AF65-F5344CB8AC3E}">
        <p14:creationId xmlns:p14="http://schemas.microsoft.com/office/powerpoint/2010/main" val="410647997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1316038"/>
            <a:ext cx="4495800" cy="5070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6038"/>
            <a:ext cx="4495800" cy="5070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a:solidFill>
                <a:srgbClr val="333333"/>
              </a:solidFill>
            </a:endParaRPr>
          </a:p>
        </p:txBody>
      </p:sp>
    </p:spTree>
    <p:extLst>
      <p:ext uri="{BB962C8B-B14F-4D97-AF65-F5344CB8AC3E}">
        <p14:creationId xmlns:p14="http://schemas.microsoft.com/office/powerpoint/2010/main" val="2536319078"/>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a:solidFill>
                <a:srgbClr val="333333"/>
              </a:solidFill>
            </a:endParaRPr>
          </a:p>
        </p:txBody>
      </p:sp>
    </p:spTree>
    <p:extLst>
      <p:ext uri="{BB962C8B-B14F-4D97-AF65-F5344CB8AC3E}">
        <p14:creationId xmlns:p14="http://schemas.microsoft.com/office/powerpoint/2010/main" val="412761835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9"/>
          <p:cNvSpPr>
            <a:spLocks noGrp="1"/>
          </p:cNvSpPr>
          <p:nvPr>
            <p:ph type="sldNum" sz="quarter" idx="11"/>
          </p:nvPr>
        </p:nvSpPr>
        <p:spPr>
          <a:xfrm>
            <a:off x="6553200" y="6356350"/>
            <a:ext cx="2133600" cy="365125"/>
          </a:xfrm>
          <a:prstGeom prst="rect">
            <a:avLst/>
          </a:prstGeom>
        </p:spPr>
        <p:txBody>
          <a:bodyPr/>
          <a:lstStyle>
            <a:lvl1pPr>
              <a:defRPr/>
            </a:lvl1pPr>
          </a:lstStyle>
          <a:p>
            <a:pPr>
              <a:defRPr/>
            </a:pPr>
            <a:fld id="{B0E354D0-0F60-479F-871B-3606072BA919}" type="slidenum">
              <a:rPr lang="en-US" sz="3200">
                <a:solidFill>
                  <a:srgbClr val="333333"/>
                </a:solidFill>
                <a:latin typeface="Tahoma" pitchFamily="-112" charset="0"/>
                <a:ea typeface="ＭＳ Ｐゴシック" pitchFamily="-112" charset="-128"/>
              </a:rPr>
              <a:pPr>
                <a:defRPr/>
              </a:pPr>
              <a:t>‹#›</a:t>
            </a:fld>
            <a:endParaRPr lang="en-US" sz="3200" dirty="0">
              <a:solidFill>
                <a:srgbClr val="333333"/>
              </a:solidFill>
              <a:latin typeface="Tahoma" pitchFamily="-112" charset="0"/>
              <a:ea typeface="ＭＳ Ｐゴシック" pitchFamily="-112" charset="-128"/>
            </a:endParaRPr>
          </a:p>
        </p:txBody>
      </p:sp>
    </p:spTree>
    <p:extLst>
      <p:ext uri="{BB962C8B-B14F-4D97-AF65-F5344CB8AC3E}">
        <p14:creationId xmlns:p14="http://schemas.microsoft.com/office/powerpoint/2010/main" val="336421679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1143000"/>
            <a:ext cx="91440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solidFill>
                <a:srgbClr val="FFFFFF"/>
              </a:solidFill>
            </a:endParaRPr>
          </a:p>
        </p:txBody>
      </p:sp>
      <p:sp>
        <p:nvSpPr>
          <p:cNvPr id="3" name="Footer Placeholder 1"/>
          <p:cNvSpPr>
            <a:spLocks noGrp="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a:solidFill>
                <a:srgbClr val="333333"/>
              </a:solidFill>
            </a:endParaRPr>
          </a:p>
        </p:txBody>
      </p:sp>
    </p:spTree>
    <p:extLst>
      <p:ext uri="{BB962C8B-B14F-4D97-AF65-F5344CB8AC3E}">
        <p14:creationId xmlns:p14="http://schemas.microsoft.com/office/powerpoint/2010/main" val="347247246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a:solidFill>
                <a:srgbClr val="333333"/>
              </a:solidFill>
            </a:endParaRPr>
          </a:p>
        </p:txBody>
      </p:sp>
    </p:spTree>
    <p:extLst>
      <p:ext uri="{BB962C8B-B14F-4D97-AF65-F5344CB8AC3E}">
        <p14:creationId xmlns:p14="http://schemas.microsoft.com/office/powerpoint/2010/main" val="199162321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a:solidFill>
                <a:srgbClr val="333333"/>
              </a:solidFill>
            </a:endParaRPr>
          </a:p>
        </p:txBody>
      </p:sp>
    </p:spTree>
    <p:extLst>
      <p:ext uri="{BB962C8B-B14F-4D97-AF65-F5344CB8AC3E}">
        <p14:creationId xmlns:p14="http://schemas.microsoft.com/office/powerpoint/2010/main" val="46595259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a:solidFill>
                <a:srgbClr val="333333"/>
              </a:solidFill>
            </a:endParaRPr>
          </a:p>
        </p:txBody>
      </p:sp>
    </p:spTree>
    <p:extLst>
      <p:ext uri="{BB962C8B-B14F-4D97-AF65-F5344CB8AC3E}">
        <p14:creationId xmlns:p14="http://schemas.microsoft.com/office/powerpoint/2010/main" val="333062454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Closing-End">
    <p:spTree>
      <p:nvGrpSpPr>
        <p:cNvPr id="1" name=""/>
        <p:cNvGrpSpPr/>
        <p:nvPr/>
      </p:nvGrpSpPr>
      <p:grpSpPr>
        <a:xfrm>
          <a:off x="0" y="0"/>
          <a:ext cx="0" cy="0"/>
          <a:chOff x="0" y="0"/>
          <a:chExt cx="0" cy="0"/>
        </a:xfrm>
      </p:grpSpPr>
      <p:pic>
        <p:nvPicPr>
          <p:cNvPr id="2" name="Picture 3" descr="C:\Documents and Settings\lseigneu\Desktop\template 032110 home\lite clos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28772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386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386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a:solidFill>
                <a:srgbClr val="333333"/>
              </a:solidFill>
            </a:endParaRPr>
          </a:p>
        </p:txBody>
      </p:sp>
    </p:spTree>
    <p:extLst>
      <p:ext uri="{BB962C8B-B14F-4D97-AF65-F5344CB8AC3E}">
        <p14:creationId xmlns:p14="http://schemas.microsoft.com/office/powerpoint/2010/main" val="2471122744"/>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a:t>Click to edit Master title style</a:t>
            </a:r>
          </a:p>
        </p:txBody>
      </p:sp>
      <p:sp>
        <p:nvSpPr>
          <p:cNvPr id="3" name="Table Placeholder 2"/>
          <p:cNvSpPr>
            <a:spLocks noGrp="1"/>
          </p:cNvSpPr>
          <p:nvPr>
            <p:ph type="tbl" idx="1"/>
          </p:nvPr>
        </p:nvSpPr>
        <p:spPr>
          <a:xfrm>
            <a:off x="0" y="1316038"/>
            <a:ext cx="9144000" cy="5070475"/>
          </a:xfrm>
        </p:spPr>
        <p:txBody>
          <a:bodyPr/>
          <a:lstStyle/>
          <a:p>
            <a:pPr lvl="0"/>
            <a:endParaRPr lang="en-US" noProof="0" smtClean="0"/>
          </a:p>
        </p:txBody>
      </p:sp>
      <p:sp>
        <p:nvSpPr>
          <p:cNvPr id="4"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a:solidFill>
                <a:srgbClr val="333333"/>
              </a:solidFill>
            </a:endParaRPr>
          </a:p>
        </p:txBody>
      </p:sp>
    </p:spTree>
    <p:extLst>
      <p:ext uri="{BB962C8B-B14F-4D97-AF65-F5344CB8AC3E}">
        <p14:creationId xmlns:p14="http://schemas.microsoft.com/office/powerpoint/2010/main" val="2692457942"/>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userDrawn="1"/>
        </p:nvGrpSpPr>
        <p:grpSpPr>
          <a:xfrm>
            <a:off x="0" y="64915"/>
            <a:ext cx="9144000" cy="6858001"/>
            <a:chOff x="0" y="0"/>
            <a:chExt cx="9144000" cy="6858001"/>
          </a:xfrm>
        </p:grpSpPr>
        <p:pic>
          <p:nvPicPr>
            <p:cNvPr id="1026" name="Picture 2" descr="C:\Documents and Settings\lseigneu\Desktop\PPT2007-revD\Final RevD BKGs\BKG-rev-D-150dpi_Corp.jpg"/>
            <p:cNvPicPr>
              <a:picLocks noChangeAspect="1" noChangeArrowheads="1"/>
            </p:cNvPicPr>
            <p:nvPr userDrawn="1"/>
          </p:nvPicPr>
          <p:blipFill>
            <a:blip r:embed="rId2"/>
            <a:srcRect/>
            <a:stretch>
              <a:fillRect/>
            </a:stretch>
          </p:blipFill>
          <p:spPr bwMode="auto">
            <a:xfrm>
              <a:off x="0" y="0"/>
              <a:ext cx="9144000" cy="6858001"/>
            </a:xfrm>
            <a:prstGeom prst="rect">
              <a:avLst/>
            </a:prstGeom>
            <a:noFill/>
          </p:spPr>
        </p:pic>
        <p:grpSp>
          <p:nvGrpSpPr>
            <p:cNvPr id="6" name="Group 5"/>
            <p:cNvGrpSpPr/>
            <p:nvPr userDrawn="1"/>
          </p:nvGrpSpPr>
          <p:grpSpPr>
            <a:xfrm>
              <a:off x="6847605" y="5514110"/>
              <a:ext cx="2171700" cy="1219200"/>
              <a:chOff x="6839568" y="5506068"/>
              <a:chExt cx="2171700" cy="1219200"/>
            </a:xfrm>
          </p:grpSpPr>
          <p:sp>
            <p:nvSpPr>
              <p:cNvPr id="7" name="Rectangle 6"/>
              <p:cNvSpPr/>
              <p:nvPr/>
            </p:nvSpPr>
            <p:spPr>
              <a:xfrm>
                <a:off x="6839568" y="5506068"/>
                <a:ext cx="2171700" cy="1219200"/>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defRPr/>
                </a:pPr>
                <a:endParaRPr lang="en-US" kern="0">
                  <a:solidFill>
                    <a:srgbClr val="FFFFFF"/>
                  </a:solidFill>
                  <a:latin typeface="Tahoma"/>
                  <a:ea typeface="ＭＳ Ｐゴシック" pitchFamily="-112" charset="-128"/>
                </a:endParaRPr>
              </a:p>
            </p:txBody>
          </p:sp>
          <p:pic>
            <p:nvPicPr>
              <p:cNvPr id="8" name="Picture 4" descr="N:\GRAPHICS DROP\_to Linda\MGC-Logo_PMS201 [Converted].emf"/>
              <p:cNvPicPr>
                <a:picLocks noChangeAspect="1" noChangeArrowheads="1"/>
              </p:cNvPicPr>
              <p:nvPr/>
            </p:nvPicPr>
            <p:blipFill>
              <a:blip r:embed="rId3" cstate="print"/>
              <a:srcRect/>
              <a:stretch>
                <a:fillRect/>
              </a:stretch>
            </p:blipFill>
            <p:spPr bwMode="auto">
              <a:xfrm>
                <a:off x="7068450" y="5855900"/>
                <a:ext cx="1716300" cy="568547"/>
              </a:xfrm>
              <a:prstGeom prst="rect">
                <a:avLst/>
              </a:prstGeom>
              <a:noFill/>
            </p:spPr>
          </p:pic>
        </p:grpSp>
      </p:grpSp>
      <p:sp>
        <p:nvSpPr>
          <p:cNvPr id="3" name="Rectangle 2"/>
          <p:cNvSpPr/>
          <p:nvPr userDrawn="1"/>
        </p:nvSpPr>
        <p:spPr>
          <a:xfrm>
            <a:off x="0" y="64915"/>
            <a:ext cx="5257800" cy="6858001"/>
          </a:xfrm>
          <a:prstGeom prst="rect">
            <a:avLst/>
          </a:prstGeom>
          <a:solidFill>
            <a:schemeClr val="bg1"/>
          </a:solidFill>
          <a:ln w="9525" cap="flat" cmpd="sng" algn="ctr">
            <a:noFill/>
            <a:prstDash val="solid"/>
          </a:ln>
          <a:effectLst/>
        </p:spPr>
        <p:txBody>
          <a:bodyPr rtlCol="0" anchor="ctr"/>
          <a:lstStyle/>
          <a:p>
            <a:pPr algn="ctr" fontAlgn="auto">
              <a:spcBef>
                <a:spcPts val="0"/>
              </a:spcBef>
              <a:spcAft>
                <a:spcPts val="0"/>
              </a:spcAft>
            </a:pPr>
            <a:endParaRPr lang="en-US" kern="0" smtClean="0">
              <a:solidFill>
                <a:srgbClr val="FFFFFF"/>
              </a:solidFill>
              <a:latin typeface="Tahoma"/>
            </a:endParaRPr>
          </a:p>
        </p:txBody>
      </p:sp>
      <p:sp>
        <p:nvSpPr>
          <p:cNvPr id="128023" name="Rectangle 23"/>
          <p:cNvSpPr>
            <a:spLocks noGrp="1" noChangeArrowheads="1"/>
          </p:cNvSpPr>
          <p:nvPr>
            <p:ph type="subTitle" sz="quarter" idx="1"/>
          </p:nvPr>
        </p:nvSpPr>
        <p:spPr>
          <a:xfrm>
            <a:off x="5334000" y="2852738"/>
            <a:ext cx="3581400" cy="541337"/>
          </a:xfrm>
        </p:spPr>
        <p:txBody>
          <a:bodyPr lIns="0" rIns="0"/>
          <a:lstStyle>
            <a:lvl1pPr marL="0" indent="0">
              <a:buFont typeface="Wingdings" pitchFamily="-112" charset="2"/>
              <a:buNone/>
              <a:tabLst>
                <a:tab pos="3886200" algn="l"/>
              </a:tabLst>
              <a:defRPr sz="1800"/>
            </a:lvl1pPr>
          </a:lstStyle>
          <a:p>
            <a:r>
              <a:rPr lang="en-US" dirty="0"/>
              <a:t>Click to edit Master subtitle style</a:t>
            </a:r>
          </a:p>
        </p:txBody>
      </p:sp>
      <p:sp>
        <p:nvSpPr>
          <p:cNvPr id="128007" name="Rectangle 2"/>
          <p:cNvSpPr>
            <a:spLocks noGrp="1" noChangeArrowheads="1"/>
          </p:cNvSpPr>
          <p:nvPr>
            <p:ph type="ctrTitle"/>
          </p:nvPr>
        </p:nvSpPr>
        <p:spPr>
          <a:xfrm>
            <a:off x="5334000" y="914400"/>
            <a:ext cx="3581400" cy="1752600"/>
          </a:xfrm>
        </p:spPr>
        <p:txBody>
          <a:bodyPr lIns="0" rIns="0"/>
          <a:lstStyle>
            <a:lvl1pPr>
              <a:defRPr sz="2800">
                <a:solidFill>
                  <a:schemeClr val="bg1"/>
                </a:solidFill>
              </a:defRPr>
            </a:lvl1pPr>
          </a:lstStyle>
          <a:p>
            <a:r>
              <a:rPr lang="en-US" dirty="0"/>
              <a:t>Click to edit Master title style</a:t>
            </a:r>
          </a:p>
        </p:txBody>
      </p:sp>
      <p:pic>
        <p:nvPicPr>
          <p:cNvPr id="6146" name="Picture 2" descr="http://it-lex.org/wp-content/uploads/2012/12/Security.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1000" y="3200400"/>
            <a:ext cx="4333287" cy="324996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6148" name="Picture 4" descr="http://edac.org/sites/default/files/EDA_0.gif"/>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228600"/>
            <a:ext cx="1370635"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932358"/>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066800"/>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381000" y="1316038"/>
            <a:ext cx="8534400" cy="5070475"/>
          </a:xfrm>
        </p:spPr>
        <p:txBody>
          <a:bodyPr lIns="137160" rIns="137160"/>
          <a:lstStyle>
            <a:lvl1pPr>
              <a:spcBef>
                <a:spcPts val="850"/>
              </a:spcBef>
              <a:defRPr/>
            </a:lvl1pPr>
            <a:lvl3pPr>
              <a:defRPr sz="1600"/>
            </a:lvl3pPr>
            <a:lvl4pPr>
              <a:defRPr sz="1200"/>
            </a:lvl4pPr>
            <a:lvl5pPr>
              <a:buFont typeface="Arial" pitchFamily="34" charset="0"/>
              <a:buChar char="•"/>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smtClean="0"/>
              <a:t>level</a:t>
            </a:r>
          </a:p>
          <a:p>
            <a:pPr lvl="4"/>
            <a:endParaRPr lang="en-US" dirty="0" smtClean="0"/>
          </a:p>
        </p:txBody>
      </p:sp>
      <p:sp>
        <p:nvSpPr>
          <p:cNvPr id="4" name="Rectangle 26"/>
          <p:cNvSpPr>
            <a:spLocks noGrp="1" noChangeArrowheads="1"/>
          </p:cNvSpPr>
          <p:nvPr>
            <p:ph type="ftr" sz="quarter" idx="10"/>
          </p:nvPr>
        </p:nvSpPr>
        <p:spPr>
          <a:xfrm>
            <a:off x="381000" y="6626225"/>
            <a:ext cx="2889250" cy="231775"/>
          </a:xfrm>
        </p:spPr>
        <p:txBody>
          <a:bodyPr/>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5"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36055580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26"/>
          <p:cNvSpPr>
            <a:spLocks noGrp="1" noChangeArrowheads="1"/>
          </p:cNvSpPr>
          <p:nvPr>
            <p:ph type="ftr" sz="quarter" idx="10"/>
          </p:nvPr>
        </p:nvSpPr>
        <p:spPr>
          <a:xfrm>
            <a:off x="381000" y="6626225"/>
            <a:ext cx="2889250" cy="231775"/>
          </a:xfrm>
          <a:ln/>
        </p:spPr>
        <p:txBody>
          <a:bodyPr/>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9"/>
          <p:cNvSpPr>
            <a:spLocks noGrp="1"/>
          </p:cNvSpPr>
          <p:nvPr>
            <p:ph type="sldNum" sz="quarter" idx="11"/>
          </p:nvPr>
        </p:nvSpPr>
        <p:spPr>
          <a:xfrm>
            <a:off x="0" y="6629400"/>
            <a:ext cx="384048" cy="228600"/>
          </a:xfrm>
          <a:prstGeom prst="rect">
            <a:avLst/>
          </a:prstGeom>
        </p:spPr>
        <p:txBody>
          <a:bodyPr/>
          <a:lstStyle>
            <a:lvl1pPr>
              <a:defRPr/>
            </a:lvl1pPr>
          </a:lstStyle>
          <a:p>
            <a:pPr>
              <a:defRPr/>
            </a:pPr>
            <a:fld id="{B0E354D0-0F60-479F-871B-3606072BA919}" type="slidenum">
              <a:rPr lang="en-US">
                <a:solidFill>
                  <a:srgbClr val="333333"/>
                </a:solidFill>
              </a:rPr>
              <a:pPr>
                <a:defRPr/>
              </a:pPr>
              <a:t>‹#›</a:t>
            </a:fld>
            <a:endParaRPr lang="en-US" dirty="0">
              <a:solidFill>
                <a:srgbClr val="333333"/>
              </a:solidFill>
            </a:endParaRPr>
          </a:p>
        </p:txBody>
      </p:sp>
    </p:spTree>
    <p:extLst>
      <p:ext uri="{BB962C8B-B14F-4D97-AF65-F5344CB8AC3E}">
        <p14:creationId xmlns:p14="http://schemas.microsoft.com/office/powerpoint/2010/main" val="2568298638"/>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n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half" idx="2"/>
          </p:nvPr>
        </p:nvSpPr>
        <p:spPr>
          <a:xfrm>
            <a:off x="3957638" y="1316038"/>
            <a:ext cx="5186362" cy="5070475"/>
          </a:xfrm>
        </p:spPr>
        <p:txBody>
          <a:bodyPr lIns="228600"/>
          <a:lstStyle>
            <a:lvl1pPr>
              <a:spcBef>
                <a:spcPts val="850"/>
              </a:spcBef>
              <a:defRPr sz="2400"/>
            </a:lvl1pPr>
            <a:lvl2pPr>
              <a:defRPr sz="2000"/>
            </a:lvl2pPr>
            <a:lvl3pPr>
              <a:defRPr sz="1800"/>
            </a:lvl3pPr>
            <a:lvl4pPr>
              <a:defRPr sz="1800"/>
            </a:lvl4pPr>
            <a:lvl5pPr>
              <a:spcBef>
                <a:spcPts val="0"/>
              </a:spcBef>
              <a:buFont typeface="Tahoma" pitchFamily="34" charset="0"/>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dirty="0" smtClean="0">
              <a:solidFill>
                <a:srgbClr val="333333"/>
              </a:solidFill>
            </a:endParaRPr>
          </a:p>
        </p:txBody>
      </p:sp>
      <p:sp>
        <p:nvSpPr>
          <p:cNvPr id="6"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455130907"/>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lvl1pPr>
              <a:defRPr sz="2800"/>
            </a:lvl1pPr>
          </a:lstStyle>
          <a:p>
            <a:r>
              <a:rPr lang="en-US" dirty="0"/>
              <a:t>Click to edit Master title style</a:t>
            </a:r>
          </a:p>
        </p:txBody>
      </p:sp>
      <p:sp>
        <p:nvSpPr>
          <p:cNvPr id="3" name="Table Placeholder 2"/>
          <p:cNvSpPr>
            <a:spLocks noGrp="1"/>
          </p:cNvSpPr>
          <p:nvPr>
            <p:ph type="tbl" idx="1"/>
          </p:nvPr>
        </p:nvSpPr>
        <p:spPr>
          <a:xfrm>
            <a:off x="0" y="1316038"/>
            <a:ext cx="9144000" cy="5070475"/>
          </a:xfrm>
        </p:spPr>
        <p:txBody>
          <a:bodyPr/>
          <a:lstStyle/>
          <a:p>
            <a:pPr lvl="0"/>
            <a:endParaRPr lang="en-US" noProof="0" smtClean="0"/>
          </a:p>
        </p:txBody>
      </p:sp>
      <p:sp>
        <p:nvSpPr>
          <p:cNvPr id="4" name="Rectangle 26"/>
          <p:cNvSpPr>
            <a:spLocks noGrp="1" noChangeArrowheads="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5"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18611993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6259" name="Picture 3" descr="C:\Documents and Settings\lseigneu\Desktop\PPT MAIN DEV\TESTING FILE SIZES\SET PS bkgs in PP saved as JPGs then used for template\A\_B AS POSTED w C bkgs dropped in\Slide5.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sp>
        <p:nvSpPr>
          <p:cNvPr id="2" name="Title 1"/>
          <p:cNvSpPr>
            <a:spLocks noGrp="1"/>
          </p:cNvSpPr>
          <p:nvPr>
            <p:ph type="title"/>
          </p:nvPr>
        </p:nvSpPr>
        <p:spPr>
          <a:xfrm>
            <a:off x="722313" y="2616200"/>
            <a:ext cx="7772400" cy="1612900"/>
          </a:xfrm>
        </p:spPr>
        <p:txBody>
          <a:bodyPr anchor="ctr" anchorCtr="1"/>
          <a:lstStyle>
            <a:lvl1pPr algn="ctr">
              <a:defRPr sz="3600" b="1" cap="all">
                <a:solidFill>
                  <a:schemeClr val="bg1"/>
                </a:solidFill>
              </a:defRPr>
            </a:lvl1pPr>
          </a:lstStyle>
          <a:p>
            <a:r>
              <a:rPr lang="en-US" dirty="0"/>
              <a:t>Click to edit Master title </a:t>
            </a:r>
            <a:r>
              <a:rPr lang="en-US" dirty="0" smtClean="0"/>
              <a:t>style</a:t>
            </a:r>
            <a:endParaRPr lang="en-US" dirty="0"/>
          </a:p>
        </p:txBody>
      </p:sp>
      <p:sp>
        <p:nvSpPr>
          <p:cNvPr id="3" name="Text Placeholder 2"/>
          <p:cNvSpPr>
            <a:spLocks noGrp="1"/>
          </p:cNvSpPr>
          <p:nvPr>
            <p:ph type="body" idx="1"/>
          </p:nvPr>
        </p:nvSpPr>
        <p:spPr>
          <a:xfrm>
            <a:off x="722313" y="2171700"/>
            <a:ext cx="7772400" cy="444500"/>
          </a:xfrm>
        </p:spPr>
        <p:txBody>
          <a:bodyPr anchor="b"/>
          <a:lstStyle>
            <a:lvl1pPr marL="0" indent="0" algn="ctr">
              <a:buNone/>
              <a:defRPr sz="16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71973630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Quote 01">
    <p:spTree>
      <p:nvGrpSpPr>
        <p:cNvPr id="1" name=""/>
        <p:cNvGrpSpPr/>
        <p:nvPr/>
      </p:nvGrpSpPr>
      <p:grpSpPr>
        <a:xfrm>
          <a:off x="0" y="0"/>
          <a:ext cx="0" cy="0"/>
          <a:chOff x="0" y="0"/>
          <a:chExt cx="0" cy="0"/>
        </a:xfrm>
      </p:grpSpPr>
      <p:sp>
        <p:nvSpPr>
          <p:cNvPr id="2" name="Title 1"/>
          <p:cNvSpPr>
            <a:spLocks noGrp="1"/>
          </p:cNvSpPr>
          <p:nvPr>
            <p:ph type="title"/>
          </p:nvPr>
        </p:nvSpPr>
        <p:spPr>
          <a:xfrm>
            <a:off x="0" y="1828800"/>
            <a:ext cx="9144000" cy="2832100"/>
          </a:xfrm>
        </p:spPr>
        <p:txBody>
          <a:bodyPr anchor="ctr" anchorCtr="1"/>
          <a:lstStyle>
            <a:lvl1pPr algn="ctr">
              <a:defRPr sz="3200" b="1" i="1" cap="none" baseline="0">
                <a:solidFill>
                  <a:schemeClr val="bg1"/>
                </a:solidFill>
              </a:defRPr>
            </a:lvl1pPr>
          </a:lstStyle>
          <a:p>
            <a:r>
              <a:rPr lang="en-US" dirty="0"/>
              <a:t>Click to edit Master title </a:t>
            </a:r>
            <a:r>
              <a:rPr lang="en-US" dirty="0" smtClean="0"/>
              <a:t>style</a:t>
            </a:r>
            <a:endParaRPr lang="en-US" dirty="0"/>
          </a:p>
        </p:txBody>
      </p:sp>
      <p:sp>
        <p:nvSpPr>
          <p:cNvPr id="3" name="Text Placeholder 2"/>
          <p:cNvSpPr>
            <a:spLocks noGrp="1"/>
          </p:cNvSpPr>
          <p:nvPr>
            <p:ph type="body" idx="1"/>
          </p:nvPr>
        </p:nvSpPr>
        <p:spPr>
          <a:xfrm>
            <a:off x="722313" y="4699000"/>
            <a:ext cx="7772400" cy="444500"/>
          </a:xfrm>
        </p:spPr>
        <p:txBody>
          <a:bodyPr anchor="b"/>
          <a:lstStyle>
            <a:lvl1pPr marL="0" indent="0" algn="r">
              <a:buNone/>
              <a:defRPr sz="1600" i="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pic>
        <p:nvPicPr>
          <p:cNvPr id="5" name="Picture 2" descr="C:\Documents and Settings\lseigneu\Desktop\PPT MAIN DEV\TESTING FILE SIZES\SET PS bkgs in PP saved as JPGs then used for template\A\_B AS POSTED w C bkgs dropped in\Slide4.JPG"/>
          <p:cNvPicPr>
            <a:picLocks noChangeAspect="1" noChangeArrowheads="1"/>
          </p:cNvPicPr>
          <p:nvPr userDrawn="1"/>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64310264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no top rule">
    <p:spTree>
      <p:nvGrpSpPr>
        <p:cNvPr id="1" name=""/>
        <p:cNvGrpSpPr/>
        <p:nvPr/>
      </p:nvGrpSpPr>
      <p:grpSpPr>
        <a:xfrm>
          <a:off x="0" y="0"/>
          <a:ext cx="0" cy="0"/>
          <a:chOff x="0" y="0"/>
          <a:chExt cx="0" cy="0"/>
        </a:xfrm>
      </p:grpSpPr>
      <p:sp>
        <p:nvSpPr>
          <p:cNvPr id="2" name="Rectangle 1"/>
          <p:cNvSpPr/>
          <p:nvPr userDrawn="1"/>
        </p:nvSpPr>
        <p:spPr>
          <a:xfrm>
            <a:off x="0" y="1066800"/>
            <a:ext cx="91440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solidFill>
                <a:srgbClr val="FFFFFF"/>
              </a:solidFill>
            </a:endParaRPr>
          </a:p>
        </p:txBody>
      </p:sp>
      <p:sp>
        <p:nvSpPr>
          <p:cNvPr id="3" name="Footer Placeholder 1"/>
          <p:cNvSpPr>
            <a:spLocks noGrp="1"/>
          </p:cNvSpPr>
          <p:nvPr>
            <p:ph type="ftr" sz="quarter" idx="10"/>
          </p:nvPr>
        </p:nvSpPr>
        <p:spPr/>
        <p:txBody>
          <a:bodyPr/>
          <a:lstStyle>
            <a:lvl1pPr>
              <a:defRPr/>
            </a:lvl1p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rPr>
              <a:pPr/>
              <a:t>‹#›</a:t>
            </a:fld>
            <a:endParaRPr lang="en-US">
              <a:solidFill>
                <a:srgbClr val="333333"/>
              </a:solidFill>
            </a:endParaRPr>
          </a:p>
        </p:txBody>
      </p:sp>
      <p:sp>
        <p:nvSpPr>
          <p:cNvPr id="5" name="Title 1"/>
          <p:cNvSpPr>
            <a:spLocks noGrp="1"/>
          </p:cNvSpPr>
          <p:nvPr>
            <p:ph type="title"/>
          </p:nvPr>
        </p:nvSpPr>
        <p:spPr>
          <a:xfrm>
            <a:off x="0" y="0"/>
            <a:ext cx="9144000" cy="1066800"/>
          </a:xfrm>
        </p:spPr>
        <p:txBody>
          <a:bodyPr/>
          <a:lstStyle/>
          <a:p>
            <a:r>
              <a:rPr lang="en-US" dirty="0"/>
              <a:t>Click to edit Master title style</a:t>
            </a:r>
          </a:p>
        </p:txBody>
      </p:sp>
    </p:spTree>
    <p:extLst>
      <p:ext uri="{BB962C8B-B14F-4D97-AF65-F5344CB8AC3E}">
        <p14:creationId xmlns:p14="http://schemas.microsoft.com/office/powerpoint/2010/main" val="166530917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0.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image" Target="../media/image15.png"/><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image" Target="../media/image15.png"/><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image" Target="../media/image15.png"/><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15.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7.jpeg"/><Relationship Id="rId2" Type="http://schemas.openxmlformats.org/officeDocument/2006/relationships/slideLayout" Target="../slideLayouts/slideLayout15.xml"/><Relationship Id="rId16"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jpe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theme" Target="../theme/theme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6.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jpe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1.jpe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8.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9.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BKG-12x-Rules.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Group 30"/>
          <p:cNvGrpSpPr>
            <a:grpSpLocks/>
          </p:cNvGrpSpPr>
          <p:nvPr userDrawn="1"/>
        </p:nvGrpSpPr>
        <p:grpSpPr bwMode="auto">
          <a:xfrm>
            <a:off x="5648325" y="6510338"/>
            <a:ext cx="2419350" cy="323850"/>
            <a:chOff x="2445" y="4095"/>
            <a:chExt cx="1524" cy="204"/>
          </a:xfrm>
        </p:grpSpPr>
        <p:sp>
          <p:nvSpPr>
            <p:cNvPr id="1048" name="Text Box 24"/>
            <p:cNvSpPr txBox="1">
              <a:spLocks noChangeArrowheads="1"/>
            </p:cNvSpPr>
            <p:nvPr userDrawn="1"/>
          </p:nvSpPr>
          <p:spPr bwMode="auto">
            <a:xfrm>
              <a:off x="2445" y="4095"/>
              <a:ext cx="1524" cy="125"/>
            </a:xfrm>
            <a:prstGeom prst="rect">
              <a:avLst/>
            </a:prstGeom>
            <a:noFill/>
            <a:ln w="9525">
              <a:noFill/>
              <a:miter lim="800000"/>
              <a:headEnd/>
              <a:tailEnd/>
            </a:ln>
            <a:effectLst/>
          </p:spPr>
          <p:txBody>
            <a:bodyPr>
              <a:spAutoFit/>
            </a:bodyPr>
            <a:lstStyle/>
            <a:p>
              <a:pPr>
                <a:spcBef>
                  <a:spcPct val="50000"/>
                </a:spcBef>
                <a:defRPr/>
              </a:pPr>
              <a:r>
                <a:rPr lang="en-US" sz="700" dirty="0">
                  <a:solidFill>
                    <a:srgbClr val="333333"/>
                  </a:solidFill>
                  <a:latin typeface="+mn-lt"/>
                  <a:ea typeface="ＭＳ Ｐゴシック" pitchFamily="-112" charset="-128"/>
                </a:rPr>
                <a:t>© 2010 Mentor Graphics Corp. Company Confidential</a:t>
              </a:r>
            </a:p>
          </p:txBody>
        </p:sp>
        <p:sp>
          <p:nvSpPr>
            <p:cNvPr id="1046" name="Text Box 22"/>
            <p:cNvSpPr txBox="1">
              <a:spLocks noChangeArrowheads="1"/>
            </p:cNvSpPr>
            <p:nvPr userDrawn="1"/>
          </p:nvSpPr>
          <p:spPr bwMode="auto">
            <a:xfrm>
              <a:off x="2448" y="4164"/>
              <a:ext cx="912" cy="135"/>
            </a:xfrm>
            <a:prstGeom prst="rect">
              <a:avLst/>
            </a:prstGeom>
            <a:noFill/>
            <a:ln w="9525">
              <a:noFill/>
              <a:miter lim="800000"/>
              <a:headEnd/>
              <a:tailEnd/>
            </a:ln>
            <a:effectLst/>
          </p:spPr>
          <p:txBody>
            <a:bodyPr rIns="228600"/>
            <a:lstStyle/>
            <a:p>
              <a:pPr>
                <a:spcBef>
                  <a:spcPct val="50000"/>
                </a:spcBef>
                <a:defRPr/>
              </a:pPr>
              <a:r>
                <a:rPr lang="en-US" sz="800" b="1" dirty="0">
                  <a:solidFill>
                    <a:srgbClr val="333333"/>
                  </a:solidFill>
                  <a:latin typeface="+mn-lt"/>
                  <a:ea typeface="ＭＳ Ｐゴシック" pitchFamily="-112" charset="-128"/>
                  <a:cs typeface="ＭＳ Ｐゴシック" pitchFamily="-112" charset="-128"/>
                </a:rPr>
                <a:t>www.mentor.com</a:t>
              </a:r>
            </a:p>
          </p:txBody>
        </p:sp>
      </p:grpSp>
      <p:sp>
        <p:nvSpPr>
          <p:cNvPr id="2052" name="Rectangle 3"/>
          <p:cNvSpPr>
            <a:spLocks noGrp="1" noChangeArrowheads="1"/>
          </p:cNvSpPr>
          <p:nvPr>
            <p:ph type="body" idx="1"/>
          </p:nvPr>
        </p:nvSpPr>
        <p:spPr bwMode="auto">
          <a:xfrm>
            <a:off x="0" y="1316038"/>
            <a:ext cx="9144000"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45720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endParaRPr lang="en-US" smtClean="0"/>
          </a:p>
        </p:txBody>
      </p:sp>
      <p:sp>
        <p:nvSpPr>
          <p:cNvPr id="2053" name="Rectangle 2"/>
          <p:cNvSpPr>
            <a:spLocks noGrp="1" noChangeArrowheads="1"/>
          </p:cNvSpPr>
          <p:nvPr>
            <p:ph type="title"/>
          </p:nvPr>
        </p:nvSpPr>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457200" bIns="45720" numCol="1" anchor="b" anchorCtr="0" compatLnSpc="1">
            <a:prstTxWarp prst="textNoShape">
              <a:avLst/>
            </a:prstTxWarp>
          </a:bodyPr>
          <a:lstStyle/>
          <a:p>
            <a:pPr lvl="0"/>
            <a:r>
              <a:rPr lang="en-US" smtClean="0"/>
              <a:t>Click to edit Master title style</a:t>
            </a:r>
          </a:p>
        </p:txBody>
      </p:sp>
      <p:sp>
        <p:nvSpPr>
          <p:cNvPr id="1050" name="Rectangle 26"/>
          <p:cNvSpPr>
            <a:spLocks noGrp="1" noChangeArrowheads="1"/>
          </p:cNvSpPr>
          <p:nvPr>
            <p:ph type="ftr" sz="quarter" idx="3"/>
          </p:nvPr>
        </p:nvSpPr>
        <p:spPr bwMode="auto">
          <a:xfrm>
            <a:off x="381000" y="6626225"/>
            <a:ext cx="288925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rgbClr val="333333"/>
                </a:solidFill>
                <a:latin typeface="Tahoma" pitchFamily="-112" charset="0"/>
                <a:ea typeface="+mn-ea"/>
                <a:cs typeface="+mn-cs"/>
              </a:defRPr>
            </a:lvl1pPr>
          </a:lstStyle>
          <a:p>
            <a:pPr>
              <a:defRPr/>
            </a:pPr>
            <a:r>
              <a:rPr lang="en-US" smtClean="0"/>
              <a:t>Design for Security - S. LEEF, March, 2014</a:t>
            </a:r>
            <a:endParaRPr lang="en-US" dirty="0"/>
          </a:p>
        </p:txBody>
      </p:sp>
      <p:sp>
        <p:nvSpPr>
          <p:cNvPr id="10"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rgbClr val="333333"/>
                </a:solidFill>
                <a:latin typeface="Tahoma" pitchFamily="-112" charset="0"/>
                <a:ea typeface="ＭＳ Ｐゴシック" pitchFamily="-112" charset="-128"/>
                <a:cs typeface="+mn-cs"/>
              </a:defRPr>
            </a:lvl1pPr>
          </a:lstStyle>
          <a:p>
            <a:pPr>
              <a:defRPr/>
            </a:pPr>
            <a:fld id="{9919159C-03D4-4D02-B309-592B698DE8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p:fade/>
  </p:transition>
  <p:timing>
    <p:tnLst>
      <p:par>
        <p:cTn id="1" dur="indefinite" restart="never" nodeType="tmRoot"/>
      </p:par>
    </p:tnLst>
  </p:timing>
  <p:hf hdr="0" dt="0"/>
  <p:txStyles>
    <p:titleStyle>
      <a:lvl1pPr algn="l" rtl="0" eaLnBrk="0" fontAlgn="base" hangingPunct="0">
        <a:spcBef>
          <a:spcPct val="0"/>
        </a:spcBef>
        <a:spcAft>
          <a:spcPct val="0"/>
        </a:spcAft>
        <a:defRPr sz="2800" b="1">
          <a:solidFill>
            <a:schemeClr val="tx2"/>
          </a:solidFill>
          <a:latin typeface="+mj-lt"/>
          <a:ea typeface="ＭＳ Ｐゴシック" pitchFamily="-112" charset="-128"/>
          <a:cs typeface="ＭＳ Ｐゴシック"/>
        </a:defRPr>
      </a:lvl1pPr>
      <a:lvl2pPr algn="l" rtl="0" eaLnBrk="0" fontAlgn="base" hangingPunct="0">
        <a:spcBef>
          <a:spcPct val="0"/>
        </a:spcBef>
        <a:spcAft>
          <a:spcPct val="0"/>
        </a:spcAft>
        <a:defRPr sz="2800" b="1">
          <a:solidFill>
            <a:schemeClr val="tx2"/>
          </a:solidFill>
          <a:latin typeface="Tahoma" pitchFamily="-112" charset="0"/>
          <a:ea typeface="ＭＳ Ｐゴシック" pitchFamily="-112" charset="-128"/>
          <a:cs typeface="ＭＳ Ｐゴシック"/>
        </a:defRPr>
      </a:lvl2pPr>
      <a:lvl3pPr algn="l" rtl="0" eaLnBrk="0" fontAlgn="base" hangingPunct="0">
        <a:spcBef>
          <a:spcPct val="0"/>
        </a:spcBef>
        <a:spcAft>
          <a:spcPct val="0"/>
        </a:spcAft>
        <a:defRPr sz="2800" b="1">
          <a:solidFill>
            <a:schemeClr val="tx2"/>
          </a:solidFill>
          <a:latin typeface="Tahoma" pitchFamily="-112" charset="0"/>
          <a:ea typeface="ＭＳ Ｐゴシック" pitchFamily="-112" charset="-128"/>
          <a:cs typeface="ＭＳ Ｐゴシック"/>
        </a:defRPr>
      </a:lvl3pPr>
      <a:lvl4pPr algn="l" rtl="0" eaLnBrk="0" fontAlgn="base" hangingPunct="0">
        <a:spcBef>
          <a:spcPct val="0"/>
        </a:spcBef>
        <a:spcAft>
          <a:spcPct val="0"/>
        </a:spcAft>
        <a:defRPr sz="2800" b="1">
          <a:solidFill>
            <a:schemeClr val="tx2"/>
          </a:solidFill>
          <a:latin typeface="Tahoma" pitchFamily="-112" charset="0"/>
          <a:ea typeface="ＭＳ Ｐゴシック" pitchFamily="-112" charset="-128"/>
          <a:cs typeface="ＭＳ Ｐゴシック"/>
        </a:defRPr>
      </a:lvl4pPr>
      <a:lvl5pPr algn="l" rtl="0" eaLnBrk="0" fontAlgn="base" hangingPunct="0">
        <a:spcBef>
          <a:spcPct val="0"/>
        </a:spcBef>
        <a:spcAft>
          <a:spcPct val="0"/>
        </a:spcAft>
        <a:defRPr sz="2800" b="1">
          <a:solidFill>
            <a:schemeClr val="tx2"/>
          </a:solidFill>
          <a:latin typeface="Tahoma" pitchFamily="-112" charset="0"/>
          <a:ea typeface="ＭＳ Ｐゴシック" pitchFamily="-112" charset="-128"/>
          <a:cs typeface="ＭＳ Ｐゴシック"/>
        </a:defRPr>
      </a:lvl5pPr>
      <a:lvl6pPr marL="457200" algn="l" rtl="0" fontAlgn="base">
        <a:spcBef>
          <a:spcPct val="0"/>
        </a:spcBef>
        <a:spcAft>
          <a:spcPct val="0"/>
        </a:spcAft>
        <a:defRPr sz="3200" b="1">
          <a:solidFill>
            <a:schemeClr val="tx2"/>
          </a:solidFill>
          <a:latin typeface="Tahoma" pitchFamily="-112" charset="0"/>
        </a:defRPr>
      </a:lvl6pPr>
      <a:lvl7pPr marL="914400" algn="l" rtl="0" fontAlgn="base">
        <a:spcBef>
          <a:spcPct val="0"/>
        </a:spcBef>
        <a:spcAft>
          <a:spcPct val="0"/>
        </a:spcAft>
        <a:defRPr sz="3200" b="1">
          <a:solidFill>
            <a:schemeClr val="tx2"/>
          </a:solidFill>
          <a:latin typeface="Tahoma" pitchFamily="-112" charset="0"/>
        </a:defRPr>
      </a:lvl7pPr>
      <a:lvl8pPr marL="1371600" algn="l" rtl="0" fontAlgn="base">
        <a:spcBef>
          <a:spcPct val="0"/>
        </a:spcBef>
        <a:spcAft>
          <a:spcPct val="0"/>
        </a:spcAft>
        <a:defRPr sz="3200" b="1">
          <a:solidFill>
            <a:schemeClr val="tx2"/>
          </a:solidFill>
          <a:latin typeface="Tahoma" pitchFamily="-112" charset="0"/>
        </a:defRPr>
      </a:lvl8pPr>
      <a:lvl9pPr marL="1828800" algn="l" rtl="0" fontAlgn="base">
        <a:spcBef>
          <a:spcPct val="0"/>
        </a:spcBef>
        <a:spcAft>
          <a:spcPct val="0"/>
        </a:spcAft>
        <a:defRPr sz="3200" b="1">
          <a:solidFill>
            <a:schemeClr val="tx2"/>
          </a:solidFill>
          <a:latin typeface="Tahoma" pitchFamily="-112" charset="0"/>
        </a:defRPr>
      </a:lvl9pPr>
    </p:titleStyle>
    <p:bodyStyle>
      <a:lvl1pPr marL="342900" indent="-342900" algn="l" rtl="0" eaLnBrk="0" fontAlgn="base" hangingPunct="0">
        <a:spcBef>
          <a:spcPct val="30000"/>
        </a:spcBef>
        <a:spcAft>
          <a:spcPct val="0"/>
        </a:spcAft>
        <a:buClr>
          <a:srgbClr val="428C8A"/>
        </a:buClr>
        <a:buSzPct val="80000"/>
        <a:buFont typeface="Wingdings" pitchFamily="2" charset="2"/>
        <a:buChar char="n"/>
        <a:defRPr sz="2400">
          <a:solidFill>
            <a:schemeClr val="tx2"/>
          </a:solidFill>
          <a:latin typeface="+mn-lt"/>
          <a:ea typeface="ＭＳ Ｐゴシック" pitchFamily="-112" charset="-128"/>
          <a:cs typeface="ＭＳ Ｐゴシック"/>
        </a:defRPr>
      </a:lvl1pPr>
      <a:lvl2pPr marL="803275" indent="-346075" algn="l" rtl="0" eaLnBrk="0" fontAlgn="base" hangingPunct="0">
        <a:spcBef>
          <a:spcPct val="0"/>
        </a:spcBef>
        <a:spcAft>
          <a:spcPct val="0"/>
        </a:spcAft>
        <a:buClr>
          <a:schemeClr val="bg2"/>
        </a:buClr>
        <a:buFont typeface="Tahoma" pitchFamily="34" charset="0"/>
        <a:buChar char="—"/>
        <a:defRPr sz="2000">
          <a:solidFill>
            <a:schemeClr val="bg2"/>
          </a:solidFill>
          <a:latin typeface="+mn-lt"/>
          <a:ea typeface="ＭＳ Ｐゴシック" pitchFamily="-112" charset="-128"/>
          <a:cs typeface="ＭＳ Ｐゴシック"/>
        </a:defRPr>
      </a:lvl2pPr>
      <a:lvl3pPr marL="1193800" indent="-228600" algn="l" rtl="0" eaLnBrk="0" fontAlgn="base" hangingPunct="0">
        <a:spcBef>
          <a:spcPct val="0"/>
        </a:spcBef>
        <a:spcAft>
          <a:spcPct val="0"/>
        </a:spcAft>
        <a:buClr>
          <a:schemeClr val="bg2"/>
        </a:buClr>
        <a:buFont typeface="Tahoma" pitchFamily="34" charset="0"/>
        <a:buChar char="–"/>
        <a:defRPr>
          <a:solidFill>
            <a:schemeClr val="bg2"/>
          </a:solidFill>
          <a:latin typeface="+mn-lt"/>
          <a:ea typeface="ＭＳ Ｐゴシック" pitchFamily="-112" charset="-128"/>
          <a:cs typeface="ＭＳ Ｐゴシック"/>
        </a:defRPr>
      </a:lvl3pPr>
      <a:lvl4pPr marL="1600200" indent="-228600" algn="l" rtl="0" eaLnBrk="0" fontAlgn="base" hangingPunct="0">
        <a:spcBef>
          <a:spcPct val="0"/>
        </a:spcBef>
        <a:spcAft>
          <a:spcPct val="0"/>
        </a:spcAft>
        <a:buClr>
          <a:schemeClr val="bg2"/>
        </a:buClr>
        <a:buFont typeface="Tahoma" pitchFamily="34" charset="0"/>
        <a:buChar char="–"/>
        <a:defRPr sz="1600">
          <a:solidFill>
            <a:schemeClr val="bg2"/>
          </a:solidFill>
          <a:latin typeface="+mn-lt"/>
          <a:ea typeface="ＭＳ Ｐゴシック" pitchFamily="-112" charset="-128"/>
          <a:cs typeface="ＭＳ Ｐゴシック"/>
        </a:defRPr>
      </a:lvl4pPr>
      <a:lvl5pPr marL="2057400" indent="-228600" algn="l" rtl="0" eaLnBrk="0" fontAlgn="base" hangingPunct="0">
        <a:spcBef>
          <a:spcPct val="30000"/>
        </a:spcBef>
        <a:spcAft>
          <a:spcPct val="0"/>
        </a:spcAft>
        <a:buClr>
          <a:schemeClr val="bg2"/>
        </a:buClr>
        <a:buFont typeface="Arial" pitchFamily="34" charset="0"/>
        <a:buChar char="•"/>
        <a:defRPr sz="1600">
          <a:solidFill>
            <a:schemeClr val="bg2"/>
          </a:solidFill>
          <a:latin typeface="+mn-lt"/>
          <a:ea typeface="ＭＳ Ｐゴシック" pitchFamily="-112" charset="-128"/>
          <a:cs typeface="ＭＳ Ｐゴシック"/>
        </a:defRPr>
      </a:lvl5pPr>
      <a:lvl6pPr marL="25146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6pPr>
      <a:lvl7pPr marL="29718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7pPr>
      <a:lvl8pPr marL="34290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8pPr>
      <a:lvl9pPr marL="38862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10E34"/>
            </a:gs>
            <a:gs pos="100000">
              <a:srgbClr val="0330A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defRPr sz="1400">
                <a:ea typeface="+mn-ea"/>
                <a:cs typeface="+mn-cs"/>
              </a:defRPr>
            </a:lvl1pPr>
          </a:lstStyle>
          <a:p>
            <a:pPr>
              <a:defRPr/>
            </a:pPr>
            <a:endParaRPr lang="en-US">
              <a:solidFill>
                <a:srgbClr val="000000"/>
              </a:solidFill>
              <a:latin typeface="Arial" charset="0"/>
            </a:endParaRPr>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ea typeface="+mn-ea"/>
                <a:cs typeface="+mn-cs"/>
              </a:defRPr>
            </a:lvl1pPr>
          </a:lstStyle>
          <a:p>
            <a:pPr algn="ctr">
              <a:defRPr/>
            </a:pPr>
            <a:r>
              <a:rPr lang="en-US" smtClean="0">
                <a:solidFill>
                  <a:srgbClr val="000000"/>
                </a:solidFill>
                <a:latin typeface="Arial" charset="0"/>
              </a:rPr>
              <a:t>Design for Security - S. LEEF, March, 2014</a:t>
            </a:r>
            <a:endParaRPr lang="en-US">
              <a:solidFill>
                <a:srgbClr val="000000"/>
              </a:solidFill>
              <a:latin typeface="Arial" charset="0"/>
            </a:endParaRP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cs typeface="+mn-cs"/>
              </a:defRPr>
            </a:lvl1pPr>
          </a:lstStyle>
          <a:p>
            <a:pPr>
              <a:defRPr/>
            </a:pPr>
            <a:fld id="{F625747B-FBC0-9443-9052-F2739A1BB073}"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
        <p:nvSpPr>
          <p:cNvPr id="1029" name="Rectangle 5"/>
          <p:cNvSpPr>
            <a:spLocks noGrp="1" noChangeArrowheads="1"/>
          </p:cNvSpPr>
          <p:nvPr>
            <p:ph type="title"/>
          </p:nvPr>
        </p:nvSpPr>
        <p:spPr bwMode="auto">
          <a:xfrm>
            <a:off x="685800" y="2286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T</a:t>
            </a:r>
          </a:p>
        </p:txBody>
      </p:sp>
      <p:sp>
        <p:nvSpPr>
          <p:cNvPr id="1030" name="Rectangle 6"/>
          <p:cNvSpPr>
            <a:spLocks noGrp="1" noChangeArrowheads="1"/>
          </p:cNvSpPr>
          <p:nvPr>
            <p:ph type="body" idx="1"/>
          </p:nvPr>
        </p:nvSpPr>
        <p:spPr bwMode="auto">
          <a:xfrm>
            <a:off x="685800" y="1219200"/>
            <a:ext cx="77724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1"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274676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hf hdr="0" dt="0"/>
  <p:txStyles>
    <p:titleStyle>
      <a:lvl1pPr algn="l" rtl="0" eaLnBrk="0" fontAlgn="base" hangingPunct="0">
        <a:spcBef>
          <a:spcPct val="0"/>
        </a:spcBef>
        <a:spcAft>
          <a:spcPct val="0"/>
        </a:spcAft>
        <a:defRPr sz="3600" b="1">
          <a:solidFill>
            <a:srgbClr val="FAFD00"/>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rgbClr val="FAFD00"/>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rgbClr val="FAFD00"/>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rgbClr val="FAFD00"/>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rgbClr val="FAFD00"/>
          </a:solidFill>
          <a:latin typeface="Arial" charset="0"/>
          <a:ea typeface="ＭＳ Ｐゴシック" charset="0"/>
          <a:cs typeface="ＭＳ Ｐゴシック" charset="0"/>
        </a:defRPr>
      </a:lvl5pPr>
      <a:lvl6pPr marL="457200" algn="l" rtl="0" fontAlgn="base">
        <a:spcBef>
          <a:spcPct val="0"/>
        </a:spcBef>
        <a:spcAft>
          <a:spcPct val="0"/>
        </a:spcAft>
        <a:defRPr sz="3600" b="1">
          <a:solidFill>
            <a:srgbClr val="FAFD00"/>
          </a:solidFill>
          <a:latin typeface="Arial" charset="0"/>
        </a:defRPr>
      </a:lvl6pPr>
      <a:lvl7pPr marL="914400" algn="l" rtl="0" fontAlgn="base">
        <a:spcBef>
          <a:spcPct val="0"/>
        </a:spcBef>
        <a:spcAft>
          <a:spcPct val="0"/>
        </a:spcAft>
        <a:defRPr sz="3600" b="1">
          <a:solidFill>
            <a:srgbClr val="FAFD00"/>
          </a:solidFill>
          <a:latin typeface="Arial" charset="0"/>
        </a:defRPr>
      </a:lvl7pPr>
      <a:lvl8pPr marL="1371600" algn="l" rtl="0" fontAlgn="base">
        <a:spcBef>
          <a:spcPct val="0"/>
        </a:spcBef>
        <a:spcAft>
          <a:spcPct val="0"/>
        </a:spcAft>
        <a:defRPr sz="3600" b="1">
          <a:solidFill>
            <a:srgbClr val="FAFD00"/>
          </a:solidFill>
          <a:latin typeface="Arial" charset="0"/>
        </a:defRPr>
      </a:lvl8pPr>
      <a:lvl9pPr marL="1828800" algn="l" rtl="0" fontAlgn="base">
        <a:spcBef>
          <a:spcPct val="0"/>
        </a:spcBef>
        <a:spcAft>
          <a:spcPct val="0"/>
        </a:spcAft>
        <a:defRPr sz="3600" b="1">
          <a:solidFill>
            <a:srgbClr val="FAFD00"/>
          </a:solidFill>
          <a:latin typeface="Arial" charset="0"/>
        </a:defRPr>
      </a:lvl9pPr>
    </p:titleStyle>
    <p:bodyStyle>
      <a:lvl1pPr marL="342900" indent="-342900" algn="l" rtl="0" eaLnBrk="0" fontAlgn="base" hangingPunct="0">
        <a:lnSpc>
          <a:spcPct val="125000"/>
        </a:lnSpc>
        <a:spcBef>
          <a:spcPct val="20000"/>
        </a:spcBef>
        <a:spcAft>
          <a:spcPct val="0"/>
        </a:spcAft>
        <a:buClr>
          <a:srgbClr val="FAFD00"/>
        </a:buClr>
        <a:buChar char="•"/>
        <a:defRPr sz="2800">
          <a:solidFill>
            <a:srgbClr val="FAFD00"/>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FAFD00"/>
        </a:buClr>
        <a:buChar char="–"/>
        <a:defRPr sz="2800">
          <a:solidFill>
            <a:srgbClr val="FAFD00"/>
          </a:solidFill>
          <a:latin typeface="+mn-lt"/>
          <a:ea typeface="ＭＳ Ｐゴシック" charset="0"/>
        </a:defRPr>
      </a:lvl2pPr>
      <a:lvl3pPr marL="1143000" indent="-228600" algn="l" rtl="0" eaLnBrk="0" fontAlgn="base" hangingPunct="0">
        <a:spcBef>
          <a:spcPct val="20000"/>
        </a:spcBef>
        <a:spcAft>
          <a:spcPct val="0"/>
        </a:spcAft>
        <a:buClr>
          <a:srgbClr val="FAFD00"/>
        </a:buClr>
        <a:buChar char="•"/>
        <a:defRPr sz="2400">
          <a:solidFill>
            <a:srgbClr val="FAFD00"/>
          </a:solidFill>
          <a:latin typeface="+mn-lt"/>
          <a:ea typeface="ＭＳ Ｐゴシック" charset="0"/>
        </a:defRPr>
      </a:lvl3pPr>
      <a:lvl4pPr marL="1600200" indent="-228600" algn="l" rtl="0" eaLnBrk="0" fontAlgn="base" hangingPunct="0">
        <a:spcBef>
          <a:spcPct val="20000"/>
        </a:spcBef>
        <a:spcAft>
          <a:spcPct val="0"/>
        </a:spcAft>
        <a:buClr>
          <a:srgbClr val="FAFD00"/>
        </a:buClr>
        <a:buChar char="–"/>
        <a:defRPr sz="2000">
          <a:solidFill>
            <a:srgbClr val="FAFD00"/>
          </a:solidFill>
          <a:latin typeface="+mn-lt"/>
          <a:ea typeface="ＭＳ Ｐゴシック" charset="0"/>
        </a:defRPr>
      </a:lvl4pPr>
      <a:lvl5pPr marL="2057400" indent="-228600" algn="l" rtl="0" eaLnBrk="0" fontAlgn="base" hangingPunct="0">
        <a:spcBef>
          <a:spcPct val="20000"/>
        </a:spcBef>
        <a:spcAft>
          <a:spcPct val="0"/>
        </a:spcAft>
        <a:buClr>
          <a:srgbClr val="FAFD00"/>
        </a:buClr>
        <a:buChar char="•"/>
        <a:defRPr sz="2000">
          <a:solidFill>
            <a:srgbClr val="FAFD00"/>
          </a:solidFill>
          <a:latin typeface="+mn-lt"/>
          <a:ea typeface="ＭＳ Ｐゴシック" charset="0"/>
        </a:defRPr>
      </a:lvl5pPr>
      <a:lvl6pPr marL="2514600" indent="-228600" algn="l" rtl="0" fontAlgn="base">
        <a:spcBef>
          <a:spcPct val="20000"/>
        </a:spcBef>
        <a:spcAft>
          <a:spcPct val="0"/>
        </a:spcAft>
        <a:buClr>
          <a:srgbClr val="FAFD00"/>
        </a:buClr>
        <a:buChar char="•"/>
        <a:defRPr sz="2000">
          <a:solidFill>
            <a:srgbClr val="FAFD00"/>
          </a:solidFill>
          <a:latin typeface="+mn-lt"/>
        </a:defRPr>
      </a:lvl6pPr>
      <a:lvl7pPr marL="2971800" indent="-228600" algn="l" rtl="0" fontAlgn="base">
        <a:spcBef>
          <a:spcPct val="20000"/>
        </a:spcBef>
        <a:spcAft>
          <a:spcPct val="0"/>
        </a:spcAft>
        <a:buClr>
          <a:srgbClr val="FAFD00"/>
        </a:buClr>
        <a:buChar char="•"/>
        <a:defRPr sz="2000">
          <a:solidFill>
            <a:srgbClr val="FAFD00"/>
          </a:solidFill>
          <a:latin typeface="+mn-lt"/>
        </a:defRPr>
      </a:lvl7pPr>
      <a:lvl8pPr marL="3429000" indent="-228600" algn="l" rtl="0" fontAlgn="base">
        <a:spcBef>
          <a:spcPct val="20000"/>
        </a:spcBef>
        <a:spcAft>
          <a:spcPct val="0"/>
        </a:spcAft>
        <a:buClr>
          <a:srgbClr val="FAFD00"/>
        </a:buClr>
        <a:buChar char="•"/>
        <a:defRPr sz="2000">
          <a:solidFill>
            <a:srgbClr val="FAFD00"/>
          </a:solidFill>
          <a:latin typeface="+mn-lt"/>
        </a:defRPr>
      </a:lvl8pPr>
      <a:lvl9pPr marL="3886200" indent="-228600" algn="l" rtl="0" fontAlgn="base">
        <a:spcBef>
          <a:spcPct val="20000"/>
        </a:spcBef>
        <a:spcAft>
          <a:spcPct val="0"/>
        </a:spcAft>
        <a:buClr>
          <a:srgbClr val="FAFD00"/>
        </a:buClr>
        <a:buChar char="•"/>
        <a:defRPr sz="2000">
          <a:solidFill>
            <a:srgbClr val="FAFD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2887" y="112798"/>
            <a:ext cx="8674101" cy="1143000"/>
          </a:xfrm>
          <a:prstGeom prst="rect">
            <a:avLst/>
          </a:prstGeom>
        </p:spPr>
        <p:txBody>
          <a:bodyPr vert="horz" lIns="45720" tIns="45720" rIns="4572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42887" y="1600200"/>
            <a:ext cx="8674101"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4"/>
          </p:nvPr>
        </p:nvSpPr>
        <p:spPr>
          <a:xfrm>
            <a:off x="6886996" y="6386830"/>
            <a:ext cx="2133600" cy="365125"/>
          </a:xfrm>
          <a:prstGeom prst="rect">
            <a:avLst/>
          </a:prstGeom>
        </p:spPr>
        <p:txBody>
          <a:bodyPr vert="horz" lIns="91440" tIns="45720" rIns="91440" bIns="45720" rtlCol="0" anchor="ctr"/>
          <a:lstStyle>
            <a:lvl1pPr algn="r">
              <a:defRPr sz="900">
                <a:solidFill>
                  <a:schemeClr val="tx1">
                    <a:tint val="75000"/>
                  </a:schemeClr>
                </a:solidFill>
                <a:latin typeface="Arial" pitchFamily="34" charset="0"/>
                <a:cs typeface="Arial" pitchFamily="34" charset="0"/>
              </a:defRPr>
            </a:lvl1pPr>
          </a:lstStyle>
          <a:p>
            <a:pPr fontAlgn="auto">
              <a:spcBef>
                <a:spcPts val="0"/>
              </a:spcBef>
              <a:spcAft>
                <a:spcPts val="0"/>
              </a:spcAft>
            </a:pPr>
            <a:fld id="{AA484CD2-854F-46FC-8B6C-AA4F406E8552}"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172804915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hf hdr="0" dt="0"/>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2887" y="112798"/>
            <a:ext cx="8674101" cy="1143000"/>
          </a:xfrm>
          <a:prstGeom prst="rect">
            <a:avLst/>
          </a:prstGeom>
        </p:spPr>
        <p:txBody>
          <a:bodyPr vert="horz" lIns="45720" tIns="45720" rIns="4572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42887" y="1600200"/>
            <a:ext cx="8674101"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4"/>
          </p:nvPr>
        </p:nvSpPr>
        <p:spPr>
          <a:xfrm>
            <a:off x="6886996" y="6386830"/>
            <a:ext cx="2133600" cy="365125"/>
          </a:xfrm>
          <a:prstGeom prst="rect">
            <a:avLst/>
          </a:prstGeom>
        </p:spPr>
        <p:txBody>
          <a:bodyPr vert="horz" lIns="91440" tIns="45720" rIns="91440" bIns="45720" rtlCol="0" anchor="ctr"/>
          <a:lstStyle>
            <a:lvl1pPr algn="r">
              <a:defRPr sz="900">
                <a:solidFill>
                  <a:schemeClr val="tx1">
                    <a:tint val="75000"/>
                  </a:schemeClr>
                </a:solidFill>
                <a:latin typeface="Arial" pitchFamily="34" charset="0"/>
                <a:cs typeface="Arial" pitchFamily="34" charset="0"/>
              </a:defRPr>
            </a:lvl1pPr>
          </a:lstStyle>
          <a:p>
            <a:pPr fontAlgn="auto">
              <a:spcBef>
                <a:spcPts val="0"/>
              </a:spcBef>
              <a:spcAft>
                <a:spcPts val="0"/>
              </a:spcAft>
            </a:pPr>
            <a:fld id="{AA484CD2-854F-46FC-8B6C-AA4F406E8552}"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1478260204"/>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Lst>
  <p:hf hdr="0" dt="0"/>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2887" y="112798"/>
            <a:ext cx="8674101" cy="1143000"/>
          </a:xfrm>
          <a:prstGeom prst="rect">
            <a:avLst/>
          </a:prstGeom>
        </p:spPr>
        <p:txBody>
          <a:bodyPr vert="horz" lIns="45720" tIns="45720" rIns="4572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42887" y="1600200"/>
            <a:ext cx="8674101"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4"/>
          </p:nvPr>
        </p:nvSpPr>
        <p:spPr>
          <a:xfrm>
            <a:off x="6886996" y="6386830"/>
            <a:ext cx="2133600" cy="365125"/>
          </a:xfrm>
          <a:prstGeom prst="rect">
            <a:avLst/>
          </a:prstGeom>
        </p:spPr>
        <p:txBody>
          <a:bodyPr vert="horz" lIns="91440" tIns="45720" rIns="91440" bIns="45720" rtlCol="0" anchor="ctr"/>
          <a:lstStyle>
            <a:lvl1pPr algn="r">
              <a:defRPr sz="900">
                <a:solidFill>
                  <a:schemeClr val="tx1">
                    <a:tint val="75000"/>
                  </a:schemeClr>
                </a:solidFill>
                <a:latin typeface="Arial" pitchFamily="34" charset="0"/>
                <a:cs typeface="Arial" pitchFamily="34" charset="0"/>
              </a:defRPr>
            </a:lvl1pPr>
          </a:lstStyle>
          <a:p>
            <a:pPr fontAlgn="auto">
              <a:spcBef>
                <a:spcPts val="0"/>
              </a:spcBef>
              <a:spcAft>
                <a:spcPts val="0"/>
              </a:spcAft>
            </a:pPr>
            <a:fld id="{AA484CD2-854F-46FC-8B6C-AA4F406E8552}"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153995228"/>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Lst>
  <p:hf hdr="0" dt="0"/>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2887" y="112798"/>
            <a:ext cx="8674101" cy="1143000"/>
          </a:xfrm>
          <a:prstGeom prst="rect">
            <a:avLst/>
          </a:prstGeom>
        </p:spPr>
        <p:txBody>
          <a:bodyPr vert="horz" lIns="45720" tIns="45720" rIns="4572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42887" y="1600200"/>
            <a:ext cx="8674101"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4"/>
          </p:nvPr>
        </p:nvSpPr>
        <p:spPr>
          <a:xfrm>
            <a:off x="6886996" y="6386830"/>
            <a:ext cx="2133600" cy="365125"/>
          </a:xfrm>
          <a:prstGeom prst="rect">
            <a:avLst/>
          </a:prstGeom>
        </p:spPr>
        <p:txBody>
          <a:bodyPr vert="horz" lIns="91440" tIns="45720" rIns="91440" bIns="45720" rtlCol="0" anchor="ctr"/>
          <a:lstStyle>
            <a:lvl1pPr algn="r">
              <a:defRPr sz="900">
                <a:solidFill>
                  <a:schemeClr val="tx1">
                    <a:tint val="75000"/>
                  </a:schemeClr>
                </a:solidFill>
                <a:latin typeface="Arial" pitchFamily="34" charset="0"/>
                <a:cs typeface="Arial" pitchFamily="34" charset="0"/>
              </a:defRPr>
            </a:lvl1pPr>
          </a:lstStyle>
          <a:p>
            <a:pPr fontAlgn="auto">
              <a:spcBef>
                <a:spcPts val="0"/>
              </a:spcBef>
              <a:spcAft>
                <a:spcPts val="0"/>
              </a:spcAft>
            </a:pPr>
            <a:fld id="{AA484CD2-854F-46FC-8B6C-AA4F406E8552}"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97436310"/>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Lst>
  <p:hf hdr="0" dt="0"/>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1" descr="BKG-12x-Rules.jpg"/>
          <p:cNvPicPr>
            <a:picLocks noChangeAspect="1"/>
          </p:cNvPicPr>
          <p:nvPr/>
        </p:nvPicPr>
        <p:blipFill>
          <a:blip r:embed="rId16"/>
          <a:srcRect/>
          <a:stretch>
            <a:fillRect/>
          </a:stretch>
        </p:blipFill>
        <p:spPr bwMode="auto">
          <a:xfrm>
            <a:off x="0" y="0"/>
            <a:ext cx="9144000" cy="6858000"/>
          </a:xfrm>
          <a:prstGeom prst="rect">
            <a:avLst/>
          </a:prstGeom>
          <a:noFill/>
          <a:ln w="9525">
            <a:noFill/>
            <a:miter lim="800000"/>
            <a:headEnd/>
            <a:tailEnd/>
          </a:ln>
        </p:spPr>
      </p:pic>
      <p:pic>
        <p:nvPicPr>
          <p:cNvPr id="13" name="Picture 11" descr="BKG-12x-Rules.jpg"/>
          <p:cNvPicPr>
            <a:picLocks noChangeAspect="1"/>
          </p:cNvPicPr>
          <p:nvPr/>
        </p:nvPicPr>
        <p:blipFill rotWithShape="1">
          <a:blip r:embed="rId16"/>
          <a:srcRect t="7778" b="9232"/>
          <a:stretch/>
        </p:blipFill>
        <p:spPr bwMode="auto">
          <a:xfrm>
            <a:off x="0" y="0"/>
            <a:ext cx="9144000" cy="5691554"/>
          </a:xfrm>
          <a:prstGeom prst="rect">
            <a:avLst/>
          </a:prstGeom>
          <a:noFill/>
          <a:ln w="9525">
            <a:noFill/>
            <a:miter lim="800000"/>
            <a:headEnd/>
            <a:tailEnd/>
          </a:ln>
        </p:spPr>
      </p:pic>
      <p:sp>
        <p:nvSpPr>
          <p:cNvPr id="1029" name="Rectangle 2"/>
          <p:cNvSpPr>
            <a:spLocks noGrp="1" noChangeArrowheads="1"/>
          </p:cNvSpPr>
          <p:nvPr>
            <p:ph type="title"/>
          </p:nvPr>
        </p:nvSpPr>
        <p:spPr bwMode="auto">
          <a:xfrm>
            <a:off x="0" y="0"/>
            <a:ext cx="9144000" cy="609600"/>
          </a:xfrm>
          <a:prstGeom prst="rect">
            <a:avLst/>
          </a:prstGeom>
          <a:noFill/>
          <a:ln w="9525">
            <a:noFill/>
            <a:miter lim="800000"/>
            <a:headEnd/>
            <a:tailEnd/>
          </a:ln>
        </p:spPr>
        <p:txBody>
          <a:bodyPr vert="horz" wrap="square" lIns="457200" tIns="45720" rIns="182880" bIns="45720" numCol="1" anchor="ctr" anchorCtr="0" compatLnSpc="1">
            <a:prstTxWarp prst="textNoShape">
              <a:avLst/>
            </a:prstTxWarp>
          </a:bodyPr>
          <a:lstStyle/>
          <a:p>
            <a:pPr lvl="0"/>
            <a:r>
              <a:rPr lang="en-US" smtClean="0"/>
              <a:t>Click to edit Master title style</a:t>
            </a:r>
            <a:endParaRPr lang="en-US" dirty="0" smtClean="0"/>
          </a:p>
        </p:txBody>
      </p:sp>
      <p:sp>
        <p:nvSpPr>
          <p:cNvPr id="1050" name="Rectangle 26"/>
          <p:cNvSpPr>
            <a:spLocks noGrp="1" noChangeArrowheads="1"/>
          </p:cNvSpPr>
          <p:nvPr>
            <p:ph type="ftr" sz="quarter" idx="3"/>
          </p:nvPr>
        </p:nvSpPr>
        <p:spPr bwMode="auto">
          <a:xfrm>
            <a:off x="380999" y="6626225"/>
            <a:ext cx="5212080" cy="231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solidFill>
                  <a:schemeClr val="tx2"/>
                </a:solidFill>
                <a:ea typeface="+mn-ea"/>
              </a:defRPr>
            </a:lvl1pPr>
          </a:lstStyle>
          <a:p>
            <a:pPr>
              <a:defRPr/>
            </a:pPr>
            <a:r>
              <a:rPr lang="en-US" smtClean="0">
                <a:solidFill>
                  <a:srgbClr val="333333"/>
                </a:solidFill>
                <a:latin typeface="Tahoma" pitchFamily="-112" charset="0"/>
              </a:rPr>
              <a:t>Design for Security - S. LEEF, March, 2014</a:t>
            </a:r>
            <a:endParaRPr lang="en-US" dirty="0">
              <a:solidFill>
                <a:srgbClr val="333333"/>
              </a:solidFill>
              <a:latin typeface="Tahoma" pitchFamily="-112" charset="0"/>
            </a:endParaRPr>
          </a:p>
        </p:txBody>
      </p:sp>
      <p:sp>
        <p:nvSpPr>
          <p:cNvPr id="10" name="Slide Number Placeholder 9"/>
          <p:cNvSpPr>
            <a:spLocks noGrp="1"/>
          </p:cNvSpPr>
          <p:nvPr>
            <p:ph type="sldNum" sz="quarter" idx="4"/>
          </p:nvPr>
        </p:nvSpPr>
        <p:spPr>
          <a:xfrm>
            <a:off x="0" y="6626225"/>
            <a:ext cx="381000" cy="228600"/>
          </a:xfrm>
          <a:prstGeom prst="rect">
            <a:avLst/>
          </a:prstGeom>
        </p:spPr>
        <p:txBody>
          <a:bodyPr vert="horz" lIns="0" tIns="45720" rIns="0" bIns="45720" rtlCol="0" anchor="b" anchorCtr="0"/>
          <a:lstStyle>
            <a:lvl1pPr algn="ctr">
              <a:defRPr sz="1200">
                <a:solidFill>
                  <a:schemeClr val="tx2"/>
                </a:solidFill>
              </a:defRPr>
            </a:lvl1pPr>
          </a:lstStyle>
          <a:p>
            <a:fld id="{B4689765-5485-4130-8525-AA8B12692EFF}" type="slidenum">
              <a:rPr lang="en-US" smtClean="0">
                <a:solidFill>
                  <a:srgbClr val="333333"/>
                </a:solidFill>
                <a:latin typeface="Tahoma" pitchFamily="-112" charset="0"/>
                <a:ea typeface="ＭＳ Ｐゴシック" pitchFamily="-112" charset="-128"/>
              </a:rPr>
              <a:pPr/>
              <a:t>‹#›</a:t>
            </a:fld>
            <a:endParaRPr lang="en-US">
              <a:solidFill>
                <a:srgbClr val="333333"/>
              </a:solidFill>
              <a:latin typeface="Tahoma" pitchFamily="-112" charset="0"/>
              <a:ea typeface="ＭＳ Ｐゴシック" pitchFamily="-112" charset="-128"/>
            </a:endParaRPr>
          </a:p>
        </p:txBody>
      </p:sp>
      <p:grpSp>
        <p:nvGrpSpPr>
          <p:cNvPr id="11" name="Group 10"/>
          <p:cNvGrpSpPr/>
          <p:nvPr/>
        </p:nvGrpSpPr>
        <p:grpSpPr>
          <a:xfrm>
            <a:off x="5648325" y="6510338"/>
            <a:ext cx="2419350" cy="323851"/>
            <a:chOff x="5648325" y="6510338"/>
            <a:chExt cx="2419350" cy="323851"/>
          </a:xfrm>
        </p:grpSpPr>
        <p:sp>
          <p:nvSpPr>
            <p:cNvPr id="1046" name="Text Box 22"/>
            <p:cNvSpPr txBox="1">
              <a:spLocks noChangeArrowheads="1"/>
            </p:cNvSpPr>
            <p:nvPr userDrawn="1"/>
          </p:nvSpPr>
          <p:spPr bwMode="auto">
            <a:xfrm>
              <a:off x="5653088" y="6619876"/>
              <a:ext cx="1447800" cy="214313"/>
            </a:xfrm>
            <a:prstGeom prst="rect">
              <a:avLst/>
            </a:prstGeom>
            <a:noFill/>
            <a:ln w="9525">
              <a:noFill/>
              <a:miter lim="800000"/>
              <a:headEnd/>
              <a:tailEnd/>
            </a:ln>
            <a:effectLst/>
          </p:spPr>
          <p:txBody>
            <a:bodyPr rIns="228600"/>
            <a:lstStyle/>
            <a:p>
              <a:pPr>
                <a:spcBef>
                  <a:spcPct val="50000"/>
                </a:spcBef>
                <a:defRPr/>
              </a:pPr>
              <a:r>
                <a:rPr lang="en-US" sz="800" b="1" dirty="0">
                  <a:solidFill>
                    <a:srgbClr val="333333"/>
                  </a:solidFill>
                  <a:latin typeface="Tahoma" pitchFamily="-112" charset="0"/>
                  <a:ea typeface="ＭＳ Ｐゴシック" pitchFamily="-112" charset="-128"/>
                  <a:cs typeface="ＭＳ Ｐゴシック" pitchFamily="-112" charset="-128"/>
                </a:rPr>
                <a:t>www.mentor.com</a:t>
              </a:r>
            </a:p>
          </p:txBody>
        </p:sp>
        <p:sp>
          <p:nvSpPr>
            <p:cNvPr id="1048" name="Text Box 24"/>
            <p:cNvSpPr txBox="1">
              <a:spLocks noChangeArrowheads="1"/>
            </p:cNvSpPr>
            <p:nvPr userDrawn="1"/>
          </p:nvSpPr>
          <p:spPr bwMode="auto">
            <a:xfrm>
              <a:off x="5648325" y="6510338"/>
              <a:ext cx="2419350" cy="198438"/>
            </a:xfrm>
            <a:prstGeom prst="rect">
              <a:avLst/>
            </a:prstGeom>
            <a:noFill/>
            <a:ln w="9525">
              <a:noFill/>
              <a:miter lim="800000"/>
              <a:headEnd/>
              <a:tailEnd/>
            </a:ln>
            <a:effectLst/>
          </p:spPr>
          <p:txBody>
            <a:bodyPr>
              <a:spAutoFit/>
            </a:bodyPr>
            <a:lstStyle/>
            <a:p>
              <a:pPr>
                <a:spcBef>
                  <a:spcPct val="50000"/>
                </a:spcBef>
                <a:defRPr/>
              </a:pPr>
              <a:r>
                <a:rPr lang="en-US" sz="700" dirty="0">
                  <a:solidFill>
                    <a:srgbClr val="333333"/>
                  </a:solidFill>
                  <a:latin typeface="Tahoma" pitchFamily="-112" charset="0"/>
                  <a:ea typeface="ＭＳ Ｐゴシック" pitchFamily="-112" charset="-128"/>
                </a:rPr>
                <a:t>© </a:t>
              </a:r>
              <a:r>
                <a:rPr lang="en-US" sz="700" dirty="0" smtClean="0">
                  <a:solidFill>
                    <a:srgbClr val="333333"/>
                  </a:solidFill>
                  <a:latin typeface="Tahoma" pitchFamily="-112" charset="0"/>
                  <a:ea typeface="ＭＳ Ｐゴシック" pitchFamily="-112" charset="-128"/>
                </a:rPr>
                <a:t>2013 </a:t>
              </a:r>
              <a:r>
                <a:rPr lang="en-US" sz="700" dirty="0">
                  <a:solidFill>
                    <a:srgbClr val="333333"/>
                  </a:solidFill>
                  <a:latin typeface="Tahoma" pitchFamily="-112" charset="0"/>
                  <a:ea typeface="ＭＳ Ｐゴシック" pitchFamily="-112" charset="-128"/>
                </a:rPr>
                <a:t>Mentor Graphics Corp. Company Confidential</a:t>
              </a:r>
            </a:p>
          </p:txBody>
        </p:sp>
      </p:grpSp>
      <p:pic>
        <p:nvPicPr>
          <p:cNvPr id="12" name="Picture 11" descr="red_jpg_lr.jpg"/>
          <p:cNvPicPr>
            <a:picLocks noChangeAspect="1"/>
          </p:cNvPicPr>
          <p:nvPr/>
        </p:nvPicPr>
        <p:blipFill>
          <a:blip r:embed="rId17"/>
          <a:stretch>
            <a:fillRect/>
          </a:stretch>
        </p:blipFill>
        <p:spPr>
          <a:xfrm>
            <a:off x="8182896" y="6575323"/>
            <a:ext cx="704088" cy="233299"/>
          </a:xfrm>
          <a:prstGeom prst="rect">
            <a:avLst/>
          </a:prstGeom>
        </p:spPr>
      </p:pic>
      <p:sp>
        <p:nvSpPr>
          <p:cNvPr id="1027" name="Rectangle 3"/>
          <p:cNvSpPr>
            <a:spLocks noGrp="1" noChangeArrowheads="1"/>
          </p:cNvSpPr>
          <p:nvPr>
            <p:ph type="body" idx="1"/>
          </p:nvPr>
        </p:nvSpPr>
        <p:spPr bwMode="auto">
          <a:xfrm>
            <a:off x="0" y="762000"/>
            <a:ext cx="9144000" cy="5624513"/>
          </a:xfrm>
          <a:prstGeom prst="rect">
            <a:avLst/>
          </a:prstGeom>
          <a:noFill/>
          <a:ln w="9525">
            <a:noFill/>
            <a:miter lim="800000"/>
            <a:headEnd/>
            <a:tailEnd/>
          </a:ln>
        </p:spPr>
        <p:txBody>
          <a:bodyPr vert="horz" wrap="square" lIns="457200" tIns="45720" rIns="45720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endParaRPr lang="en-US" dirty="0" smtClean="0"/>
          </a:p>
        </p:txBody>
      </p:sp>
    </p:spTree>
    <p:extLst>
      <p:ext uri="{BB962C8B-B14F-4D97-AF65-F5344CB8AC3E}">
        <p14:creationId xmlns:p14="http://schemas.microsoft.com/office/powerpoint/2010/main" val="359275548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ransition>
    <p:fade/>
  </p:transition>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ＭＳ Ｐゴシック" pitchFamily="-112" charset="-128"/>
          <a:cs typeface="+mj-cs"/>
        </a:defRPr>
      </a:lvl1pPr>
      <a:lvl2pPr algn="l" rtl="0" eaLnBrk="1" fontAlgn="base" hangingPunct="1">
        <a:spcBef>
          <a:spcPct val="0"/>
        </a:spcBef>
        <a:spcAft>
          <a:spcPct val="0"/>
        </a:spcAft>
        <a:defRPr sz="3200" b="1">
          <a:solidFill>
            <a:schemeClr val="tx2"/>
          </a:solidFill>
          <a:latin typeface="Tahoma" pitchFamily="-112" charset="0"/>
          <a:ea typeface="ＭＳ Ｐゴシック" pitchFamily="-112" charset="-128"/>
        </a:defRPr>
      </a:lvl2pPr>
      <a:lvl3pPr algn="l" rtl="0" eaLnBrk="1" fontAlgn="base" hangingPunct="1">
        <a:spcBef>
          <a:spcPct val="0"/>
        </a:spcBef>
        <a:spcAft>
          <a:spcPct val="0"/>
        </a:spcAft>
        <a:defRPr sz="3200" b="1">
          <a:solidFill>
            <a:schemeClr val="tx2"/>
          </a:solidFill>
          <a:latin typeface="Tahoma" pitchFamily="-112" charset="0"/>
          <a:ea typeface="ＭＳ Ｐゴシック" pitchFamily="-112" charset="-128"/>
        </a:defRPr>
      </a:lvl3pPr>
      <a:lvl4pPr algn="l" rtl="0" eaLnBrk="1" fontAlgn="base" hangingPunct="1">
        <a:spcBef>
          <a:spcPct val="0"/>
        </a:spcBef>
        <a:spcAft>
          <a:spcPct val="0"/>
        </a:spcAft>
        <a:defRPr sz="3200" b="1">
          <a:solidFill>
            <a:schemeClr val="tx2"/>
          </a:solidFill>
          <a:latin typeface="Tahoma" pitchFamily="-112" charset="0"/>
          <a:ea typeface="ＭＳ Ｐゴシック" pitchFamily="-112" charset="-128"/>
        </a:defRPr>
      </a:lvl4pPr>
      <a:lvl5pPr algn="l" rtl="0" eaLnBrk="1" fontAlgn="base" hangingPunct="1">
        <a:spcBef>
          <a:spcPct val="0"/>
        </a:spcBef>
        <a:spcAft>
          <a:spcPct val="0"/>
        </a:spcAft>
        <a:defRPr sz="3200" b="1">
          <a:solidFill>
            <a:schemeClr val="tx2"/>
          </a:solidFill>
          <a:latin typeface="Tahoma" pitchFamily="-112" charset="0"/>
          <a:ea typeface="ＭＳ Ｐゴシック" pitchFamily="-112" charset="-128"/>
        </a:defRPr>
      </a:lvl5pPr>
      <a:lvl6pPr marL="457200" algn="l" rtl="0" eaLnBrk="1" fontAlgn="base" hangingPunct="1">
        <a:spcBef>
          <a:spcPct val="0"/>
        </a:spcBef>
        <a:spcAft>
          <a:spcPct val="0"/>
        </a:spcAft>
        <a:defRPr sz="3200" b="1">
          <a:solidFill>
            <a:schemeClr val="tx2"/>
          </a:solidFill>
          <a:latin typeface="Tahoma" pitchFamily="-112" charset="0"/>
        </a:defRPr>
      </a:lvl6pPr>
      <a:lvl7pPr marL="914400" algn="l" rtl="0" eaLnBrk="1" fontAlgn="base" hangingPunct="1">
        <a:spcBef>
          <a:spcPct val="0"/>
        </a:spcBef>
        <a:spcAft>
          <a:spcPct val="0"/>
        </a:spcAft>
        <a:defRPr sz="3200" b="1">
          <a:solidFill>
            <a:schemeClr val="tx2"/>
          </a:solidFill>
          <a:latin typeface="Tahoma" pitchFamily="-112" charset="0"/>
        </a:defRPr>
      </a:lvl7pPr>
      <a:lvl8pPr marL="1371600" algn="l" rtl="0" eaLnBrk="1" fontAlgn="base" hangingPunct="1">
        <a:spcBef>
          <a:spcPct val="0"/>
        </a:spcBef>
        <a:spcAft>
          <a:spcPct val="0"/>
        </a:spcAft>
        <a:defRPr sz="3200" b="1">
          <a:solidFill>
            <a:schemeClr val="tx2"/>
          </a:solidFill>
          <a:latin typeface="Tahoma" pitchFamily="-112" charset="0"/>
        </a:defRPr>
      </a:lvl8pPr>
      <a:lvl9pPr marL="1828800" algn="l" rtl="0" eaLnBrk="1" fontAlgn="base" hangingPunct="1">
        <a:spcBef>
          <a:spcPct val="0"/>
        </a:spcBef>
        <a:spcAft>
          <a:spcPct val="0"/>
        </a:spcAft>
        <a:defRPr sz="3200" b="1">
          <a:solidFill>
            <a:schemeClr val="tx2"/>
          </a:solidFill>
          <a:latin typeface="Tahoma" pitchFamily="-112" charset="0"/>
        </a:defRPr>
      </a:lvl9pPr>
    </p:titleStyle>
    <p:bodyStyle>
      <a:lvl1pPr marL="342900" indent="-342900" algn="l" rtl="0" eaLnBrk="1" fontAlgn="base" hangingPunct="1">
        <a:spcBef>
          <a:spcPct val="30000"/>
        </a:spcBef>
        <a:spcAft>
          <a:spcPct val="0"/>
        </a:spcAft>
        <a:buClr>
          <a:srgbClr val="428C8A"/>
        </a:buClr>
        <a:buSzPct val="80000"/>
        <a:buFont typeface="Wingdings" pitchFamily="-112" charset="2"/>
        <a:buChar char="n"/>
        <a:defRPr sz="2400">
          <a:solidFill>
            <a:schemeClr val="tx2"/>
          </a:solidFill>
          <a:latin typeface="+mn-lt"/>
          <a:ea typeface="ＭＳ Ｐゴシック" pitchFamily="-112" charset="-128"/>
          <a:cs typeface="+mn-cs"/>
        </a:defRPr>
      </a:lvl1pPr>
      <a:lvl2pPr marL="684213" indent="-338138" algn="l" rtl="0" eaLnBrk="1" fontAlgn="base" hangingPunct="1">
        <a:spcBef>
          <a:spcPts val="0"/>
        </a:spcBef>
        <a:spcAft>
          <a:spcPct val="0"/>
        </a:spcAft>
        <a:buClr>
          <a:schemeClr val="bg2"/>
        </a:buClr>
        <a:buFont typeface="Tahoma" pitchFamily="-112" charset="0"/>
        <a:buChar char="—"/>
        <a:defRPr sz="2000" b="0">
          <a:solidFill>
            <a:schemeClr val="bg2"/>
          </a:solidFill>
          <a:latin typeface="+mn-lt"/>
          <a:ea typeface="ＭＳ Ｐゴシック" pitchFamily="-112" charset="-128"/>
        </a:defRPr>
      </a:lvl2pPr>
      <a:lvl3pPr marL="971550" indent="-230188" algn="l" rtl="0" eaLnBrk="1" fontAlgn="base" hangingPunct="1">
        <a:spcBef>
          <a:spcPts val="0"/>
        </a:spcBef>
        <a:spcAft>
          <a:spcPct val="0"/>
        </a:spcAft>
        <a:buClr>
          <a:schemeClr val="bg2"/>
        </a:buClr>
        <a:buFont typeface="Tahoma" pitchFamily="-112" charset="0"/>
        <a:buChar char="–"/>
        <a:defRPr b="0">
          <a:solidFill>
            <a:schemeClr val="bg2"/>
          </a:solidFill>
          <a:latin typeface="+mn-lt"/>
          <a:ea typeface="ＭＳ Ｐゴシック" pitchFamily="-112" charset="-128"/>
        </a:defRPr>
      </a:lvl3pPr>
      <a:lvl4pPr marL="1317625" indent="-230188" algn="l" rtl="0" eaLnBrk="1" fontAlgn="base" hangingPunct="1">
        <a:spcBef>
          <a:spcPts val="0"/>
        </a:spcBef>
        <a:spcAft>
          <a:spcPct val="0"/>
        </a:spcAft>
        <a:buClr>
          <a:schemeClr val="bg2"/>
        </a:buClr>
        <a:buFont typeface="Tahoma" pitchFamily="-112" charset="0"/>
        <a:buChar char="–"/>
        <a:defRPr sz="1600" b="0">
          <a:solidFill>
            <a:schemeClr val="bg2"/>
          </a:solidFill>
          <a:latin typeface="+mn-lt"/>
          <a:ea typeface="ＭＳ Ｐゴシック" pitchFamily="-112" charset="-128"/>
        </a:defRPr>
      </a:lvl4pPr>
      <a:lvl5pPr marL="2057400" indent="-228600" algn="l" rtl="0" eaLnBrk="1" fontAlgn="base" hangingPunct="1">
        <a:spcBef>
          <a:spcPct val="30000"/>
        </a:spcBef>
        <a:spcAft>
          <a:spcPct val="0"/>
        </a:spcAft>
        <a:buClr>
          <a:schemeClr val="bg2"/>
        </a:buClr>
        <a:buFont typeface="Arial" pitchFamily="34" charset="0"/>
        <a:buChar char="•"/>
        <a:defRPr sz="1600" b="1">
          <a:solidFill>
            <a:schemeClr val="bg2"/>
          </a:solidFill>
          <a:latin typeface="+mn-lt"/>
          <a:ea typeface="ＭＳ Ｐゴシック" pitchFamily="-112" charset="-128"/>
        </a:defRPr>
      </a:lvl5pPr>
      <a:lvl6pPr marL="2514600" indent="-228600" algn="l" rtl="0" eaLnBrk="1" fontAlgn="base" hangingPunct="1">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6pPr>
      <a:lvl7pPr marL="2971800" indent="-228600" algn="l" rtl="0" eaLnBrk="1" fontAlgn="base" hangingPunct="1">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7pPr>
      <a:lvl8pPr marL="3429000" indent="-228600" algn="l" rtl="0" eaLnBrk="1" fontAlgn="base" hangingPunct="1">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8pPr>
      <a:lvl9pPr marL="3886200" indent="-228600" algn="l" rtl="0" eaLnBrk="1" fontAlgn="base" hangingPunct="1">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BKG-12x-Rules.jpg"/>
          <p:cNvPicPr>
            <a:picLocks noChangeAspect="1"/>
          </p:cNvPicPr>
          <p:nvPr userDrawn="1"/>
        </p:nvPicPr>
        <p:blipFill>
          <a:blip r:embed="rId15"/>
          <a:srcRect/>
          <a:stretch>
            <a:fillRect/>
          </a:stretch>
        </p:blipFill>
        <p:spPr bwMode="auto">
          <a:xfrm>
            <a:off x="0" y="0"/>
            <a:ext cx="9144000" cy="6858000"/>
          </a:xfrm>
          <a:prstGeom prst="rect">
            <a:avLst/>
          </a:prstGeom>
          <a:noFill/>
          <a:ln w="9525">
            <a:noFill/>
            <a:miter lim="800000"/>
            <a:headEnd/>
            <a:tailEnd/>
          </a:ln>
        </p:spPr>
      </p:pic>
      <p:grpSp>
        <p:nvGrpSpPr>
          <p:cNvPr id="1031" name="Group 30"/>
          <p:cNvGrpSpPr>
            <a:grpSpLocks/>
          </p:cNvGrpSpPr>
          <p:nvPr userDrawn="1"/>
        </p:nvGrpSpPr>
        <p:grpSpPr bwMode="auto">
          <a:xfrm>
            <a:off x="5648325" y="6510338"/>
            <a:ext cx="2419350" cy="323850"/>
            <a:chOff x="2445" y="4095"/>
            <a:chExt cx="1524" cy="204"/>
          </a:xfrm>
        </p:grpSpPr>
        <p:sp>
          <p:nvSpPr>
            <p:cNvPr id="1048" name="Text Box 24"/>
            <p:cNvSpPr txBox="1">
              <a:spLocks noChangeArrowheads="1"/>
            </p:cNvSpPr>
            <p:nvPr userDrawn="1"/>
          </p:nvSpPr>
          <p:spPr bwMode="auto">
            <a:xfrm>
              <a:off x="2445" y="4095"/>
              <a:ext cx="1524" cy="125"/>
            </a:xfrm>
            <a:prstGeom prst="rect">
              <a:avLst/>
            </a:prstGeom>
            <a:noFill/>
            <a:ln w="9525">
              <a:noFill/>
              <a:miter lim="800000"/>
              <a:headEnd/>
              <a:tailEnd/>
            </a:ln>
            <a:effectLst/>
          </p:spPr>
          <p:txBody>
            <a:bodyPr>
              <a:spAutoFit/>
            </a:bodyPr>
            <a:lstStyle/>
            <a:p>
              <a:pPr>
                <a:spcBef>
                  <a:spcPct val="50000"/>
                </a:spcBef>
                <a:defRPr/>
              </a:pPr>
              <a:r>
                <a:rPr lang="en-US" sz="700" dirty="0">
                  <a:solidFill>
                    <a:srgbClr val="333333"/>
                  </a:solidFill>
                  <a:latin typeface="Tahoma"/>
                  <a:ea typeface="ＭＳ Ｐゴシック" pitchFamily="-112" charset="-128"/>
                </a:rPr>
                <a:t>© 2010 Mentor Graphics Corp. Company Confidential</a:t>
              </a:r>
            </a:p>
          </p:txBody>
        </p:sp>
        <p:sp>
          <p:nvSpPr>
            <p:cNvPr id="1046" name="Text Box 22"/>
            <p:cNvSpPr txBox="1">
              <a:spLocks noChangeArrowheads="1"/>
            </p:cNvSpPr>
            <p:nvPr userDrawn="1"/>
          </p:nvSpPr>
          <p:spPr bwMode="auto">
            <a:xfrm>
              <a:off x="2448" y="4164"/>
              <a:ext cx="912" cy="135"/>
            </a:xfrm>
            <a:prstGeom prst="rect">
              <a:avLst/>
            </a:prstGeom>
            <a:noFill/>
            <a:ln w="9525">
              <a:noFill/>
              <a:miter lim="800000"/>
              <a:headEnd/>
              <a:tailEnd/>
            </a:ln>
            <a:effectLst/>
          </p:spPr>
          <p:txBody>
            <a:bodyPr rIns="228600"/>
            <a:lstStyle/>
            <a:p>
              <a:pPr>
                <a:spcBef>
                  <a:spcPct val="50000"/>
                </a:spcBef>
                <a:defRPr/>
              </a:pPr>
              <a:r>
                <a:rPr lang="en-US" sz="800" b="1" dirty="0">
                  <a:solidFill>
                    <a:srgbClr val="333333"/>
                  </a:solidFill>
                  <a:latin typeface="Tahoma"/>
                  <a:ea typeface="ＭＳ Ｐゴシック" pitchFamily="-112" charset="-128"/>
                  <a:cs typeface="ＭＳ Ｐゴシック" pitchFamily="-112" charset="-128"/>
                </a:rPr>
                <a:t>www.mentor.com</a:t>
              </a:r>
            </a:p>
          </p:txBody>
        </p:sp>
      </p:grpSp>
      <p:sp>
        <p:nvSpPr>
          <p:cNvPr id="1027" name="Rectangle 3"/>
          <p:cNvSpPr>
            <a:spLocks noGrp="1" noChangeArrowheads="1"/>
          </p:cNvSpPr>
          <p:nvPr>
            <p:ph type="body" idx="1"/>
          </p:nvPr>
        </p:nvSpPr>
        <p:spPr bwMode="auto">
          <a:xfrm>
            <a:off x="0" y="1316038"/>
            <a:ext cx="9144000" cy="5070475"/>
          </a:xfrm>
          <a:prstGeom prst="rect">
            <a:avLst/>
          </a:prstGeom>
          <a:noFill/>
          <a:ln w="9525">
            <a:noFill/>
            <a:miter lim="800000"/>
            <a:headEnd/>
            <a:tailEnd/>
          </a:ln>
        </p:spPr>
        <p:txBody>
          <a:bodyPr vert="horz" wrap="square" lIns="457200" tIns="45720" rIns="45720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endParaRPr lang="en-US" dirty="0" smtClean="0"/>
          </a:p>
        </p:txBody>
      </p:sp>
      <p:sp>
        <p:nvSpPr>
          <p:cNvPr id="1029" name="Rectangle 2"/>
          <p:cNvSpPr>
            <a:spLocks noGrp="1" noChangeArrowheads="1"/>
          </p:cNvSpPr>
          <p:nvPr>
            <p:ph type="title"/>
          </p:nvPr>
        </p:nvSpPr>
        <p:spPr bwMode="auto">
          <a:xfrm>
            <a:off x="0" y="0"/>
            <a:ext cx="9144000" cy="1066800"/>
          </a:xfrm>
          <a:prstGeom prst="rect">
            <a:avLst/>
          </a:prstGeom>
          <a:noFill/>
          <a:ln w="9525">
            <a:noFill/>
            <a:miter lim="800000"/>
            <a:headEnd/>
            <a:tailEnd/>
          </a:ln>
        </p:spPr>
        <p:txBody>
          <a:bodyPr vert="horz" wrap="square" lIns="457200" tIns="45720" rIns="457200" bIns="45720" numCol="1" anchor="b" anchorCtr="0" compatLnSpc="1">
            <a:prstTxWarp prst="textNoShape">
              <a:avLst/>
            </a:prstTxWarp>
          </a:bodyPr>
          <a:lstStyle/>
          <a:p>
            <a:pPr lvl="0"/>
            <a:r>
              <a:rPr lang="en-US" dirty="0" smtClean="0"/>
              <a:t>Click to edit Master title style</a:t>
            </a:r>
          </a:p>
        </p:txBody>
      </p:sp>
      <p:sp>
        <p:nvSpPr>
          <p:cNvPr id="1050" name="Rectangle 26"/>
          <p:cNvSpPr>
            <a:spLocks noGrp="1" noChangeArrowheads="1"/>
          </p:cNvSpPr>
          <p:nvPr>
            <p:ph type="ftr" sz="quarter" idx="3"/>
          </p:nvPr>
        </p:nvSpPr>
        <p:spPr bwMode="auto">
          <a:xfrm>
            <a:off x="381000" y="6626225"/>
            <a:ext cx="288925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ea typeface="+mn-ea"/>
              </a:defRPr>
            </a:lvl1pPr>
          </a:lstStyle>
          <a:p>
            <a:pPr>
              <a:defRPr/>
            </a:pPr>
            <a:r>
              <a:rPr lang="en-US" smtClean="0">
                <a:solidFill>
                  <a:srgbClr val="333333"/>
                </a:solidFill>
                <a:latin typeface="Tahoma"/>
              </a:rPr>
              <a:t>Design for Security - S. LEEF, March, 2014</a:t>
            </a:r>
            <a:endParaRPr lang="en-US" dirty="0">
              <a:solidFill>
                <a:srgbClr val="333333"/>
              </a:solidFill>
              <a:latin typeface="Tahoma"/>
            </a:endParaRPr>
          </a:p>
        </p:txBody>
      </p:sp>
      <p:sp>
        <p:nvSpPr>
          <p:cNvPr id="10"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latin typeface="Tahoma"/>
                <a:ea typeface="ＭＳ Ｐゴシック" pitchFamily="-112" charset="-128"/>
              </a:rPr>
              <a:pPr/>
              <a:t>‹#›</a:t>
            </a:fld>
            <a:endParaRPr lang="en-US">
              <a:solidFill>
                <a:srgbClr val="333333"/>
              </a:solidFill>
              <a:latin typeface="Tahoma"/>
              <a:ea typeface="ＭＳ Ｐゴシック" pitchFamily="-112" charset="-128"/>
            </a:endParaRPr>
          </a:p>
        </p:txBody>
      </p:sp>
    </p:spTree>
    <p:extLst>
      <p:ext uri="{BB962C8B-B14F-4D97-AF65-F5344CB8AC3E}">
        <p14:creationId xmlns:p14="http://schemas.microsoft.com/office/powerpoint/2010/main" val="418579131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transition>
    <p:fade/>
  </p:transition>
  <p:timing>
    <p:tnLst>
      <p:par>
        <p:cTn id="1" dur="indefinite" restart="never" nodeType="tmRoot"/>
      </p:par>
    </p:tnLst>
  </p:timing>
  <p:hf hdr="0" dt="0"/>
  <p:txStyles>
    <p:titleStyle>
      <a:lvl1pPr algn="l" rtl="0" eaLnBrk="0" fontAlgn="base" hangingPunct="0">
        <a:spcBef>
          <a:spcPct val="0"/>
        </a:spcBef>
        <a:spcAft>
          <a:spcPct val="0"/>
        </a:spcAft>
        <a:defRPr lang="en-US" sz="3200" b="1" dirty="0" smtClean="0">
          <a:solidFill>
            <a:srgbClr val="336699"/>
          </a:solidFill>
          <a:latin typeface="+mj-lt"/>
          <a:ea typeface="+mj-ea"/>
          <a:cs typeface="+mj-cs"/>
        </a:defRPr>
      </a:lvl1pPr>
      <a:lvl2pPr algn="l" rtl="0" eaLnBrk="0" fontAlgn="base" hangingPunct="0">
        <a:spcBef>
          <a:spcPct val="0"/>
        </a:spcBef>
        <a:spcAft>
          <a:spcPct val="0"/>
        </a:spcAft>
        <a:defRPr sz="3200" b="1">
          <a:solidFill>
            <a:schemeClr val="tx2"/>
          </a:solidFill>
          <a:latin typeface="Tahoma" pitchFamily="-112" charset="0"/>
          <a:ea typeface="ＭＳ Ｐゴシック" pitchFamily="-112" charset="-128"/>
        </a:defRPr>
      </a:lvl2pPr>
      <a:lvl3pPr algn="l" rtl="0" eaLnBrk="0" fontAlgn="base" hangingPunct="0">
        <a:spcBef>
          <a:spcPct val="0"/>
        </a:spcBef>
        <a:spcAft>
          <a:spcPct val="0"/>
        </a:spcAft>
        <a:defRPr sz="3200" b="1">
          <a:solidFill>
            <a:schemeClr val="tx2"/>
          </a:solidFill>
          <a:latin typeface="Tahoma" pitchFamily="-112" charset="0"/>
          <a:ea typeface="ＭＳ Ｐゴシック" pitchFamily="-112" charset="-128"/>
        </a:defRPr>
      </a:lvl3pPr>
      <a:lvl4pPr algn="l" rtl="0" eaLnBrk="0" fontAlgn="base" hangingPunct="0">
        <a:spcBef>
          <a:spcPct val="0"/>
        </a:spcBef>
        <a:spcAft>
          <a:spcPct val="0"/>
        </a:spcAft>
        <a:defRPr sz="3200" b="1">
          <a:solidFill>
            <a:schemeClr val="tx2"/>
          </a:solidFill>
          <a:latin typeface="Tahoma" pitchFamily="-112" charset="0"/>
          <a:ea typeface="ＭＳ Ｐゴシック" pitchFamily="-112" charset="-128"/>
        </a:defRPr>
      </a:lvl4pPr>
      <a:lvl5pPr algn="l" rtl="0" eaLnBrk="0" fontAlgn="base" hangingPunct="0">
        <a:spcBef>
          <a:spcPct val="0"/>
        </a:spcBef>
        <a:spcAft>
          <a:spcPct val="0"/>
        </a:spcAft>
        <a:defRPr sz="3200" b="1">
          <a:solidFill>
            <a:schemeClr val="tx2"/>
          </a:solidFill>
          <a:latin typeface="Tahoma" pitchFamily="-112" charset="0"/>
          <a:ea typeface="ＭＳ Ｐゴシック" pitchFamily="-112" charset="-128"/>
        </a:defRPr>
      </a:lvl5pPr>
      <a:lvl6pPr marL="457200" algn="l" rtl="0" fontAlgn="base">
        <a:spcBef>
          <a:spcPct val="0"/>
        </a:spcBef>
        <a:spcAft>
          <a:spcPct val="0"/>
        </a:spcAft>
        <a:defRPr sz="3200" b="1">
          <a:solidFill>
            <a:schemeClr val="tx2"/>
          </a:solidFill>
          <a:latin typeface="Tahoma" pitchFamily="-112" charset="0"/>
        </a:defRPr>
      </a:lvl6pPr>
      <a:lvl7pPr marL="914400" algn="l" rtl="0" fontAlgn="base">
        <a:spcBef>
          <a:spcPct val="0"/>
        </a:spcBef>
        <a:spcAft>
          <a:spcPct val="0"/>
        </a:spcAft>
        <a:defRPr sz="3200" b="1">
          <a:solidFill>
            <a:schemeClr val="tx2"/>
          </a:solidFill>
          <a:latin typeface="Tahoma" pitchFamily="-112" charset="0"/>
        </a:defRPr>
      </a:lvl7pPr>
      <a:lvl8pPr marL="1371600" algn="l" rtl="0" fontAlgn="base">
        <a:spcBef>
          <a:spcPct val="0"/>
        </a:spcBef>
        <a:spcAft>
          <a:spcPct val="0"/>
        </a:spcAft>
        <a:defRPr sz="3200" b="1">
          <a:solidFill>
            <a:schemeClr val="tx2"/>
          </a:solidFill>
          <a:latin typeface="Tahoma" pitchFamily="-112" charset="0"/>
        </a:defRPr>
      </a:lvl8pPr>
      <a:lvl9pPr marL="1828800" algn="l" rtl="0" fontAlgn="base">
        <a:spcBef>
          <a:spcPct val="0"/>
        </a:spcBef>
        <a:spcAft>
          <a:spcPct val="0"/>
        </a:spcAft>
        <a:defRPr sz="3200" b="1">
          <a:solidFill>
            <a:schemeClr val="tx2"/>
          </a:solidFill>
          <a:latin typeface="Tahoma" pitchFamily="-112" charset="0"/>
        </a:defRPr>
      </a:lvl9pPr>
    </p:titleStyle>
    <p:bodyStyle>
      <a:lvl1pPr marL="342900" indent="-342900" algn="l" rtl="0" eaLnBrk="0" fontAlgn="base" hangingPunct="0">
        <a:spcBef>
          <a:spcPct val="30000"/>
        </a:spcBef>
        <a:spcAft>
          <a:spcPct val="0"/>
        </a:spcAft>
        <a:buClr>
          <a:srgbClr val="428C8A"/>
        </a:buClr>
        <a:buSzPct val="80000"/>
        <a:buFont typeface="Wingdings" pitchFamily="-112" charset="2"/>
        <a:buChar char="n"/>
        <a:defRPr sz="2400">
          <a:solidFill>
            <a:schemeClr val="tx2"/>
          </a:solidFill>
          <a:latin typeface="+mn-lt"/>
          <a:ea typeface="ＭＳ Ｐゴシック" pitchFamily="-112" charset="-128"/>
          <a:cs typeface="+mn-cs"/>
        </a:defRPr>
      </a:lvl1pPr>
      <a:lvl2pPr marL="803275" indent="-346075" algn="l" rtl="0" eaLnBrk="0" fontAlgn="base" hangingPunct="0">
        <a:spcBef>
          <a:spcPts val="0"/>
        </a:spcBef>
        <a:spcAft>
          <a:spcPct val="0"/>
        </a:spcAft>
        <a:buClr>
          <a:schemeClr val="bg2"/>
        </a:buClr>
        <a:buFont typeface="Tahoma" pitchFamily="-112" charset="0"/>
        <a:buChar char="—"/>
        <a:defRPr sz="2000">
          <a:solidFill>
            <a:schemeClr val="bg2"/>
          </a:solidFill>
          <a:latin typeface="+mn-lt"/>
          <a:ea typeface="ＭＳ Ｐゴシック" pitchFamily="-112" charset="-128"/>
        </a:defRPr>
      </a:lvl2pPr>
      <a:lvl3pPr marL="1193800" indent="-228600" algn="l" rtl="0" eaLnBrk="0" fontAlgn="base" hangingPunct="0">
        <a:spcBef>
          <a:spcPts val="0"/>
        </a:spcBef>
        <a:spcAft>
          <a:spcPct val="0"/>
        </a:spcAft>
        <a:buClr>
          <a:schemeClr val="bg2"/>
        </a:buClr>
        <a:buFont typeface="Tahoma" pitchFamily="-112" charset="0"/>
        <a:buChar char="–"/>
        <a:defRPr>
          <a:solidFill>
            <a:schemeClr val="bg2"/>
          </a:solidFill>
          <a:latin typeface="+mn-lt"/>
          <a:ea typeface="ＭＳ Ｐゴシック" pitchFamily="-112" charset="-128"/>
        </a:defRPr>
      </a:lvl3pPr>
      <a:lvl4pPr marL="1600200" indent="-228600" algn="l" rtl="0" eaLnBrk="0" fontAlgn="base" hangingPunct="0">
        <a:spcBef>
          <a:spcPts val="0"/>
        </a:spcBef>
        <a:spcAft>
          <a:spcPct val="0"/>
        </a:spcAft>
        <a:buClr>
          <a:schemeClr val="bg2"/>
        </a:buClr>
        <a:buFont typeface="Tahoma" pitchFamily="-112" charset="0"/>
        <a:buChar char="–"/>
        <a:defRPr sz="1600">
          <a:solidFill>
            <a:schemeClr val="bg2"/>
          </a:solidFill>
          <a:latin typeface="+mn-lt"/>
          <a:ea typeface="ＭＳ Ｐゴシック" pitchFamily="-112" charset="-128"/>
        </a:defRPr>
      </a:lvl4pPr>
      <a:lvl5pPr marL="2057400" indent="-228600" algn="l" rtl="0" eaLnBrk="0" fontAlgn="base" hangingPunct="0">
        <a:spcBef>
          <a:spcPct val="30000"/>
        </a:spcBef>
        <a:spcAft>
          <a:spcPct val="0"/>
        </a:spcAft>
        <a:buClr>
          <a:schemeClr val="bg2"/>
        </a:buClr>
        <a:buFont typeface="Arial" pitchFamily="34" charset="0"/>
        <a:buChar char="•"/>
        <a:defRPr sz="1600">
          <a:solidFill>
            <a:schemeClr val="bg2"/>
          </a:solidFill>
          <a:latin typeface="+mn-lt"/>
          <a:ea typeface="ＭＳ Ｐゴシック" pitchFamily="-112" charset="-128"/>
        </a:defRPr>
      </a:lvl5pPr>
      <a:lvl6pPr marL="25146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6pPr>
      <a:lvl7pPr marL="29718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7pPr>
      <a:lvl8pPr marL="34290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8pPr>
      <a:lvl9pPr marL="38862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 Placeholder 2"/>
          <p:cNvSpPr>
            <a:spLocks noGrp="1"/>
          </p:cNvSpPr>
          <p:nvPr>
            <p:ph type="body" idx="1"/>
          </p:nvPr>
        </p:nvSpPr>
        <p:spPr bwMode="auto">
          <a:xfrm>
            <a:off x="381000" y="1219200"/>
            <a:ext cx="838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Footer Placeholder 4"/>
          <p:cNvSpPr>
            <a:spLocks noGrp="1"/>
          </p:cNvSpPr>
          <p:nvPr>
            <p:ph type="ftr" sz="quarter" idx="3"/>
          </p:nvPr>
        </p:nvSpPr>
        <p:spPr>
          <a:xfrm>
            <a:off x="1333500" y="6550026"/>
            <a:ext cx="6477000" cy="298450"/>
          </a:xfrm>
          <a:prstGeom prst="rect">
            <a:avLst/>
          </a:prstGeom>
        </p:spPr>
        <p:txBody>
          <a:bodyPr vert="horz" wrap="square" lIns="91440" tIns="45720" rIns="91440" bIns="45720" numCol="1" anchor="ctr" anchorCtr="0" compatLnSpc="1">
            <a:prstTxWarp prst="textNoShape">
              <a:avLst/>
            </a:prstTxWarp>
          </a:bodyPr>
          <a:lstStyle>
            <a:lvl1pPr algn="ctr">
              <a:defRPr sz="900" baseline="0">
                <a:solidFill>
                  <a:srgbClr val="898989"/>
                </a:solidFill>
                <a:latin typeface="Tahoma" charset="0"/>
              </a:defRPr>
            </a:lvl1pPr>
          </a:lstStyle>
          <a:p>
            <a:pPr fontAlgn="auto">
              <a:spcBef>
                <a:spcPts val="0"/>
              </a:spcBef>
              <a:spcAft>
                <a:spcPts val="0"/>
              </a:spcAft>
              <a:defRPr/>
            </a:pPr>
            <a:r>
              <a:rPr lang="en-US" smtClean="0"/>
              <a:t>Design for Security - S. LEEF, March, 2014</a:t>
            </a:r>
            <a:endParaRPr lang="en-US" dirty="0"/>
          </a:p>
        </p:txBody>
      </p:sp>
      <p:sp>
        <p:nvSpPr>
          <p:cNvPr id="12" name="Slide Number Placeholder 5"/>
          <p:cNvSpPr>
            <a:spLocks noGrp="1"/>
          </p:cNvSpPr>
          <p:nvPr>
            <p:ph type="sldNum" sz="quarter" idx="4"/>
          </p:nvPr>
        </p:nvSpPr>
        <p:spPr>
          <a:xfrm>
            <a:off x="8102430" y="6553200"/>
            <a:ext cx="762000" cy="292102"/>
          </a:xfrm>
          <a:prstGeom prst="rect">
            <a:avLst/>
          </a:prstGeom>
        </p:spPr>
        <p:txBody>
          <a:bodyPr vert="horz" wrap="square" lIns="91440" tIns="45720" rIns="91440" bIns="45720" numCol="1" anchor="ctr" anchorCtr="0" compatLnSpc="1">
            <a:prstTxWarp prst="textNoShape">
              <a:avLst/>
            </a:prstTxWarp>
          </a:bodyPr>
          <a:lstStyle>
            <a:lvl1pPr algn="r">
              <a:defRPr sz="1200" baseline="0">
                <a:solidFill>
                  <a:srgbClr val="898989"/>
                </a:solidFill>
                <a:latin typeface="Tahoma" charset="0"/>
              </a:defRPr>
            </a:lvl1pPr>
          </a:lstStyle>
          <a:p>
            <a:pPr fontAlgn="auto">
              <a:spcBef>
                <a:spcPts val="0"/>
              </a:spcBef>
              <a:spcAft>
                <a:spcPts val="0"/>
              </a:spcAft>
              <a:defRPr/>
            </a:pPr>
            <a:fld id="{231CC523-8BC6-4921-807A-66BD262F34AB}" type="slidenum">
              <a:rPr lang="en-US"/>
              <a:pPr fontAlgn="auto">
                <a:spcBef>
                  <a:spcPts val="0"/>
                </a:spcBef>
                <a:spcAft>
                  <a:spcPts val="0"/>
                </a:spcAft>
                <a:defRPr/>
              </a:pPr>
              <a:t>‹#›</a:t>
            </a:fld>
            <a:endParaRPr lang="en-US"/>
          </a:p>
        </p:txBody>
      </p:sp>
      <p:sp>
        <p:nvSpPr>
          <p:cNvPr id="13" name="Title Placeholder 9"/>
          <p:cNvSpPr>
            <a:spLocks noGrp="1"/>
          </p:cNvSpPr>
          <p:nvPr>
            <p:ph type="title"/>
          </p:nvPr>
        </p:nvSpPr>
        <p:spPr bwMode="auto">
          <a:xfrm>
            <a:off x="1622424" y="152400"/>
            <a:ext cx="71405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Master title style</a:t>
            </a:r>
          </a:p>
        </p:txBody>
      </p:sp>
      <p:sp>
        <p:nvSpPr>
          <p:cNvPr id="2" name="Date Placeholder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Tahoma"/>
            </a:endParaRPr>
          </a:p>
        </p:txBody>
      </p:sp>
    </p:spTree>
    <p:extLst>
      <p:ext uri="{BB962C8B-B14F-4D97-AF65-F5344CB8AC3E}">
        <p14:creationId xmlns:p14="http://schemas.microsoft.com/office/powerpoint/2010/main" val="86544972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886" r:id="rId28"/>
  </p:sldLayoutIdLst>
  <p:hf hdr="0" dt="0"/>
  <p:txStyles>
    <p:titleStyle>
      <a:lvl1pPr algn="l" defTabSz="914400" rtl="0" eaLnBrk="1" latinLnBrk="0" hangingPunct="1">
        <a:spcBef>
          <a:spcPct val="0"/>
        </a:spcBef>
        <a:buNone/>
        <a:defRPr sz="2200" kern="1200">
          <a:solidFill>
            <a:schemeClr val="tx1"/>
          </a:solidFill>
          <a:latin typeface="Tahoma" pitchFamily="34" charset="0"/>
          <a:ea typeface="+mj-ea"/>
          <a:cs typeface="Tahoma" pitchFamily="34" charset="0"/>
        </a:defRPr>
      </a:lvl1pPr>
    </p:titleStyle>
    <p:bodyStyle>
      <a:lvl1pPr marL="342900" indent="-342900" algn="l" defTabSz="914400" rtl="0" eaLnBrk="1" latinLnBrk="0" hangingPunct="1">
        <a:spcBef>
          <a:spcPct val="20000"/>
        </a:spcBef>
        <a:buFont typeface="Arial" pitchFamily="34" charset="0"/>
        <a:buNone/>
        <a:defRPr sz="2000" kern="1200">
          <a:solidFill>
            <a:schemeClr val="tx1"/>
          </a:solidFill>
          <a:latin typeface="Tahoma" pitchFamily="34" charset="0"/>
          <a:ea typeface="+mn-ea"/>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11" descr="BKG-12x-Rules.jpg"/>
          <p:cNvPicPr>
            <a:picLocks noChangeAspect="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0" y="1316038"/>
            <a:ext cx="9144000" cy="5070475"/>
          </a:xfrm>
          <a:prstGeom prst="rect">
            <a:avLst/>
          </a:prstGeom>
          <a:noFill/>
          <a:ln w="9525">
            <a:noFill/>
            <a:miter lim="800000"/>
            <a:headEnd/>
            <a:tailEnd/>
          </a:ln>
        </p:spPr>
        <p:txBody>
          <a:bodyPr vert="horz" wrap="square" lIns="457200" tIns="45720" rIns="45720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endParaRPr lang="en-US" dirty="0" smtClean="0"/>
          </a:p>
        </p:txBody>
      </p:sp>
      <p:sp>
        <p:nvSpPr>
          <p:cNvPr id="1029" name="Rectangle 2"/>
          <p:cNvSpPr>
            <a:spLocks noGrp="1" noChangeArrowheads="1"/>
          </p:cNvSpPr>
          <p:nvPr>
            <p:ph type="title"/>
          </p:nvPr>
        </p:nvSpPr>
        <p:spPr bwMode="auto">
          <a:xfrm>
            <a:off x="0" y="0"/>
            <a:ext cx="9144000" cy="1066800"/>
          </a:xfrm>
          <a:prstGeom prst="rect">
            <a:avLst/>
          </a:prstGeom>
          <a:noFill/>
          <a:ln w="9525">
            <a:noFill/>
            <a:miter lim="800000"/>
            <a:headEnd/>
            <a:tailEnd/>
          </a:ln>
        </p:spPr>
        <p:txBody>
          <a:bodyPr vert="horz" wrap="square" lIns="457200" tIns="45720" rIns="457200" bIns="45720" numCol="1" anchor="b" anchorCtr="0" compatLnSpc="1">
            <a:prstTxWarp prst="textNoShape">
              <a:avLst/>
            </a:prstTxWarp>
          </a:bodyPr>
          <a:lstStyle/>
          <a:p>
            <a:pPr lvl="0"/>
            <a:r>
              <a:rPr lang="en-US" smtClean="0"/>
              <a:t>Click to edit Master title style</a:t>
            </a:r>
            <a:endParaRPr lang="en-US" dirty="0" smtClean="0"/>
          </a:p>
        </p:txBody>
      </p:sp>
      <p:sp>
        <p:nvSpPr>
          <p:cNvPr id="1050" name="Rectangle 26"/>
          <p:cNvSpPr>
            <a:spLocks noGrp="1" noChangeArrowheads="1"/>
          </p:cNvSpPr>
          <p:nvPr>
            <p:ph type="ftr" sz="quarter" idx="3"/>
          </p:nvPr>
        </p:nvSpPr>
        <p:spPr bwMode="auto">
          <a:xfrm>
            <a:off x="380999" y="6626225"/>
            <a:ext cx="5212080" cy="231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solidFill>
                  <a:schemeClr val="tx2"/>
                </a:solidFill>
                <a:ea typeface="+mn-ea"/>
              </a:defRPr>
            </a:lvl1pPr>
          </a:lstStyle>
          <a:p>
            <a:pPr>
              <a:defRPr/>
            </a:pPr>
            <a:r>
              <a:rPr lang="en-US" smtClean="0">
                <a:solidFill>
                  <a:srgbClr val="333333"/>
                </a:solidFill>
                <a:latin typeface="Tahoma" pitchFamily="-112" charset="0"/>
              </a:rPr>
              <a:t>Design for Security - S. LEEF, March, 2014</a:t>
            </a:r>
            <a:endParaRPr lang="en-US" dirty="0">
              <a:solidFill>
                <a:srgbClr val="333333"/>
              </a:solidFill>
              <a:latin typeface="Tahoma" pitchFamily="-112" charset="0"/>
            </a:endParaRPr>
          </a:p>
        </p:txBody>
      </p:sp>
      <p:sp>
        <p:nvSpPr>
          <p:cNvPr id="10" name="Slide Number Placeholder 9"/>
          <p:cNvSpPr>
            <a:spLocks noGrp="1"/>
          </p:cNvSpPr>
          <p:nvPr>
            <p:ph type="sldNum" sz="quarter" idx="4"/>
          </p:nvPr>
        </p:nvSpPr>
        <p:spPr>
          <a:xfrm>
            <a:off x="0" y="6629400"/>
            <a:ext cx="381000" cy="228600"/>
          </a:xfrm>
          <a:prstGeom prst="rect">
            <a:avLst/>
          </a:prstGeom>
        </p:spPr>
        <p:txBody>
          <a:bodyPr vert="horz" lIns="91440" tIns="45720" rIns="91440" bIns="45720" rtlCol="0" anchor="b" anchorCtr="0"/>
          <a:lstStyle>
            <a:lvl1pPr algn="ctr">
              <a:defRPr sz="800">
                <a:solidFill>
                  <a:schemeClr val="tx2"/>
                </a:solidFill>
              </a:defRPr>
            </a:lvl1pPr>
          </a:lstStyle>
          <a:p>
            <a:fld id="{B4689765-5485-4130-8525-AA8B12692EFF}" type="slidenum">
              <a:rPr lang="en-US" smtClean="0">
                <a:solidFill>
                  <a:srgbClr val="333333"/>
                </a:solidFill>
                <a:latin typeface="Tahoma" pitchFamily="-112" charset="0"/>
                <a:ea typeface="ＭＳ Ｐゴシック" pitchFamily="-112" charset="-128"/>
              </a:rPr>
              <a:pPr/>
              <a:t>‹#›</a:t>
            </a:fld>
            <a:endParaRPr lang="en-US">
              <a:solidFill>
                <a:srgbClr val="333333"/>
              </a:solidFill>
              <a:latin typeface="Tahoma" pitchFamily="-112" charset="0"/>
              <a:ea typeface="ＭＳ Ｐゴシック" pitchFamily="-112" charset="-128"/>
            </a:endParaRPr>
          </a:p>
        </p:txBody>
      </p:sp>
      <p:grpSp>
        <p:nvGrpSpPr>
          <p:cNvPr id="11" name="Group 10"/>
          <p:cNvGrpSpPr/>
          <p:nvPr/>
        </p:nvGrpSpPr>
        <p:grpSpPr>
          <a:xfrm>
            <a:off x="5648325" y="6510338"/>
            <a:ext cx="2419350" cy="323851"/>
            <a:chOff x="5648325" y="6510338"/>
            <a:chExt cx="2419350" cy="323851"/>
          </a:xfrm>
        </p:grpSpPr>
        <p:sp>
          <p:nvSpPr>
            <p:cNvPr id="1046" name="Text Box 22"/>
            <p:cNvSpPr txBox="1">
              <a:spLocks noChangeArrowheads="1"/>
            </p:cNvSpPr>
            <p:nvPr userDrawn="1"/>
          </p:nvSpPr>
          <p:spPr bwMode="auto">
            <a:xfrm>
              <a:off x="5653088" y="6619876"/>
              <a:ext cx="1447800" cy="214313"/>
            </a:xfrm>
            <a:prstGeom prst="rect">
              <a:avLst/>
            </a:prstGeom>
            <a:noFill/>
            <a:ln w="9525">
              <a:noFill/>
              <a:miter lim="800000"/>
              <a:headEnd/>
              <a:tailEnd/>
            </a:ln>
            <a:effectLst/>
          </p:spPr>
          <p:txBody>
            <a:bodyPr rIns="228600"/>
            <a:lstStyle/>
            <a:p>
              <a:pPr>
                <a:spcBef>
                  <a:spcPct val="50000"/>
                </a:spcBef>
                <a:defRPr/>
              </a:pPr>
              <a:r>
                <a:rPr lang="en-US" sz="800" b="1" dirty="0">
                  <a:solidFill>
                    <a:srgbClr val="333333"/>
                  </a:solidFill>
                  <a:latin typeface="Tahoma" pitchFamily="-112" charset="0"/>
                  <a:ea typeface="ＭＳ Ｐゴシック" pitchFamily="-112" charset="-128"/>
                  <a:cs typeface="ＭＳ Ｐゴシック" pitchFamily="-112" charset="-128"/>
                </a:rPr>
                <a:t>www.mentor.com</a:t>
              </a:r>
            </a:p>
          </p:txBody>
        </p:sp>
        <p:sp>
          <p:nvSpPr>
            <p:cNvPr id="1048" name="Text Box 24"/>
            <p:cNvSpPr txBox="1">
              <a:spLocks noChangeArrowheads="1"/>
            </p:cNvSpPr>
            <p:nvPr userDrawn="1"/>
          </p:nvSpPr>
          <p:spPr bwMode="auto">
            <a:xfrm>
              <a:off x="5648325" y="6510338"/>
              <a:ext cx="2419350" cy="198438"/>
            </a:xfrm>
            <a:prstGeom prst="rect">
              <a:avLst/>
            </a:prstGeom>
            <a:noFill/>
            <a:ln w="9525">
              <a:noFill/>
              <a:miter lim="800000"/>
              <a:headEnd/>
              <a:tailEnd/>
            </a:ln>
            <a:effectLst/>
          </p:spPr>
          <p:txBody>
            <a:bodyPr>
              <a:spAutoFit/>
            </a:bodyPr>
            <a:lstStyle/>
            <a:p>
              <a:pPr>
                <a:spcBef>
                  <a:spcPct val="50000"/>
                </a:spcBef>
                <a:defRPr/>
              </a:pPr>
              <a:r>
                <a:rPr lang="en-US" sz="700" dirty="0">
                  <a:solidFill>
                    <a:srgbClr val="333333"/>
                  </a:solidFill>
                  <a:latin typeface="Tahoma" pitchFamily="-112" charset="0"/>
                  <a:ea typeface="ＭＳ Ｐゴシック" pitchFamily="-112" charset="-128"/>
                </a:rPr>
                <a:t>© </a:t>
              </a:r>
              <a:r>
                <a:rPr lang="en-US" sz="700" dirty="0" smtClean="0">
                  <a:solidFill>
                    <a:srgbClr val="333333"/>
                  </a:solidFill>
                  <a:latin typeface="Tahoma" pitchFamily="-112" charset="0"/>
                  <a:ea typeface="ＭＳ Ｐゴシック" pitchFamily="-112" charset="-128"/>
                </a:rPr>
                <a:t>2012 </a:t>
              </a:r>
              <a:r>
                <a:rPr lang="en-US" sz="700" dirty="0">
                  <a:solidFill>
                    <a:srgbClr val="333333"/>
                  </a:solidFill>
                  <a:latin typeface="Tahoma" pitchFamily="-112" charset="0"/>
                  <a:ea typeface="ＭＳ Ｐゴシック" pitchFamily="-112" charset="-128"/>
                </a:rPr>
                <a:t>Mentor Graphics Corp. Company Confidential</a:t>
              </a:r>
            </a:p>
          </p:txBody>
        </p:sp>
      </p:grpSp>
    </p:spTree>
    <p:extLst>
      <p:ext uri="{BB962C8B-B14F-4D97-AF65-F5344CB8AC3E}">
        <p14:creationId xmlns:p14="http://schemas.microsoft.com/office/powerpoint/2010/main" val="16044296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p:fade/>
  </p:transition>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ＭＳ Ｐゴシック" pitchFamily="-112" charset="-128"/>
          <a:cs typeface="+mj-cs"/>
        </a:defRPr>
      </a:lvl1pPr>
      <a:lvl2pPr algn="l" rtl="0" eaLnBrk="1" fontAlgn="base" hangingPunct="1">
        <a:spcBef>
          <a:spcPct val="0"/>
        </a:spcBef>
        <a:spcAft>
          <a:spcPct val="0"/>
        </a:spcAft>
        <a:defRPr sz="3200" b="1">
          <a:solidFill>
            <a:schemeClr val="tx2"/>
          </a:solidFill>
          <a:latin typeface="Tahoma" pitchFamily="-112" charset="0"/>
          <a:ea typeface="ＭＳ Ｐゴシック" pitchFamily="-112" charset="-128"/>
        </a:defRPr>
      </a:lvl2pPr>
      <a:lvl3pPr algn="l" rtl="0" eaLnBrk="1" fontAlgn="base" hangingPunct="1">
        <a:spcBef>
          <a:spcPct val="0"/>
        </a:spcBef>
        <a:spcAft>
          <a:spcPct val="0"/>
        </a:spcAft>
        <a:defRPr sz="3200" b="1">
          <a:solidFill>
            <a:schemeClr val="tx2"/>
          </a:solidFill>
          <a:latin typeface="Tahoma" pitchFamily="-112" charset="0"/>
          <a:ea typeface="ＭＳ Ｐゴシック" pitchFamily="-112" charset="-128"/>
        </a:defRPr>
      </a:lvl3pPr>
      <a:lvl4pPr algn="l" rtl="0" eaLnBrk="1" fontAlgn="base" hangingPunct="1">
        <a:spcBef>
          <a:spcPct val="0"/>
        </a:spcBef>
        <a:spcAft>
          <a:spcPct val="0"/>
        </a:spcAft>
        <a:defRPr sz="3200" b="1">
          <a:solidFill>
            <a:schemeClr val="tx2"/>
          </a:solidFill>
          <a:latin typeface="Tahoma" pitchFamily="-112" charset="0"/>
          <a:ea typeface="ＭＳ Ｐゴシック" pitchFamily="-112" charset="-128"/>
        </a:defRPr>
      </a:lvl4pPr>
      <a:lvl5pPr algn="l" rtl="0" eaLnBrk="1" fontAlgn="base" hangingPunct="1">
        <a:spcBef>
          <a:spcPct val="0"/>
        </a:spcBef>
        <a:spcAft>
          <a:spcPct val="0"/>
        </a:spcAft>
        <a:defRPr sz="3200" b="1">
          <a:solidFill>
            <a:schemeClr val="tx2"/>
          </a:solidFill>
          <a:latin typeface="Tahoma" pitchFamily="-112" charset="0"/>
          <a:ea typeface="ＭＳ Ｐゴシック" pitchFamily="-112" charset="-128"/>
        </a:defRPr>
      </a:lvl5pPr>
      <a:lvl6pPr marL="457200" algn="l" rtl="0" eaLnBrk="1" fontAlgn="base" hangingPunct="1">
        <a:spcBef>
          <a:spcPct val="0"/>
        </a:spcBef>
        <a:spcAft>
          <a:spcPct val="0"/>
        </a:spcAft>
        <a:defRPr sz="3200" b="1">
          <a:solidFill>
            <a:schemeClr val="tx2"/>
          </a:solidFill>
          <a:latin typeface="Tahoma" pitchFamily="-112" charset="0"/>
        </a:defRPr>
      </a:lvl6pPr>
      <a:lvl7pPr marL="914400" algn="l" rtl="0" eaLnBrk="1" fontAlgn="base" hangingPunct="1">
        <a:spcBef>
          <a:spcPct val="0"/>
        </a:spcBef>
        <a:spcAft>
          <a:spcPct val="0"/>
        </a:spcAft>
        <a:defRPr sz="3200" b="1">
          <a:solidFill>
            <a:schemeClr val="tx2"/>
          </a:solidFill>
          <a:latin typeface="Tahoma" pitchFamily="-112" charset="0"/>
        </a:defRPr>
      </a:lvl7pPr>
      <a:lvl8pPr marL="1371600" algn="l" rtl="0" eaLnBrk="1" fontAlgn="base" hangingPunct="1">
        <a:spcBef>
          <a:spcPct val="0"/>
        </a:spcBef>
        <a:spcAft>
          <a:spcPct val="0"/>
        </a:spcAft>
        <a:defRPr sz="3200" b="1">
          <a:solidFill>
            <a:schemeClr val="tx2"/>
          </a:solidFill>
          <a:latin typeface="Tahoma" pitchFamily="-112" charset="0"/>
        </a:defRPr>
      </a:lvl8pPr>
      <a:lvl9pPr marL="1828800" algn="l" rtl="0" eaLnBrk="1" fontAlgn="base" hangingPunct="1">
        <a:spcBef>
          <a:spcPct val="0"/>
        </a:spcBef>
        <a:spcAft>
          <a:spcPct val="0"/>
        </a:spcAft>
        <a:defRPr sz="3200" b="1">
          <a:solidFill>
            <a:schemeClr val="tx2"/>
          </a:solidFill>
          <a:latin typeface="Tahoma" pitchFamily="-112" charset="0"/>
        </a:defRPr>
      </a:lvl9pPr>
    </p:titleStyle>
    <p:bodyStyle>
      <a:lvl1pPr marL="342900" indent="-342900" algn="l" rtl="0" eaLnBrk="1" fontAlgn="base" hangingPunct="1">
        <a:spcBef>
          <a:spcPct val="30000"/>
        </a:spcBef>
        <a:spcAft>
          <a:spcPct val="0"/>
        </a:spcAft>
        <a:buClr>
          <a:srgbClr val="428C8A"/>
        </a:buClr>
        <a:buSzPct val="80000"/>
        <a:buFont typeface="Wingdings" pitchFamily="-112" charset="2"/>
        <a:buChar char="n"/>
        <a:defRPr sz="2400">
          <a:solidFill>
            <a:schemeClr val="tx2"/>
          </a:solidFill>
          <a:latin typeface="+mn-lt"/>
          <a:ea typeface="ＭＳ Ｐゴシック" pitchFamily="-112" charset="-128"/>
          <a:cs typeface="+mn-cs"/>
        </a:defRPr>
      </a:lvl1pPr>
      <a:lvl2pPr marL="803275" indent="-346075" algn="l" rtl="0" eaLnBrk="1" fontAlgn="base" hangingPunct="1">
        <a:spcBef>
          <a:spcPts val="0"/>
        </a:spcBef>
        <a:spcAft>
          <a:spcPct val="0"/>
        </a:spcAft>
        <a:buClr>
          <a:schemeClr val="bg2"/>
        </a:buClr>
        <a:buFont typeface="Tahoma" pitchFamily="-112" charset="0"/>
        <a:buChar char="—"/>
        <a:defRPr sz="2000">
          <a:solidFill>
            <a:schemeClr val="bg2"/>
          </a:solidFill>
          <a:latin typeface="+mn-lt"/>
          <a:ea typeface="ＭＳ Ｐゴシック" pitchFamily="-112" charset="-128"/>
        </a:defRPr>
      </a:lvl2pPr>
      <a:lvl3pPr marL="1193800" indent="-228600" algn="l" rtl="0" eaLnBrk="1" fontAlgn="base" hangingPunct="1">
        <a:spcBef>
          <a:spcPts val="0"/>
        </a:spcBef>
        <a:spcAft>
          <a:spcPct val="0"/>
        </a:spcAft>
        <a:buClr>
          <a:schemeClr val="bg2"/>
        </a:buClr>
        <a:buFont typeface="Tahoma" pitchFamily="-112" charset="0"/>
        <a:buChar char="–"/>
        <a:defRPr>
          <a:solidFill>
            <a:schemeClr val="bg2"/>
          </a:solidFill>
          <a:latin typeface="+mn-lt"/>
          <a:ea typeface="ＭＳ Ｐゴシック" pitchFamily="-112" charset="-128"/>
        </a:defRPr>
      </a:lvl3pPr>
      <a:lvl4pPr marL="1600200" indent="-228600" algn="l" rtl="0" eaLnBrk="1" fontAlgn="base" hangingPunct="1">
        <a:spcBef>
          <a:spcPts val="0"/>
        </a:spcBef>
        <a:spcAft>
          <a:spcPct val="0"/>
        </a:spcAft>
        <a:buClr>
          <a:schemeClr val="bg2"/>
        </a:buClr>
        <a:buFont typeface="Tahoma" pitchFamily="-112" charset="0"/>
        <a:buChar char="–"/>
        <a:defRPr sz="1600">
          <a:solidFill>
            <a:schemeClr val="bg2"/>
          </a:solidFill>
          <a:latin typeface="+mn-lt"/>
          <a:ea typeface="ＭＳ Ｐゴシック" pitchFamily="-112" charset="-128"/>
        </a:defRPr>
      </a:lvl4pPr>
      <a:lvl5pPr marL="2057400" indent="-228600" algn="l" rtl="0" eaLnBrk="1" fontAlgn="base" hangingPunct="1">
        <a:spcBef>
          <a:spcPct val="30000"/>
        </a:spcBef>
        <a:spcAft>
          <a:spcPct val="0"/>
        </a:spcAft>
        <a:buClr>
          <a:schemeClr val="bg2"/>
        </a:buClr>
        <a:buFont typeface="Arial" pitchFamily="34" charset="0"/>
        <a:buChar char="•"/>
        <a:defRPr sz="1600">
          <a:solidFill>
            <a:schemeClr val="bg2"/>
          </a:solidFill>
          <a:latin typeface="+mn-lt"/>
          <a:ea typeface="ＭＳ Ｐゴシック" pitchFamily="-112" charset="-128"/>
        </a:defRPr>
      </a:lvl5pPr>
      <a:lvl6pPr marL="2514600" indent="-228600" algn="l" rtl="0" eaLnBrk="1" fontAlgn="base" hangingPunct="1">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6pPr>
      <a:lvl7pPr marL="2971800" indent="-228600" algn="l" rtl="0" eaLnBrk="1" fontAlgn="base" hangingPunct="1">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7pPr>
      <a:lvl8pPr marL="3429000" indent="-228600" algn="l" rtl="0" eaLnBrk="1" fontAlgn="base" hangingPunct="1">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8pPr>
      <a:lvl9pPr marL="3886200" indent="-228600" algn="l" rtl="0" eaLnBrk="1" fontAlgn="base" hangingPunct="1">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1" descr="BKG-12x-Rules.jpg"/>
          <p:cNvPicPr>
            <a:picLocks noChangeAspect="1"/>
          </p:cNvPicPr>
          <p:nvPr userDrawn="1"/>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0" y="1316038"/>
            <a:ext cx="9144000" cy="5070475"/>
          </a:xfrm>
          <a:prstGeom prst="rect">
            <a:avLst/>
          </a:prstGeom>
          <a:noFill/>
          <a:ln w="9525">
            <a:noFill/>
            <a:miter lim="800000"/>
            <a:headEnd/>
            <a:tailEnd/>
          </a:ln>
        </p:spPr>
        <p:txBody>
          <a:bodyPr vert="horz" wrap="square" lIns="457200" tIns="45720" rIns="45720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30" name="Rectangle 6"/>
          <p:cNvSpPr>
            <a:spLocks noChangeArrowheads="1"/>
          </p:cNvSpPr>
          <p:nvPr/>
        </p:nvSpPr>
        <p:spPr bwMode="auto">
          <a:xfrm>
            <a:off x="0" y="6615113"/>
            <a:ext cx="379413" cy="228600"/>
          </a:xfrm>
          <a:prstGeom prst="rect">
            <a:avLst/>
          </a:prstGeom>
          <a:noFill/>
          <a:ln w="9525">
            <a:noFill/>
            <a:miter lim="800000"/>
            <a:headEnd/>
            <a:tailEnd/>
          </a:ln>
        </p:spPr>
        <p:txBody>
          <a:bodyPr rIns="9144"/>
          <a:lstStyle/>
          <a:p>
            <a:pPr algn="ctr" eaLnBrk="0" hangingPunct="0">
              <a:defRPr/>
            </a:pPr>
            <a:fld id="{5A4ADD5B-3B00-4A9F-9B09-C9A0C7EAD856}" type="slidenum">
              <a:rPr lang="en-US" sz="800">
                <a:solidFill>
                  <a:srgbClr val="333333"/>
                </a:solidFill>
                <a:latin typeface="Tahoma" pitchFamily="-112" charset="0"/>
                <a:ea typeface="ＭＳ Ｐゴシック" pitchFamily="-112" charset="-128"/>
              </a:rPr>
              <a:pPr algn="ctr" eaLnBrk="0" hangingPunct="0">
                <a:defRPr/>
              </a:pPr>
              <a:t>‹#›</a:t>
            </a:fld>
            <a:endParaRPr lang="en-US" sz="800">
              <a:solidFill>
                <a:srgbClr val="333333"/>
              </a:solidFill>
              <a:latin typeface="Tahoma" pitchFamily="-112" charset="0"/>
              <a:ea typeface="ＭＳ Ｐゴシック" pitchFamily="-112" charset="-128"/>
            </a:endParaRPr>
          </a:p>
        </p:txBody>
      </p:sp>
      <p:sp>
        <p:nvSpPr>
          <p:cNvPr id="1029" name="Rectangle 2"/>
          <p:cNvSpPr>
            <a:spLocks noGrp="1" noChangeArrowheads="1"/>
          </p:cNvSpPr>
          <p:nvPr>
            <p:ph type="title"/>
          </p:nvPr>
        </p:nvSpPr>
        <p:spPr bwMode="auto">
          <a:xfrm>
            <a:off x="0" y="0"/>
            <a:ext cx="9144000" cy="1066800"/>
          </a:xfrm>
          <a:prstGeom prst="rect">
            <a:avLst/>
          </a:prstGeom>
          <a:noFill/>
          <a:ln w="9525">
            <a:noFill/>
            <a:miter lim="800000"/>
            <a:headEnd/>
            <a:tailEnd/>
          </a:ln>
        </p:spPr>
        <p:txBody>
          <a:bodyPr vert="horz" wrap="square" lIns="457200" tIns="45720" rIns="457200" bIns="45720" numCol="1" anchor="b" anchorCtr="0" compatLnSpc="1">
            <a:prstTxWarp prst="textNoShape">
              <a:avLst/>
            </a:prstTxWarp>
          </a:bodyPr>
          <a:lstStyle/>
          <a:p>
            <a:pPr lvl="0"/>
            <a:r>
              <a:rPr lang="en-US" smtClean="0"/>
              <a:t>Click to edit Master title style</a:t>
            </a:r>
          </a:p>
        </p:txBody>
      </p:sp>
      <p:sp>
        <p:nvSpPr>
          <p:cNvPr id="1050" name="Rectangle 26"/>
          <p:cNvSpPr>
            <a:spLocks noGrp="1" noChangeArrowheads="1"/>
          </p:cNvSpPr>
          <p:nvPr>
            <p:ph type="ftr" sz="quarter" idx="3"/>
          </p:nvPr>
        </p:nvSpPr>
        <p:spPr bwMode="auto">
          <a:xfrm>
            <a:off x="374650" y="6615113"/>
            <a:ext cx="28956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ea typeface="+mn-ea"/>
              </a:defRPr>
            </a:lvl1pPr>
          </a:lstStyle>
          <a:p>
            <a:pPr>
              <a:defRPr/>
            </a:pPr>
            <a:r>
              <a:rPr lang="en-US" smtClean="0">
                <a:solidFill>
                  <a:srgbClr val="333333"/>
                </a:solidFill>
                <a:latin typeface="Tahoma" pitchFamily="-112" charset="0"/>
              </a:rPr>
              <a:t>Design for Security - S. LEEF, March, 2014</a:t>
            </a:r>
            <a:endParaRPr lang="en-US">
              <a:solidFill>
                <a:srgbClr val="333333"/>
              </a:solidFill>
              <a:latin typeface="Tahoma" pitchFamily="-112" charset="0"/>
            </a:endParaRPr>
          </a:p>
        </p:txBody>
      </p:sp>
      <p:grpSp>
        <p:nvGrpSpPr>
          <p:cNvPr id="1031" name="Group 30"/>
          <p:cNvGrpSpPr>
            <a:grpSpLocks/>
          </p:cNvGrpSpPr>
          <p:nvPr userDrawn="1"/>
        </p:nvGrpSpPr>
        <p:grpSpPr bwMode="auto">
          <a:xfrm>
            <a:off x="5648325" y="6510338"/>
            <a:ext cx="2419350" cy="323850"/>
            <a:chOff x="2445" y="4095"/>
            <a:chExt cx="1524" cy="204"/>
          </a:xfrm>
        </p:grpSpPr>
        <p:sp>
          <p:nvSpPr>
            <p:cNvPr id="1048" name="Text Box 24"/>
            <p:cNvSpPr txBox="1">
              <a:spLocks noChangeArrowheads="1"/>
            </p:cNvSpPr>
            <p:nvPr userDrawn="1"/>
          </p:nvSpPr>
          <p:spPr bwMode="auto">
            <a:xfrm>
              <a:off x="2445" y="4095"/>
              <a:ext cx="1524" cy="125"/>
            </a:xfrm>
            <a:prstGeom prst="rect">
              <a:avLst/>
            </a:prstGeom>
            <a:noFill/>
            <a:ln w="9525">
              <a:noFill/>
              <a:miter lim="800000"/>
              <a:headEnd/>
              <a:tailEnd/>
            </a:ln>
            <a:effectLst/>
          </p:spPr>
          <p:txBody>
            <a:bodyPr>
              <a:spAutoFit/>
            </a:bodyPr>
            <a:lstStyle/>
            <a:p>
              <a:pPr>
                <a:spcBef>
                  <a:spcPct val="50000"/>
                </a:spcBef>
                <a:defRPr/>
              </a:pPr>
              <a:r>
                <a:rPr lang="en-US" sz="700">
                  <a:solidFill>
                    <a:srgbClr val="333333"/>
                  </a:solidFill>
                  <a:latin typeface="Tahoma" pitchFamily="-112" charset="0"/>
                  <a:ea typeface="ＭＳ Ｐゴシック" pitchFamily="-112" charset="-128"/>
                </a:rPr>
                <a:t>© 2010 Mentor Graphics Corp. Company Confidential</a:t>
              </a:r>
            </a:p>
          </p:txBody>
        </p:sp>
        <p:sp>
          <p:nvSpPr>
            <p:cNvPr id="1046" name="Text Box 22"/>
            <p:cNvSpPr txBox="1">
              <a:spLocks noChangeArrowheads="1"/>
            </p:cNvSpPr>
            <p:nvPr userDrawn="1"/>
          </p:nvSpPr>
          <p:spPr bwMode="auto">
            <a:xfrm>
              <a:off x="2448" y="4164"/>
              <a:ext cx="912" cy="135"/>
            </a:xfrm>
            <a:prstGeom prst="rect">
              <a:avLst/>
            </a:prstGeom>
            <a:noFill/>
            <a:ln w="9525">
              <a:noFill/>
              <a:miter lim="800000"/>
              <a:headEnd/>
              <a:tailEnd/>
            </a:ln>
            <a:effectLst/>
          </p:spPr>
          <p:txBody>
            <a:bodyPr rIns="228600"/>
            <a:lstStyle/>
            <a:p>
              <a:pPr>
                <a:spcBef>
                  <a:spcPct val="50000"/>
                </a:spcBef>
                <a:defRPr/>
              </a:pPr>
              <a:r>
                <a:rPr lang="en-US" sz="800" b="1">
                  <a:solidFill>
                    <a:srgbClr val="333333"/>
                  </a:solidFill>
                  <a:latin typeface="Tahoma" pitchFamily="-112" charset="0"/>
                  <a:ea typeface="ＭＳ Ｐゴシック" pitchFamily="-112" charset="-128"/>
                  <a:cs typeface="ＭＳ Ｐゴシック" pitchFamily="-112" charset="-128"/>
                </a:rPr>
                <a:t>www.mentor.com</a:t>
              </a:r>
            </a:p>
          </p:txBody>
        </p:sp>
      </p:grpSp>
    </p:spTree>
    <p:extLst>
      <p:ext uri="{BB962C8B-B14F-4D97-AF65-F5344CB8AC3E}">
        <p14:creationId xmlns:p14="http://schemas.microsoft.com/office/powerpoint/2010/main" val="409603190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ransition>
    <p:fade/>
  </p:transition>
  <p:timing>
    <p:tnLst>
      <p:par>
        <p:cTn id="1" dur="indefinite" restart="never" nodeType="tmRoot"/>
      </p:par>
    </p:tnLst>
  </p:timing>
  <p:hf hdr="0" dt="0"/>
  <p:txStyles>
    <p:titleStyle>
      <a:lvl1pPr algn="l" rtl="0" eaLnBrk="0" fontAlgn="base" hangingPunct="0">
        <a:spcBef>
          <a:spcPct val="0"/>
        </a:spcBef>
        <a:spcAft>
          <a:spcPct val="0"/>
        </a:spcAft>
        <a:defRPr sz="3200" b="1">
          <a:solidFill>
            <a:schemeClr val="tx2"/>
          </a:solidFill>
          <a:latin typeface="+mj-lt"/>
          <a:ea typeface="ＭＳ Ｐゴシック" pitchFamily="-112" charset="-128"/>
          <a:cs typeface="+mj-cs"/>
        </a:defRPr>
      </a:lvl1pPr>
      <a:lvl2pPr algn="l" rtl="0" eaLnBrk="0" fontAlgn="base" hangingPunct="0">
        <a:spcBef>
          <a:spcPct val="0"/>
        </a:spcBef>
        <a:spcAft>
          <a:spcPct val="0"/>
        </a:spcAft>
        <a:defRPr sz="3200" b="1">
          <a:solidFill>
            <a:schemeClr val="tx2"/>
          </a:solidFill>
          <a:latin typeface="Tahoma" pitchFamily="-112" charset="0"/>
          <a:ea typeface="ＭＳ Ｐゴシック" pitchFamily="-112" charset="-128"/>
        </a:defRPr>
      </a:lvl2pPr>
      <a:lvl3pPr algn="l" rtl="0" eaLnBrk="0" fontAlgn="base" hangingPunct="0">
        <a:spcBef>
          <a:spcPct val="0"/>
        </a:spcBef>
        <a:spcAft>
          <a:spcPct val="0"/>
        </a:spcAft>
        <a:defRPr sz="3200" b="1">
          <a:solidFill>
            <a:schemeClr val="tx2"/>
          </a:solidFill>
          <a:latin typeface="Tahoma" pitchFamily="-112" charset="0"/>
          <a:ea typeface="ＭＳ Ｐゴシック" pitchFamily="-112" charset="-128"/>
        </a:defRPr>
      </a:lvl3pPr>
      <a:lvl4pPr algn="l" rtl="0" eaLnBrk="0" fontAlgn="base" hangingPunct="0">
        <a:spcBef>
          <a:spcPct val="0"/>
        </a:spcBef>
        <a:spcAft>
          <a:spcPct val="0"/>
        </a:spcAft>
        <a:defRPr sz="3200" b="1">
          <a:solidFill>
            <a:schemeClr val="tx2"/>
          </a:solidFill>
          <a:latin typeface="Tahoma" pitchFamily="-112" charset="0"/>
          <a:ea typeface="ＭＳ Ｐゴシック" pitchFamily="-112" charset="-128"/>
        </a:defRPr>
      </a:lvl4pPr>
      <a:lvl5pPr algn="l" rtl="0" eaLnBrk="0" fontAlgn="base" hangingPunct="0">
        <a:spcBef>
          <a:spcPct val="0"/>
        </a:spcBef>
        <a:spcAft>
          <a:spcPct val="0"/>
        </a:spcAft>
        <a:defRPr sz="3200" b="1">
          <a:solidFill>
            <a:schemeClr val="tx2"/>
          </a:solidFill>
          <a:latin typeface="Tahoma" pitchFamily="-112" charset="0"/>
          <a:ea typeface="ＭＳ Ｐゴシック" pitchFamily="-112" charset="-128"/>
        </a:defRPr>
      </a:lvl5pPr>
      <a:lvl6pPr marL="457200" algn="l" rtl="0" fontAlgn="base">
        <a:spcBef>
          <a:spcPct val="0"/>
        </a:spcBef>
        <a:spcAft>
          <a:spcPct val="0"/>
        </a:spcAft>
        <a:defRPr sz="3200" b="1">
          <a:solidFill>
            <a:schemeClr val="tx2"/>
          </a:solidFill>
          <a:latin typeface="Tahoma" pitchFamily="-112" charset="0"/>
        </a:defRPr>
      </a:lvl6pPr>
      <a:lvl7pPr marL="914400" algn="l" rtl="0" fontAlgn="base">
        <a:spcBef>
          <a:spcPct val="0"/>
        </a:spcBef>
        <a:spcAft>
          <a:spcPct val="0"/>
        </a:spcAft>
        <a:defRPr sz="3200" b="1">
          <a:solidFill>
            <a:schemeClr val="tx2"/>
          </a:solidFill>
          <a:latin typeface="Tahoma" pitchFamily="-112" charset="0"/>
        </a:defRPr>
      </a:lvl7pPr>
      <a:lvl8pPr marL="1371600" algn="l" rtl="0" fontAlgn="base">
        <a:spcBef>
          <a:spcPct val="0"/>
        </a:spcBef>
        <a:spcAft>
          <a:spcPct val="0"/>
        </a:spcAft>
        <a:defRPr sz="3200" b="1">
          <a:solidFill>
            <a:schemeClr val="tx2"/>
          </a:solidFill>
          <a:latin typeface="Tahoma" pitchFamily="-112" charset="0"/>
        </a:defRPr>
      </a:lvl8pPr>
      <a:lvl9pPr marL="1828800" algn="l" rtl="0" fontAlgn="base">
        <a:spcBef>
          <a:spcPct val="0"/>
        </a:spcBef>
        <a:spcAft>
          <a:spcPct val="0"/>
        </a:spcAft>
        <a:defRPr sz="3200" b="1">
          <a:solidFill>
            <a:schemeClr val="tx2"/>
          </a:solidFill>
          <a:latin typeface="Tahoma" pitchFamily="-112" charset="0"/>
        </a:defRPr>
      </a:lvl9pPr>
    </p:titleStyle>
    <p:bodyStyle>
      <a:lvl1pPr marL="342900" indent="-342900" algn="l" rtl="0" eaLnBrk="0" fontAlgn="base" hangingPunct="0">
        <a:spcBef>
          <a:spcPct val="30000"/>
        </a:spcBef>
        <a:spcAft>
          <a:spcPct val="0"/>
        </a:spcAft>
        <a:buClr>
          <a:srgbClr val="428C8A"/>
        </a:buClr>
        <a:buSzPct val="105000"/>
        <a:buFont typeface="Wingdings" pitchFamily="-112" charset="2"/>
        <a:buChar char="n"/>
        <a:defRPr sz="2400">
          <a:solidFill>
            <a:schemeClr val="tx2"/>
          </a:solidFill>
          <a:latin typeface="+mn-lt"/>
          <a:ea typeface="ＭＳ Ｐゴシック" pitchFamily="-112" charset="-128"/>
          <a:cs typeface="+mn-cs"/>
        </a:defRPr>
      </a:lvl1pPr>
      <a:lvl2pPr marL="803275" indent="-346075" algn="l" rtl="0" eaLnBrk="0" fontAlgn="base" hangingPunct="0">
        <a:spcBef>
          <a:spcPct val="30000"/>
        </a:spcBef>
        <a:spcAft>
          <a:spcPct val="0"/>
        </a:spcAft>
        <a:buClr>
          <a:schemeClr val="bg2"/>
        </a:buClr>
        <a:buFont typeface="Tahoma" pitchFamily="-112" charset="0"/>
        <a:buChar char="—"/>
        <a:defRPr sz="2000">
          <a:solidFill>
            <a:schemeClr val="bg2"/>
          </a:solidFill>
          <a:latin typeface="+mn-lt"/>
          <a:ea typeface="ＭＳ Ｐゴシック" pitchFamily="-112" charset="-128"/>
        </a:defRPr>
      </a:lvl2pPr>
      <a:lvl3pPr marL="1193800" indent="-228600" algn="l" rtl="0" eaLnBrk="0" fontAlgn="base" hangingPunct="0">
        <a:spcBef>
          <a:spcPct val="30000"/>
        </a:spcBef>
        <a:spcAft>
          <a:spcPct val="0"/>
        </a:spcAft>
        <a:buClr>
          <a:schemeClr val="bg2"/>
        </a:buClr>
        <a:buFont typeface="Tahoma" pitchFamily="-112" charset="0"/>
        <a:buChar char="–"/>
        <a:defRPr>
          <a:solidFill>
            <a:schemeClr val="bg2"/>
          </a:solidFill>
          <a:latin typeface="+mn-lt"/>
          <a:ea typeface="ＭＳ Ｐゴシック" pitchFamily="-112" charset="-128"/>
        </a:defRPr>
      </a:lvl3pPr>
      <a:lvl4pPr marL="1600200" indent="-228600" algn="l" rtl="0" eaLnBrk="0" fontAlgn="base" hangingPunct="0">
        <a:spcBef>
          <a:spcPct val="30000"/>
        </a:spcBef>
        <a:spcAft>
          <a:spcPct val="0"/>
        </a:spcAft>
        <a:buClr>
          <a:schemeClr val="bg2"/>
        </a:buClr>
        <a:buFont typeface="Tahoma" pitchFamily="-112" charset="0"/>
        <a:buChar char="–"/>
        <a:defRPr sz="1600">
          <a:solidFill>
            <a:schemeClr val="bg2"/>
          </a:solidFill>
          <a:latin typeface="+mn-lt"/>
          <a:ea typeface="ＭＳ Ｐゴシック" pitchFamily="-112" charset="-128"/>
        </a:defRPr>
      </a:lvl4pPr>
      <a:lvl5pPr marL="2057400" indent="-228600" algn="l" rtl="0" eaLnBrk="0" fontAlgn="base" hangingPunct="0">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5pPr>
      <a:lvl6pPr marL="25146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6pPr>
      <a:lvl7pPr marL="29718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7pPr>
      <a:lvl8pPr marL="34290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8pPr>
      <a:lvl9pPr marL="38862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BKG-12x-Rules.jpg"/>
          <p:cNvPicPr>
            <a:picLocks noChangeAspect="1"/>
          </p:cNvPicPr>
          <p:nvPr userDrawn="1"/>
        </p:nvPicPr>
        <p:blipFill>
          <a:blip r:embed="rId15"/>
          <a:srcRect/>
          <a:stretch>
            <a:fillRect/>
          </a:stretch>
        </p:blipFill>
        <p:spPr bwMode="auto">
          <a:xfrm>
            <a:off x="0" y="0"/>
            <a:ext cx="9144000" cy="6858000"/>
          </a:xfrm>
          <a:prstGeom prst="rect">
            <a:avLst/>
          </a:prstGeom>
          <a:noFill/>
          <a:ln w="9525">
            <a:noFill/>
            <a:miter lim="800000"/>
            <a:headEnd/>
            <a:tailEnd/>
          </a:ln>
        </p:spPr>
      </p:pic>
      <p:grpSp>
        <p:nvGrpSpPr>
          <p:cNvPr id="1031" name="Group 30"/>
          <p:cNvGrpSpPr>
            <a:grpSpLocks/>
          </p:cNvGrpSpPr>
          <p:nvPr userDrawn="1"/>
        </p:nvGrpSpPr>
        <p:grpSpPr bwMode="auto">
          <a:xfrm>
            <a:off x="5648325" y="6510338"/>
            <a:ext cx="2419350" cy="323850"/>
            <a:chOff x="2445" y="4095"/>
            <a:chExt cx="1524" cy="204"/>
          </a:xfrm>
        </p:grpSpPr>
        <p:sp>
          <p:nvSpPr>
            <p:cNvPr id="1048" name="Text Box 24"/>
            <p:cNvSpPr txBox="1">
              <a:spLocks noChangeArrowheads="1"/>
            </p:cNvSpPr>
            <p:nvPr userDrawn="1"/>
          </p:nvSpPr>
          <p:spPr bwMode="auto">
            <a:xfrm>
              <a:off x="2445" y="4095"/>
              <a:ext cx="1524" cy="125"/>
            </a:xfrm>
            <a:prstGeom prst="rect">
              <a:avLst/>
            </a:prstGeom>
            <a:noFill/>
            <a:ln w="9525">
              <a:noFill/>
              <a:miter lim="800000"/>
              <a:headEnd/>
              <a:tailEnd/>
            </a:ln>
            <a:effectLst/>
          </p:spPr>
          <p:txBody>
            <a:bodyPr>
              <a:spAutoFit/>
            </a:bodyPr>
            <a:lstStyle/>
            <a:p>
              <a:pPr>
                <a:spcBef>
                  <a:spcPct val="50000"/>
                </a:spcBef>
                <a:defRPr/>
              </a:pPr>
              <a:r>
                <a:rPr lang="en-US" sz="700" dirty="0">
                  <a:solidFill>
                    <a:srgbClr val="333333"/>
                  </a:solidFill>
                  <a:latin typeface="Tahoma"/>
                  <a:ea typeface="ＭＳ Ｐゴシック" pitchFamily="-112" charset="-128"/>
                </a:rPr>
                <a:t>© 2010 Mentor Graphics Corp. Company Confidential</a:t>
              </a:r>
            </a:p>
          </p:txBody>
        </p:sp>
        <p:sp>
          <p:nvSpPr>
            <p:cNvPr id="1046" name="Text Box 22"/>
            <p:cNvSpPr txBox="1">
              <a:spLocks noChangeArrowheads="1"/>
            </p:cNvSpPr>
            <p:nvPr userDrawn="1"/>
          </p:nvSpPr>
          <p:spPr bwMode="auto">
            <a:xfrm>
              <a:off x="2448" y="4164"/>
              <a:ext cx="912" cy="135"/>
            </a:xfrm>
            <a:prstGeom prst="rect">
              <a:avLst/>
            </a:prstGeom>
            <a:noFill/>
            <a:ln w="9525">
              <a:noFill/>
              <a:miter lim="800000"/>
              <a:headEnd/>
              <a:tailEnd/>
            </a:ln>
            <a:effectLst/>
          </p:spPr>
          <p:txBody>
            <a:bodyPr rIns="228600"/>
            <a:lstStyle/>
            <a:p>
              <a:pPr>
                <a:spcBef>
                  <a:spcPct val="50000"/>
                </a:spcBef>
                <a:defRPr/>
              </a:pPr>
              <a:r>
                <a:rPr lang="en-US" sz="800" b="1" dirty="0">
                  <a:solidFill>
                    <a:srgbClr val="333333"/>
                  </a:solidFill>
                  <a:latin typeface="Tahoma"/>
                  <a:ea typeface="ＭＳ Ｐゴシック" pitchFamily="-112" charset="-128"/>
                  <a:cs typeface="ＭＳ Ｐゴシック" pitchFamily="-112" charset="-128"/>
                </a:rPr>
                <a:t>www.mentor.com</a:t>
              </a:r>
            </a:p>
          </p:txBody>
        </p:sp>
      </p:grpSp>
      <p:sp>
        <p:nvSpPr>
          <p:cNvPr id="1027" name="Rectangle 3"/>
          <p:cNvSpPr>
            <a:spLocks noGrp="1" noChangeArrowheads="1"/>
          </p:cNvSpPr>
          <p:nvPr>
            <p:ph type="body" idx="1"/>
          </p:nvPr>
        </p:nvSpPr>
        <p:spPr bwMode="auto">
          <a:xfrm>
            <a:off x="0" y="1316038"/>
            <a:ext cx="9144000" cy="5070475"/>
          </a:xfrm>
          <a:prstGeom prst="rect">
            <a:avLst/>
          </a:prstGeom>
          <a:noFill/>
          <a:ln w="9525">
            <a:noFill/>
            <a:miter lim="800000"/>
            <a:headEnd/>
            <a:tailEnd/>
          </a:ln>
        </p:spPr>
        <p:txBody>
          <a:bodyPr vert="horz" wrap="square" lIns="457200" tIns="45720" rIns="45720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endParaRPr lang="en-US" dirty="0" smtClean="0"/>
          </a:p>
        </p:txBody>
      </p:sp>
      <p:sp>
        <p:nvSpPr>
          <p:cNvPr id="1029" name="Rectangle 2"/>
          <p:cNvSpPr>
            <a:spLocks noGrp="1" noChangeArrowheads="1"/>
          </p:cNvSpPr>
          <p:nvPr>
            <p:ph type="title"/>
          </p:nvPr>
        </p:nvSpPr>
        <p:spPr bwMode="auto">
          <a:xfrm>
            <a:off x="0" y="0"/>
            <a:ext cx="9144000" cy="1066800"/>
          </a:xfrm>
          <a:prstGeom prst="rect">
            <a:avLst/>
          </a:prstGeom>
          <a:noFill/>
          <a:ln w="9525">
            <a:noFill/>
            <a:miter lim="800000"/>
            <a:headEnd/>
            <a:tailEnd/>
          </a:ln>
        </p:spPr>
        <p:txBody>
          <a:bodyPr vert="horz" wrap="square" lIns="457200" tIns="45720" rIns="457200" bIns="45720" numCol="1" anchor="b" anchorCtr="0" compatLnSpc="1">
            <a:prstTxWarp prst="textNoShape">
              <a:avLst/>
            </a:prstTxWarp>
          </a:bodyPr>
          <a:lstStyle/>
          <a:p>
            <a:pPr lvl="0"/>
            <a:r>
              <a:rPr lang="en-US" dirty="0" smtClean="0"/>
              <a:t>Click to edit Master title style</a:t>
            </a:r>
          </a:p>
        </p:txBody>
      </p:sp>
      <p:sp>
        <p:nvSpPr>
          <p:cNvPr id="1050" name="Rectangle 26"/>
          <p:cNvSpPr>
            <a:spLocks noGrp="1" noChangeArrowheads="1"/>
          </p:cNvSpPr>
          <p:nvPr>
            <p:ph type="ftr" sz="quarter" idx="3"/>
          </p:nvPr>
        </p:nvSpPr>
        <p:spPr bwMode="auto">
          <a:xfrm>
            <a:off x="381000" y="6626225"/>
            <a:ext cx="288925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ea typeface="+mn-ea"/>
              </a:defRPr>
            </a:lvl1pPr>
          </a:lstStyle>
          <a:p>
            <a:pPr>
              <a:defRPr/>
            </a:pPr>
            <a:r>
              <a:rPr lang="en-US" smtClean="0">
                <a:solidFill>
                  <a:srgbClr val="333333"/>
                </a:solidFill>
                <a:latin typeface="Tahoma"/>
              </a:rPr>
              <a:t>Design for Security - S. LEEF, March, 2014</a:t>
            </a:r>
            <a:endParaRPr lang="en-US" dirty="0">
              <a:solidFill>
                <a:srgbClr val="333333"/>
              </a:solidFill>
              <a:latin typeface="Tahoma"/>
            </a:endParaRPr>
          </a:p>
        </p:txBody>
      </p:sp>
      <p:sp>
        <p:nvSpPr>
          <p:cNvPr id="10"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defRPr>
            </a:lvl1pPr>
          </a:lstStyle>
          <a:p>
            <a:fld id="{B4689765-5485-4130-8525-AA8B12692EFF}" type="slidenum">
              <a:rPr lang="en-US" smtClean="0">
                <a:solidFill>
                  <a:srgbClr val="333333"/>
                </a:solidFill>
                <a:latin typeface="Tahoma"/>
                <a:ea typeface="ＭＳ Ｐゴシック" pitchFamily="-112" charset="-128"/>
              </a:rPr>
              <a:pPr/>
              <a:t>‹#›</a:t>
            </a:fld>
            <a:endParaRPr lang="en-US">
              <a:solidFill>
                <a:srgbClr val="333333"/>
              </a:solidFill>
              <a:latin typeface="Tahoma"/>
              <a:ea typeface="ＭＳ Ｐゴシック" pitchFamily="-112" charset="-128"/>
            </a:endParaRPr>
          </a:p>
        </p:txBody>
      </p:sp>
    </p:spTree>
    <p:extLst>
      <p:ext uri="{BB962C8B-B14F-4D97-AF65-F5344CB8AC3E}">
        <p14:creationId xmlns:p14="http://schemas.microsoft.com/office/powerpoint/2010/main" val="32937098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Lst>
  <p:transition>
    <p:fade/>
  </p:transition>
  <p:timing>
    <p:tnLst>
      <p:par>
        <p:cTn id="1" dur="indefinite" restart="never" nodeType="tmRoot"/>
      </p:par>
    </p:tnLst>
  </p:timing>
  <p:hf hdr="0" dt="0"/>
  <p:txStyles>
    <p:titleStyle>
      <a:lvl1pPr algn="l" rtl="0" eaLnBrk="0" fontAlgn="base" hangingPunct="0">
        <a:spcBef>
          <a:spcPct val="0"/>
        </a:spcBef>
        <a:spcAft>
          <a:spcPct val="0"/>
        </a:spcAft>
        <a:defRPr lang="en-US" sz="3200" b="1" dirty="0" smtClean="0">
          <a:solidFill>
            <a:srgbClr val="336699"/>
          </a:solidFill>
          <a:latin typeface="+mj-lt"/>
          <a:ea typeface="+mj-ea"/>
          <a:cs typeface="+mj-cs"/>
        </a:defRPr>
      </a:lvl1pPr>
      <a:lvl2pPr algn="l" rtl="0" eaLnBrk="0" fontAlgn="base" hangingPunct="0">
        <a:spcBef>
          <a:spcPct val="0"/>
        </a:spcBef>
        <a:spcAft>
          <a:spcPct val="0"/>
        </a:spcAft>
        <a:defRPr sz="3200" b="1">
          <a:solidFill>
            <a:schemeClr val="tx2"/>
          </a:solidFill>
          <a:latin typeface="Tahoma" pitchFamily="-112" charset="0"/>
          <a:ea typeface="ＭＳ Ｐゴシック" pitchFamily="-112" charset="-128"/>
        </a:defRPr>
      </a:lvl2pPr>
      <a:lvl3pPr algn="l" rtl="0" eaLnBrk="0" fontAlgn="base" hangingPunct="0">
        <a:spcBef>
          <a:spcPct val="0"/>
        </a:spcBef>
        <a:spcAft>
          <a:spcPct val="0"/>
        </a:spcAft>
        <a:defRPr sz="3200" b="1">
          <a:solidFill>
            <a:schemeClr val="tx2"/>
          </a:solidFill>
          <a:latin typeface="Tahoma" pitchFamily="-112" charset="0"/>
          <a:ea typeface="ＭＳ Ｐゴシック" pitchFamily="-112" charset="-128"/>
        </a:defRPr>
      </a:lvl3pPr>
      <a:lvl4pPr algn="l" rtl="0" eaLnBrk="0" fontAlgn="base" hangingPunct="0">
        <a:spcBef>
          <a:spcPct val="0"/>
        </a:spcBef>
        <a:spcAft>
          <a:spcPct val="0"/>
        </a:spcAft>
        <a:defRPr sz="3200" b="1">
          <a:solidFill>
            <a:schemeClr val="tx2"/>
          </a:solidFill>
          <a:latin typeface="Tahoma" pitchFamily="-112" charset="0"/>
          <a:ea typeface="ＭＳ Ｐゴシック" pitchFamily="-112" charset="-128"/>
        </a:defRPr>
      </a:lvl4pPr>
      <a:lvl5pPr algn="l" rtl="0" eaLnBrk="0" fontAlgn="base" hangingPunct="0">
        <a:spcBef>
          <a:spcPct val="0"/>
        </a:spcBef>
        <a:spcAft>
          <a:spcPct val="0"/>
        </a:spcAft>
        <a:defRPr sz="3200" b="1">
          <a:solidFill>
            <a:schemeClr val="tx2"/>
          </a:solidFill>
          <a:latin typeface="Tahoma" pitchFamily="-112" charset="0"/>
          <a:ea typeface="ＭＳ Ｐゴシック" pitchFamily="-112" charset="-128"/>
        </a:defRPr>
      </a:lvl5pPr>
      <a:lvl6pPr marL="457200" algn="l" rtl="0" fontAlgn="base">
        <a:spcBef>
          <a:spcPct val="0"/>
        </a:spcBef>
        <a:spcAft>
          <a:spcPct val="0"/>
        </a:spcAft>
        <a:defRPr sz="3200" b="1">
          <a:solidFill>
            <a:schemeClr val="tx2"/>
          </a:solidFill>
          <a:latin typeface="Tahoma" pitchFamily="-112" charset="0"/>
        </a:defRPr>
      </a:lvl6pPr>
      <a:lvl7pPr marL="914400" algn="l" rtl="0" fontAlgn="base">
        <a:spcBef>
          <a:spcPct val="0"/>
        </a:spcBef>
        <a:spcAft>
          <a:spcPct val="0"/>
        </a:spcAft>
        <a:defRPr sz="3200" b="1">
          <a:solidFill>
            <a:schemeClr val="tx2"/>
          </a:solidFill>
          <a:latin typeface="Tahoma" pitchFamily="-112" charset="0"/>
        </a:defRPr>
      </a:lvl7pPr>
      <a:lvl8pPr marL="1371600" algn="l" rtl="0" fontAlgn="base">
        <a:spcBef>
          <a:spcPct val="0"/>
        </a:spcBef>
        <a:spcAft>
          <a:spcPct val="0"/>
        </a:spcAft>
        <a:defRPr sz="3200" b="1">
          <a:solidFill>
            <a:schemeClr val="tx2"/>
          </a:solidFill>
          <a:latin typeface="Tahoma" pitchFamily="-112" charset="0"/>
        </a:defRPr>
      </a:lvl8pPr>
      <a:lvl9pPr marL="1828800" algn="l" rtl="0" fontAlgn="base">
        <a:spcBef>
          <a:spcPct val="0"/>
        </a:spcBef>
        <a:spcAft>
          <a:spcPct val="0"/>
        </a:spcAft>
        <a:defRPr sz="3200" b="1">
          <a:solidFill>
            <a:schemeClr val="tx2"/>
          </a:solidFill>
          <a:latin typeface="Tahoma" pitchFamily="-112" charset="0"/>
        </a:defRPr>
      </a:lvl9pPr>
    </p:titleStyle>
    <p:bodyStyle>
      <a:lvl1pPr marL="342900" indent="-342900" algn="l" rtl="0" eaLnBrk="0" fontAlgn="base" hangingPunct="0">
        <a:spcBef>
          <a:spcPct val="30000"/>
        </a:spcBef>
        <a:spcAft>
          <a:spcPct val="0"/>
        </a:spcAft>
        <a:buClr>
          <a:srgbClr val="428C8A"/>
        </a:buClr>
        <a:buSzPct val="80000"/>
        <a:buFont typeface="Wingdings" pitchFamily="-112" charset="2"/>
        <a:buChar char="n"/>
        <a:defRPr sz="2400">
          <a:solidFill>
            <a:schemeClr val="tx2"/>
          </a:solidFill>
          <a:latin typeface="+mn-lt"/>
          <a:ea typeface="ＭＳ Ｐゴシック" pitchFamily="-112" charset="-128"/>
          <a:cs typeface="+mn-cs"/>
        </a:defRPr>
      </a:lvl1pPr>
      <a:lvl2pPr marL="803275" indent="-346075" algn="l" rtl="0" eaLnBrk="0" fontAlgn="base" hangingPunct="0">
        <a:spcBef>
          <a:spcPts val="0"/>
        </a:spcBef>
        <a:spcAft>
          <a:spcPct val="0"/>
        </a:spcAft>
        <a:buClr>
          <a:schemeClr val="bg2"/>
        </a:buClr>
        <a:buFont typeface="Tahoma" pitchFamily="-112" charset="0"/>
        <a:buChar char="—"/>
        <a:defRPr sz="2000">
          <a:solidFill>
            <a:schemeClr val="bg2"/>
          </a:solidFill>
          <a:latin typeface="+mn-lt"/>
          <a:ea typeface="ＭＳ Ｐゴシック" pitchFamily="-112" charset="-128"/>
        </a:defRPr>
      </a:lvl2pPr>
      <a:lvl3pPr marL="1193800" indent="-228600" algn="l" rtl="0" eaLnBrk="0" fontAlgn="base" hangingPunct="0">
        <a:spcBef>
          <a:spcPts val="0"/>
        </a:spcBef>
        <a:spcAft>
          <a:spcPct val="0"/>
        </a:spcAft>
        <a:buClr>
          <a:schemeClr val="bg2"/>
        </a:buClr>
        <a:buFont typeface="Tahoma" pitchFamily="-112" charset="0"/>
        <a:buChar char="–"/>
        <a:defRPr>
          <a:solidFill>
            <a:schemeClr val="bg2"/>
          </a:solidFill>
          <a:latin typeface="+mn-lt"/>
          <a:ea typeface="ＭＳ Ｐゴシック" pitchFamily="-112" charset="-128"/>
        </a:defRPr>
      </a:lvl3pPr>
      <a:lvl4pPr marL="1600200" indent="-228600" algn="l" rtl="0" eaLnBrk="0" fontAlgn="base" hangingPunct="0">
        <a:spcBef>
          <a:spcPts val="0"/>
        </a:spcBef>
        <a:spcAft>
          <a:spcPct val="0"/>
        </a:spcAft>
        <a:buClr>
          <a:schemeClr val="bg2"/>
        </a:buClr>
        <a:buFont typeface="Tahoma" pitchFamily="-112" charset="0"/>
        <a:buChar char="–"/>
        <a:defRPr sz="1600">
          <a:solidFill>
            <a:schemeClr val="bg2"/>
          </a:solidFill>
          <a:latin typeface="+mn-lt"/>
          <a:ea typeface="ＭＳ Ｐゴシック" pitchFamily="-112" charset="-128"/>
        </a:defRPr>
      </a:lvl4pPr>
      <a:lvl5pPr marL="2057400" indent="-228600" algn="l" rtl="0" eaLnBrk="0" fontAlgn="base" hangingPunct="0">
        <a:spcBef>
          <a:spcPct val="30000"/>
        </a:spcBef>
        <a:spcAft>
          <a:spcPct val="0"/>
        </a:spcAft>
        <a:buClr>
          <a:schemeClr val="bg2"/>
        </a:buClr>
        <a:buFont typeface="Arial" pitchFamily="34" charset="0"/>
        <a:buChar char="•"/>
        <a:defRPr sz="1600">
          <a:solidFill>
            <a:schemeClr val="bg2"/>
          </a:solidFill>
          <a:latin typeface="+mn-lt"/>
          <a:ea typeface="ＭＳ Ｐゴシック" pitchFamily="-112" charset="-128"/>
        </a:defRPr>
      </a:lvl5pPr>
      <a:lvl6pPr marL="25146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6pPr>
      <a:lvl7pPr marL="29718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7pPr>
      <a:lvl8pPr marL="34290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8pPr>
      <a:lvl9pPr marL="38862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11" descr="BKG-12x-Rules.jpg"/>
          <p:cNvPicPr>
            <a:picLocks noChangeAspect="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0" y="1316038"/>
            <a:ext cx="9144000" cy="5070475"/>
          </a:xfrm>
          <a:prstGeom prst="rect">
            <a:avLst/>
          </a:prstGeom>
          <a:noFill/>
          <a:ln w="9525">
            <a:noFill/>
            <a:miter lim="800000"/>
            <a:headEnd/>
            <a:tailEnd/>
          </a:ln>
        </p:spPr>
        <p:txBody>
          <a:bodyPr vert="horz" wrap="square" lIns="457200" tIns="45720" rIns="45720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endParaRPr lang="en-US" dirty="0" smtClean="0"/>
          </a:p>
        </p:txBody>
      </p:sp>
      <p:sp>
        <p:nvSpPr>
          <p:cNvPr id="1029" name="Rectangle 2"/>
          <p:cNvSpPr>
            <a:spLocks noGrp="1" noChangeArrowheads="1"/>
          </p:cNvSpPr>
          <p:nvPr>
            <p:ph type="title"/>
          </p:nvPr>
        </p:nvSpPr>
        <p:spPr bwMode="auto">
          <a:xfrm>
            <a:off x="0" y="0"/>
            <a:ext cx="9144000" cy="1066800"/>
          </a:xfrm>
          <a:prstGeom prst="rect">
            <a:avLst/>
          </a:prstGeom>
          <a:noFill/>
          <a:ln w="9525">
            <a:noFill/>
            <a:miter lim="800000"/>
            <a:headEnd/>
            <a:tailEnd/>
          </a:ln>
        </p:spPr>
        <p:txBody>
          <a:bodyPr vert="horz" wrap="square" lIns="457200" tIns="45720" rIns="457200" bIns="45720" numCol="1" anchor="b" anchorCtr="0" compatLnSpc="1">
            <a:prstTxWarp prst="textNoShape">
              <a:avLst/>
            </a:prstTxWarp>
          </a:bodyPr>
          <a:lstStyle/>
          <a:p>
            <a:pPr lvl="0"/>
            <a:r>
              <a:rPr lang="en-US" smtClean="0"/>
              <a:t>Click to edit Master title style</a:t>
            </a:r>
            <a:endParaRPr lang="en-US" dirty="0" smtClean="0"/>
          </a:p>
        </p:txBody>
      </p:sp>
      <p:sp>
        <p:nvSpPr>
          <p:cNvPr id="1050" name="Rectangle 26"/>
          <p:cNvSpPr>
            <a:spLocks noGrp="1" noChangeArrowheads="1"/>
          </p:cNvSpPr>
          <p:nvPr>
            <p:ph type="ftr" sz="quarter" idx="3"/>
          </p:nvPr>
        </p:nvSpPr>
        <p:spPr bwMode="auto">
          <a:xfrm>
            <a:off x="380999" y="6626225"/>
            <a:ext cx="5212080" cy="231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solidFill>
                  <a:schemeClr val="tx2"/>
                </a:solidFill>
                <a:ea typeface="+mn-ea"/>
              </a:defRPr>
            </a:lvl1pPr>
          </a:lstStyle>
          <a:p>
            <a:pPr>
              <a:defRPr/>
            </a:pPr>
            <a:r>
              <a:rPr lang="en-US" smtClean="0">
                <a:solidFill>
                  <a:srgbClr val="333333"/>
                </a:solidFill>
                <a:latin typeface="Tahoma" pitchFamily="-112" charset="0"/>
              </a:rPr>
              <a:t>Design for Security - S. LEEF, March, 2014</a:t>
            </a:r>
            <a:endParaRPr lang="en-US" dirty="0">
              <a:solidFill>
                <a:srgbClr val="333333"/>
              </a:solidFill>
              <a:latin typeface="Tahoma" pitchFamily="-112" charset="0"/>
            </a:endParaRPr>
          </a:p>
        </p:txBody>
      </p:sp>
      <p:sp>
        <p:nvSpPr>
          <p:cNvPr id="10" name="Slide Number Placeholder 9"/>
          <p:cNvSpPr>
            <a:spLocks noGrp="1"/>
          </p:cNvSpPr>
          <p:nvPr>
            <p:ph type="sldNum" sz="quarter" idx="4"/>
          </p:nvPr>
        </p:nvSpPr>
        <p:spPr>
          <a:xfrm>
            <a:off x="0" y="6629400"/>
            <a:ext cx="381000" cy="228600"/>
          </a:xfrm>
          <a:prstGeom prst="rect">
            <a:avLst/>
          </a:prstGeom>
        </p:spPr>
        <p:txBody>
          <a:bodyPr vert="horz" lIns="91440" tIns="45720" rIns="91440" bIns="45720" rtlCol="0" anchor="b" anchorCtr="0"/>
          <a:lstStyle>
            <a:lvl1pPr algn="ctr">
              <a:defRPr sz="800">
                <a:solidFill>
                  <a:schemeClr val="tx2"/>
                </a:solidFill>
              </a:defRPr>
            </a:lvl1pPr>
          </a:lstStyle>
          <a:p>
            <a:fld id="{B4689765-5485-4130-8525-AA8B12692EFF}" type="slidenum">
              <a:rPr lang="en-US" smtClean="0">
                <a:solidFill>
                  <a:srgbClr val="333333"/>
                </a:solidFill>
                <a:latin typeface="Tahoma" pitchFamily="-112" charset="0"/>
                <a:ea typeface="ＭＳ Ｐゴシック" pitchFamily="-112" charset="-128"/>
              </a:rPr>
              <a:pPr/>
              <a:t>‹#›</a:t>
            </a:fld>
            <a:endParaRPr lang="en-US">
              <a:solidFill>
                <a:srgbClr val="333333"/>
              </a:solidFill>
              <a:latin typeface="Tahoma" pitchFamily="-112" charset="0"/>
              <a:ea typeface="ＭＳ Ｐゴシック" pitchFamily="-112" charset="-128"/>
            </a:endParaRPr>
          </a:p>
        </p:txBody>
      </p:sp>
      <p:grpSp>
        <p:nvGrpSpPr>
          <p:cNvPr id="11" name="Group 10"/>
          <p:cNvGrpSpPr/>
          <p:nvPr/>
        </p:nvGrpSpPr>
        <p:grpSpPr>
          <a:xfrm>
            <a:off x="5648325" y="6510338"/>
            <a:ext cx="2419350" cy="323851"/>
            <a:chOff x="5648325" y="6510338"/>
            <a:chExt cx="2419350" cy="323851"/>
          </a:xfrm>
        </p:grpSpPr>
        <p:sp>
          <p:nvSpPr>
            <p:cNvPr id="1046" name="Text Box 22"/>
            <p:cNvSpPr txBox="1">
              <a:spLocks noChangeArrowheads="1"/>
            </p:cNvSpPr>
            <p:nvPr userDrawn="1"/>
          </p:nvSpPr>
          <p:spPr bwMode="auto">
            <a:xfrm>
              <a:off x="5653088" y="6619876"/>
              <a:ext cx="1447800" cy="214313"/>
            </a:xfrm>
            <a:prstGeom prst="rect">
              <a:avLst/>
            </a:prstGeom>
            <a:noFill/>
            <a:ln w="9525">
              <a:noFill/>
              <a:miter lim="800000"/>
              <a:headEnd/>
              <a:tailEnd/>
            </a:ln>
            <a:effectLst/>
          </p:spPr>
          <p:txBody>
            <a:bodyPr rIns="228600"/>
            <a:lstStyle/>
            <a:p>
              <a:pPr>
                <a:spcBef>
                  <a:spcPct val="50000"/>
                </a:spcBef>
                <a:defRPr/>
              </a:pPr>
              <a:r>
                <a:rPr lang="en-US" sz="800" b="1" dirty="0">
                  <a:solidFill>
                    <a:srgbClr val="333333"/>
                  </a:solidFill>
                  <a:latin typeface="Tahoma" pitchFamily="-112" charset="0"/>
                  <a:ea typeface="ＭＳ Ｐゴシック" pitchFamily="-112" charset="-128"/>
                  <a:cs typeface="ＭＳ Ｐゴシック" pitchFamily="-112" charset="-128"/>
                </a:rPr>
                <a:t>www.mentor.com</a:t>
              </a:r>
            </a:p>
          </p:txBody>
        </p:sp>
        <p:sp>
          <p:nvSpPr>
            <p:cNvPr id="1048" name="Text Box 24"/>
            <p:cNvSpPr txBox="1">
              <a:spLocks noChangeArrowheads="1"/>
            </p:cNvSpPr>
            <p:nvPr userDrawn="1"/>
          </p:nvSpPr>
          <p:spPr bwMode="auto">
            <a:xfrm>
              <a:off x="5648325" y="6510338"/>
              <a:ext cx="2419350" cy="198438"/>
            </a:xfrm>
            <a:prstGeom prst="rect">
              <a:avLst/>
            </a:prstGeom>
            <a:noFill/>
            <a:ln w="9525">
              <a:noFill/>
              <a:miter lim="800000"/>
              <a:headEnd/>
              <a:tailEnd/>
            </a:ln>
            <a:effectLst/>
          </p:spPr>
          <p:txBody>
            <a:bodyPr>
              <a:spAutoFit/>
            </a:bodyPr>
            <a:lstStyle/>
            <a:p>
              <a:pPr>
                <a:spcBef>
                  <a:spcPct val="50000"/>
                </a:spcBef>
                <a:defRPr/>
              </a:pPr>
              <a:r>
                <a:rPr lang="en-US" sz="700" dirty="0">
                  <a:solidFill>
                    <a:srgbClr val="333333"/>
                  </a:solidFill>
                  <a:latin typeface="Tahoma" pitchFamily="-112" charset="0"/>
                  <a:ea typeface="ＭＳ Ｐゴシック" pitchFamily="-112" charset="-128"/>
                </a:rPr>
                <a:t>© </a:t>
              </a:r>
              <a:r>
                <a:rPr lang="en-US" sz="700" dirty="0" smtClean="0">
                  <a:solidFill>
                    <a:srgbClr val="333333"/>
                  </a:solidFill>
                  <a:latin typeface="Tahoma" pitchFamily="-112" charset="0"/>
                  <a:ea typeface="ＭＳ Ｐゴシック" pitchFamily="-112" charset="-128"/>
                </a:rPr>
                <a:t>2012 </a:t>
              </a:r>
              <a:r>
                <a:rPr lang="en-US" sz="700" dirty="0">
                  <a:solidFill>
                    <a:srgbClr val="333333"/>
                  </a:solidFill>
                  <a:latin typeface="Tahoma" pitchFamily="-112" charset="0"/>
                  <a:ea typeface="ＭＳ Ｐゴシック" pitchFamily="-112" charset="-128"/>
                </a:rPr>
                <a:t>Mentor Graphics Corp. Company Confidential</a:t>
              </a:r>
            </a:p>
          </p:txBody>
        </p:sp>
      </p:grpSp>
    </p:spTree>
    <p:extLst>
      <p:ext uri="{BB962C8B-B14F-4D97-AF65-F5344CB8AC3E}">
        <p14:creationId xmlns:p14="http://schemas.microsoft.com/office/powerpoint/2010/main" val="45472795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p:fade/>
  </p:transition>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ＭＳ Ｐゴシック" pitchFamily="-112" charset="-128"/>
          <a:cs typeface="+mj-cs"/>
        </a:defRPr>
      </a:lvl1pPr>
      <a:lvl2pPr algn="l" rtl="0" eaLnBrk="1" fontAlgn="base" hangingPunct="1">
        <a:spcBef>
          <a:spcPct val="0"/>
        </a:spcBef>
        <a:spcAft>
          <a:spcPct val="0"/>
        </a:spcAft>
        <a:defRPr sz="3200" b="1">
          <a:solidFill>
            <a:schemeClr val="tx2"/>
          </a:solidFill>
          <a:latin typeface="Tahoma" pitchFamily="-112" charset="0"/>
          <a:ea typeface="ＭＳ Ｐゴシック" pitchFamily="-112" charset="-128"/>
        </a:defRPr>
      </a:lvl2pPr>
      <a:lvl3pPr algn="l" rtl="0" eaLnBrk="1" fontAlgn="base" hangingPunct="1">
        <a:spcBef>
          <a:spcPct val="0"/>
        </a:spcBef>
        <a:spcAft>
          <a:spcPct val="0"/>
        </a:spcAft>
        <a:defRPr sz="3200" b="1">
          <a:solidFill>
            <a:schemeClr val="tx2"/>
          </a:solidFill>
          <a:latin typeface="Tahoma" pitchFamily="-112" charset="0"/>
          <a:ea typeface="ＭＳ Ｐゴシック" pitchFamily="-112" charset="-128"/>
        </a:defRPr>
      </a:lvl3pPr>
      <a:lvl4pPr algn="l" rtl="0" eaLnBrk="1" fontAlgn="base" hangingPunct="1">
        <a:spcBef>
          <a:spcPct val="0"/>
        </a:spcBef>
        <a:spcAft>
          <a:spcPct val="0"/>
        </a:spcAft>
        <a:defRPr sz="3200" b="1">
          <a:solidFill>
            <a:schemeClr val="tx2"/>
          </a:solidFill>
          <a:latin typeface="Tahoma" pitchFamily="-112" charset="0"/>
          <a:ea typeface="ＭＳ Ｐゴシック" pitchFamily="-112" charset="-128"/>
        </a:defRPr>
      </a:lvl4pPr>
      <a:lvl5pPr algn="l" rtl="0" eaLnBrk="1" fontAlgn="base" hangingPunct="1">
        <a:spcBef>
          <a:spcPct val="0"/>
        </a:spcBef>
        <a:spcAft>
          <a:spcPct val="0"/>
        </a:spcAft>
        <a:defRPr sz="3200" b="1">
          <a:solidFill>
            <a:schemeClr val="tx2"/>
          </a:solidFill>
          <a:latin typeface="Tahoma" pitchFamily="-112" charset="0"/>
          <a:ea typeface="ＭＳ Ｐゴシック" pitchFamily="-112" charset="-128"/>
        </a:defRPr>
      </a:lvl5pPr>
      <a:lvl6pPr marL="457200" algn="l" rtl="0" eaLnBrk="1" fontAlgn="base" hangingPunct="1">
        <a:spcBef>
          <a:spcPct val="0"/>
        </a:spcBef>
        <a:spcAft>
          <a:spcPct val="0"/>
        </a:spcAft>
        <a:defRPr sz="3200" b="1">
          <a:solidFill>
            <a:schemeClr val="tx2"/>
          </a:solidFill>
          <a:latin typeface="Tahoma" pitchFamily="-112" charset="0"/>
        </a:defRPr>
      </a:lvl6pPr>
      <a:lvl7pPr marL="914400" algn="l" rtl="0" eaLnBrk="1" fontAlgn="base" hangingPunct="1">
        <a:spcBef>
          <a:spcPct val="0"/>
        </a:spcBef>
        <a:spcAft>
          <a:spcPct val="0"/>
        </a:spcAft>
        <a:defRPr sz="3200" b="1">
          <a:solidFill>
            <a:schemeClr val="tx2"/>
          </a:solidFill>
          <a:latin typeface="Tahoma" pitchFamily="-112" charset="0"/>
        </a:defRPr>
      </a:lvl7pPr>
      <a:lvl8pPr marL="1371600" algn="l" rtl="0" eaLnBrk="1" fontAlgn="base" hangingPunct="1">
        <a:spcBef>
          <a:spcPct val="0"/>
        </a:spcBef>
        <a:spcAft>
          <a:spcPct val="0"/>
        </a:spcAft>
        <a:defRPr sz="3200" b="1">
          <a:solidFill>
            <a:schemeClr val="tx2"/>
          </a:solidFill>
          <a:latin typeface="Tahoma" pitchFamily="-112" charset="0"/>
        </a:defRPr>
      </a:lvl8pPr>
      <a:lvl9pPr marL="1828800" algn="l" rtl="0" eaLnBrk="1" fontAlgn="base" hangingPunct="1">
        <a:spcBef>
          <a:spcPct val="0"/>
        </a:spcBef>
        <a:spcAft>
          <a:spcPct val="0"/>
        </a:spcAft>
        <a:defRPr sz="3200" b="1">
          <a:solidFill>
            <a:schemeClr val="tx2"/>
          </a:solidFill>
          <a:latin typeface="Tahoma" pitchFamily="-112" charset="0"/>
        </a:defRPr>
      </a:lvl9pPr>
    </p:titleStyle>
    <p:bodyStyle>
      <a:lvl1pPr marL="342900" indent="-342900" algn="l" rtl="0" eaLnBrk="1" fontAlgn="base" hangingPunct="1">
        <a:spcBef>
          <a:spcPct val="30000"/>
        </a:spcBef>
        <a:spcAft>
          <a:spcPct val="0"/>
        </a:spcAft>
        <a:buClr>
          <a:srgbClr val="428C8A"/>
        </a:buClr>
        <a:buSzPct val="80000"/>
        <a:buFont typeface="Wingdings" pitchFamily="-112" charset="2"/>
        <a:buChar char="n"/>
        <a:defRPr sz="2400">
          <a:solidFill>
            <a:schemeClr val="tx2"/>
          </a:solidFill>
          <a:latin typeface="+mn-lt"/>
          <a:ea typeface="ＭＳ Ｐゴシック" pitchFamily="-112" charset="-128"/>
          <a:cs typeface="+mn-cs"/>
        </a:defRPr>
      </a:lvl1pPr>
      <a:lvl2pPr marL="803275" indent="-346075" algn="l" rtl="0" eaLnBrk="1" fontAlgn="base" hangingPunct="1">
        <a:spcBef>
          <a:spcPts val="0"/>
        </a:spcBef>
        <a:spcAft>
          <a:spcPct val="0"/>
        </a:spcAft>
        <a:buClr>
          <a:schemeClr val="bg2"/>
        </a:buClr>
        <a:buFont typeface="Tahoma" pitchFamily="-112" charset="0"/>
        <a:buChar char="—"/>
        <a:defRPr sz="2000">
          <a:solidFill>
            <a:schemeClr val="bg2"/>
          </a:solidFill>
          <a:latin typeface="+mn-lt"/>
          <a:ea typeface="ＭＳ Ｐゴシック" pitchFamily="-112" charset="-128"/>
        </a:defRPr>
      </a:lvl2pPr>
      <a:lvl3pPr marL="1193800" indent="-228600" algn="l" rtl="0" eaLnBrk="1" fontAlgn="base" hangingPunct="1">
        <a:spcBef>
          <a:spcPts val="0"/>
        </a:spcBef>
        <a:spcAft>
          <a:spcPct val="0"/>
        </a:spcAft>
        <a:buClr>
          <a:schemeClr val="bg2"/>
        </a:buClr>
        <a:buFont typeface="Tahoma" pitchFamily="-112" charset="0"/>
        <a:buChar char="–"/>
        <a:defRPr>
          <a:solidFill>
            <a:schemeClr val="bg2"/>
          </a:solidFill>
          <a:latin typeface="+mn-lt"/>
          <a:ea typeface="ＭＳ Ｐゴシック" pitchFamily="-112" charset="-128"/>
        </a:defRPr>
      </a:lvl3pPr>
      <a:lvl4pPr marL="1600200" indent="-228600" algn="l" rtl="0" eaLnBrk="1" fontAlgn="base" hangingPunct="1">
        <a:spcBef>
          <a:spcPts val="0"/>
        </a:spcBef>
        <a:spcAft>
          <a:spcPct val="0"/>
        </a:spcAft>
        <a:buClr>
          <a:schemeClr val="bg2"/>
        </a:buClr>
        <a:buFont typeface="Tahoma" pitchFamily="-112" charset="0"/>
        <a:buChar char="–"/>
        <a:defRPr sz="1600">
          <a:solidFill>
            <a:schemeClr val="bg2"/>
          </a:solidFill>
          <a:latin typeface="+mn-lt"/>
          <a:ea typeface="ＭＳ Ｐゴシック" pitchFamily="-112" charset="-128"/>
        </a:defRPr>
      </a:lvl4pPr>
      <a:lvl5pPr marL="2057400" indent="-228600" algn="l" rtl="0" eaLnBrk="1" fontAlgn="base" hangingPunct="1">
        <a:spcBef>
          <a:spcPct val="30000"/>
        </a:spcBef>
        <a:spcAft>
          <a:spcPct val="0"/>
        </a:spcAft>
        <a:buClr>
          <a:schemeClr val="bg2"/>
        </a:buClr>
        <a:buFont typeface="Arial" pitchFamily="34" charset="0"/>
        <a:buChar char="•"/>
        <a:defRPr sz="1600">
          <a:solidFill>
            <a:schemeClr val="bg2"/>
          </a:solidFill>
          <a:latin typeface="+mn-lt"/>
          <a:ea typeface="ＭＳ Ｐゴシック" pitchFamily="-112" charset="-128"/>
        </a:defRPr>
      </a:lvl5pPr>
      <a:lvl6pPr marL="2514600" indent="-228600" algn="l" rtl="0" eaLnBrk="1" fontAlgn="base" hangingPunct="1">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6pPr>
      <a:lvl7pPr marL="2971800" indent="-228600" algn="l" rtl="0" eaLnBrk="1" fontAlgn="base" hangingPunct="1">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7pPr>
      <a:lvl8pPr marL="3429000" indent="-228600" algn="l" rtl="0" eaLnBrk="1" fontAlgn="base" hangingPunct="1">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8pPr>
      <a:lvl9pPr marL="3886200" indent="-228600" algn="l" rtl="0" eaLnBrk="1" fontAlgn="base" hangingPunct="1">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10E34"/>
            </a:gs>
            <a:gs pos="100000">
              <a:srgbClr val="0330A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defRPr sz="1400">
                <a:ea typeface="+mn-ea"/>
                <a:cs typeface="+mn-cs"/>
              </a:defRPr>
            </a:lvl1pPr>
          </a:lstStyle>
          <a:p>
            <a:pPr>
              <a:defRPr/>
            </a:pPr>
            <a:endParaRPr lang="en-US">
              <a:solidFill>
                <a:srgbClr val="000000"/>
              </a:solidFill>
              <a:latin typeface="Arial" charset="0"/>
            </a:endParaRPr>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ea typeface="+mn-ea"/>
                <a:cs typeface="+mn-cs"/>
              </a:defRPr>
            </a:lvl1pPr>
          </a:lstStyle>
          <a:p>
            <a:pPr algn="ctr">
              <a:defRPr/>
            </a:pPr>
            <a:r>
              <a:rPr lang="en-US" smtClean="0">
                <a:solidFill>
                  <a:srgbClr val="000000"/>
                </a:solidFill>
                <a:latin typeface="Arial" charset="0"/>
              </a:rPr>
              <a:t>Design for Security - S. LEEF, March, 2014</a:t>
            </a:r>
            <a:endParaRPr lang="en-US">
              <a:solidFill>
                <a:srgbClr val="000000"/>
              </a:solidFill>
              <a:latin typeface="Arial" charset="0"/>
            </a:endParaRP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cs typeface="+mn-cs"/>
              </a:defRPr>
            </a:lvl1pPr>
          </a:lstStyle>
          <a:p>
            <a:pPr>
              <a:defRPr/>
            </a:pPr>
            <a:fld id="{F625747B-FBC0-9443-9052-F2739A1BB073}"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
        <p:nvSpPr>
          <p:cNvPr id="1029" name="Rectangle 5"/>
          <p:cNvSpPr>
            <a:spLocks noGrp="1" noChangeArrowheads="1"/>
          </p:cNvSpPr>
          <p:nvPr>
            <p:ph type="title"/>
          </p:nvPr>
        </p:nvSpPr>
        <p:spPr bwMode="auto">
          <a:xfrm>
            <a:off x="685800" y="2286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T</a:t>
            </a:r>
          </a:p>
        </p:txBody>
      </p:sp>
      <p:sp>
        <p:nvSpPr>
          <p:cNvPr id="1030" name="Rectangle 6"/>
          <p:cNvSpPr>
            <a:spLocks noGrp="1" noChangeArrowheads="1"/>
          </p:cNvSpPr>
          <p:nvPr>
            <p:ph type="body" idx="1"/>
          </p:nvPr>
        </p:nvSpPr>
        <p:spPr bwMode="auto">
          <a:xfrm>
            <a:off x="685800" y="1219200"/>
            <a:ext cx="77724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1"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5518232"/>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hf hdr="0" dt="0"/>
  <p:txStyles>
    <p:titleStyle>
      <a:lvl1pPr algn="l" rtl="0" eaLnBrk="0" fontAlgn="base" hangingPunct="0">
        <a:spcBef>
          <a:spcPct val="0"/>
        </a:spcBef>
        <a:spcAft>
          <a:spcPct val="0"/>
        </a:spcAft>
        <a:defRPr sz="3600" b="1">
          <a:solidFill>
            <a:srgbClr val="FAFD00"/>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rgbClr val="FAFD00"/>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rgbClr val="FAFD00"/>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rgbClr val="FAFD00"/>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rgbClr val="FAFD00"/>
          </a:solidFill>
          <a:latin typeface="Arial" charset="0"/>
          <a:ea typeface="ＭＳ Ｐゴシック" charset="0"/>
          <a:cs typeface="ＭＳ Ｐゴシック" charset="0"/>
        </a:defRPr>
      </a:lvl5pPr>
      <a:lvl6pPr marL="457200" algn="l" rtl="0" fontAlgn="base">
        <a:spcBef>
          <a:spcPct val="0"/>
        </a:spcBef>
        <a:spcAft>
          <a:spcPct val="0"/>
        </a:spcAft>
        <a:defRPr sz="3600" b="1">
          <a:solidFill>
            <a:srgbClr val="FAFD00"/>
          </a:solidFill>
          <a:latin typeface="Arial" charset="0"/>
        </a:defRPr>
      </a:lvl6pPr>
      <a:lvl7pPr marL="914400" algn="l" rtl="0" fontAlgn="base">
        <a:spcBef>
          <a:spcPct val="0"/>
        </a:spcBef>
        <a:spcAft>
          <a:spcPct val="0"/>
        </a:spcAft>
        <a:defRPr sz="3600" b="1">
          <a:solidFill>
            <a:srgbClr val="FAFD00"/>
          </a:solidFill>
          <a:latin typeface="Arial" charset="0"/>
        </a:defRPr>
      </a:lvl7pPr>
      <a:lvl8pPr marL="1371600" algn="l" rtl="0" fontAlgn="base">
        <a:spcBef>
          <a:spcPct val="0"/>
        </a:spcBef>
        <a:spcAft>
          <a:spcPct val="0"/>
        </a:spcAft>
        <a:defRPr sz="3600" b="1">
          <a:solidFill>
            <a:srgbClr val="FAFD00"/>
          </a:solidFill>
          <a:latin typeface="Arial" charset="0"/>
        </a:defRPr>
      </a:lvl8pPr>
      <a:lvl9pPr marL="1828800" algn="l" rtl="0" fontAlgn="base">
        <a:spcBef>
          <a:spcPct val="0"/>
        </a:spcBef>
        <a:spcAft>
          <a:spcPct val="0"/>
        </a:spcAft>
        <a:defRPr sz="3600" b="1">
          <a:solidFill>
            <a:srgbClr val="FAFD00"/>
          </a:solidFill>
          <a:latin typeface="Arial" charset="0"/>
        </a:defRPr>
      </a:lvl9pPr>
    </p:titleStyle>
    <p:bodyStyle>
      <a:lvl1pPr marL="342900" indent="-342900" algn="l" rtl="0" eaLnBrk="0" fontAlgn="base" hangingPunct="0">
        <a:lnSpc>
          <a:spcPct val="125000"/>
        </a:lnSpc>
        <a:spcBef>
          <a:spcPct val="20000"/>
        </a:spcBef>
        <a:spcAft>
          <a:spcPct val="0"/>
        </a:spcAft>
        <a:buClr>
          <a:srgbClr val="FAFD00"/>
        </a:buClr>
        <a:buChar char="•"/>
        <a:defRPr sz="2800">
          <a:solidFill>
            <a:srgbClr val="FAFD00"/>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FAFD00"/>
        </a:buClr>
        <a:buChar char="–"/>
        <a:defRPr sz="2800">
          <a:solidFill>
            <a:srgbClr val="FAFD00"/>
          </a:solidFill>
          <a:latin typeface="+mn-lt"/>
          <a:ea typeface="ＭＳ Ｐゴシック" charset="0"/>
        </a:defRPr>
      </a:lvl2pPr>
      <a:lvl3pPr marL="1143000" indent="-228600" algn="l" rtl="0" eaLnBrk="0" fontAlgn="base" hangingPunct="0">
        <a:spcBef>
          <a:spcPct val="20000"/>
        </a:spcBef>
        <a:spcAft>
          <a:spcPct val="0"/>
        </a:spcAft>
        <a:buClr>
          <a:srgbClr val="FAFD00"/>
        </a:buClr>
        <a:buChar char="•"/>
        <a:defRPr sz="2400">
          <a:solidFill>
            <a:srgbClr val="FAFD00"/>
          </a:solidFill>
          <a:latin typeface="+mn-lt"/>
          <a:ea typeface="ＭＳ Ｐゴシック" charset="0"/>
        </a:defRPr>
      </a:lvl3pPr>
      <a:lvl4pPr marL="1600200" indent="-228600" algn="l" rtl="0" eaLnBrk="0" fontAlgn="base" hangingPunct="0">
        <a:spcBef>
          <a:spcPct val="20000"/>
        </a:spcBef>
        <a:spcAft>
          <a:spcPct val="0"/>
        </a:spcAft>
        <a:buClr>
          <a:srgbClr val="FAFD00"/>
        </a:buClr>
        <a:buChar char="–"/>
        <a:defRPr sz="2000">
          <a:solidFill>
            <a:srgbClr val="FAFD00"/>
          </a:solidFill>
          <a:latin typeface="+mn-lt"/>
          <a:ea typeface="ＭＳ Ｐゴシック" charset="0"/>
        </a:defRPr>
      </a:lvl4pPr>
      <a:lvl5pPr marL="2057400" indent="-228600" algn="l" rtl="0" eaLnBrk="0" fontAlgn="base" hangingPunct="0">
        <a:spcBef>
          <a:spcPct val="20000"/>
        </a:spcBef>
        <a:spcAft>
          <a:spcPct val="0"/>
        </a:spcAft>
        <a:buClr>
          <a:srgbClr val="FAFD00"/>
        </a:buClr>
        <a:buChar char="•"/>
        <a:defRPr sz="2000">
          <a:solidFill>
            <a:srgbClr val="FAFD00"/>
          </a:solidFill>
          <a:latin typeface="+mn-lt"/>
          <a:ea typeface="ＭＳ Ｐゴシック" charset="0"/>
        </a:defRPr>
      </a:lvl5pPr>
      <a:lvl6pPr marL="2514600" indent="-228600" algn="l" rtl="0" fontAlgn="base">
        <a:spcBef>
          <a:spcPct val="20000"/>
        </a:spcBef>
        <a:spcAft>
          <a:spcPct val="0"/>
        </a:spcAft>
        <a:buClr>
          <a:srgbClr val="FAFD00"/>
        </a:buClr>
        <a:buChar char="•"/>
        <a:defRPr sz="2000">
          <a:solidFill>
            <a:srgbClr val="FAFD00"/>
          </a:solidFill>
          <a:latin typeface="+mn-lt"/>
        </a:defRPr>
      </a:lvl6pPr>
      <a:lvl7pPr marL="2971800" indent="-228600" algn="l" rtl="0" fontAlgn="base">
        <a:spcBef>
          <a:spcPct val="20000"/>
        </a:spcBef>
        <a:spcAft>
          <a:spcPct val="0"/>
        </a:spcAft>
        <a:buClr>
          <a:srgbClr val="FAFD00"/>
        </a:buClr>
        <a:buChar char="•"/>
        <a:defRPr sz="2000">
          <a:solidFill>
            <a:srgbClr val="FAFD00"/>
          </a:solidFill>
          <a:latin typeface="+mn-lt"/>
        </a:defRPr>
      </a:lvl7pPr>
      <a:lvl8pPr marL="3429000" indent="-228600" algn="l" rtl="0" fontAlgn="base">
        <a:spcBef>
          <a:spcPct val="20000"/>
        </a:spcBef>
        <a:spcAft>
          <a:spcPct val="0"/>
        </a:spcAft>
        <a:buClr>
          <a:srgbClr val="FAFD00"/>
        </a:buClr>
        <a:buChar char="•"/>
        <a:defRPr sz="2000">
          <a:solidFill>
            <a:srgbClr val="FAFD00"/>
          </a:solidFill>
          <a:latin typeface="+mn-lt"/>
        </a:defRPr>
      </a:lvl8pPr>
      <a:lvl9pPr marL="3886200" indent="-228600" algn="l" rtl="0" fontAlgn="base">
        <a:spcBef>
          <a:spcPct val="20000"/>
        </a:spcBef>
        <a:spcAft>
          <a:spcPct val="0"/>
        </a:spcAft>
        <a:buClr>
          <a:srgbClr val="FAFD00"/>
        </a:buClr>
        <a:buChar char="•"/>
        <a:defRPr sz="2000">
          <a:solidFill>
            <a:srgbClr val="FAFD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0.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80.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80.xml"/><Relationship Id="rId5" Type="http://schemas.openxmlformats.org/officeDocument/2006/relationships/image" Target="../media/image38.png"/><Relationship Id="rId4" Type="http://schemas.openxmlformats.org/officeDocument/2006/relationships/image" Target="../media/image37.gif"/></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80.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www.google.com/imgres?imgurl=http://www.tofocus.info/images/flags/china-flag.gif&amp;imgrefurl=http://www.tofocus.info/flag-of-China.php&amp;h=400&amp;w=600&amp;sz=5&amp;tbnid=laAnyrJBeaR4jM:&amp;tbnh=90&amp;tbnw=135&amp;prev=/images?q=flag+china&amp;zoom=1&amp;q=flag+china&amp;hl=en&amp;usg=__SG667HxkUgXHKjOegovcB_hcSxU=&amp;sa=X&amp;ei=626dTK_nHYL58AaUkbiKAQ&amp;sqi=2&amp;ved=0CCAQ9QEwAQ" TargetMode="External"/><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17.xml"/><Relationship Id="rId6" Type="http://schemas.openxmlformats.org/officeDocument/2006/relationships/hyperlink" Target="http://en.wikipedia.org/wiki/File:Flag_of_the_United_States.svg" TargetMode="External"/><Relationship Id="rId11" Type="http://schemas.openxmlformats.org/officeDocument/2006/relationships/hyperlink" Target="http://en.wikipedia.org/wiki/File:Flag_of_India.svg" TargetMode="External"/><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hyperlink" Target="http://en.wikipedia.org/wiki/File:Flag_of_the_People's_Republic_of_China.svg" TargetMode="External"/><Relationship Id="rId9" Type="http://schemas.openxmlformats.org/officeDocument/2006/relationships/hyperlink" Target="http://en.wikipedia.org/wiki/File:Flag_of_Europe.sv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5.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7.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8.xml"/><Relationship Id="rId1" Type="http://schemas.openxmlformats.org/officeDocument/2006/relationships/vmlDrawing" Target="../drawings/vmlDrawing1.vml"/><Relationship Id="rId5" Type="http://schemas.openxmlformats.org/officeDocument/2006/relationships/image" Target="../media/image61.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5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7.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gif"/><Relationship Id="rId1" Type="http://schemas.openxmlformats.org/officeDocument/2006/relationships/slideLayout" Target="../slideLayouts/slideLayout29.xml"/><Relationship Id="rId5" Type="http://schemas.openxmlformats.org/officeDocument/2006/relationships/image" Target="../media/image63.pn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41.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13.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3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128.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41.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4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41.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5.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ubtitle 4"/>
          <p:cNvSpPr>
            <a:spLocks noGrp="1"/>
          </p:cNvSpPr>
          <p:nvPr>
            <p:ph type="subTitle" sz="quarter" idx="1"/>
          </p:nvPr>
        </p:nvSpPr>
        <p:spPr>
          <a:xfrm>
            <a:off x="3457575" y="2852738"/>
            <a:ext cx="5313363" cy="2557462"/>
          </a:xfrm>
        </p:spPr>
        <p:txBody>
          <a:bodyPr/>
          <a:lstStyle/>
          <a:p>
            <a:pPr>
              <a:buFont typeface="Wingdings" pitchFamily="2" charset="2"/>
              <a:buNone/>
            </a:pPr>
            <a:r>
              <a:rPr lang="en-US" dirty="0" smtClean="0">
                <a:ea typeface="ＭＳ Ｐゴシック" pitchFamily="34" charset="-128"/>
              </a:rPr>
              <a:t>Serge Leef</a:t>
            </a:r>
          </a:p>
          <a:p>
            <a:pPr>
              <a:buFont typeface="Wingdings" pitchFamily="2" charset="2"/>
              <a:buNone/>
            </a:pPr>
            <a:endParaRPr lang="en-US" dirty="0" smtClean="0">
              <a:ea typeface="ＭＳ Ｐゴシック" pitchFamily="34" charset="-128"/>
            </a:endParaRPr>
          </a:p>
          <a:p>
            <a:r>
              <a:rPr lang="en-US" i="1" dirty="0" smtClean="0">
                <a:ea typeface="ＭＳ Ｐゴシック" pitchFamily="34" charset="-128"/>
              </a:rPr>
              <a:t>Vice President and General Manager</a:t>
            </a:r>
          </a:p>
          <a:p>
            <a:pPr marL="342900" indent="-342900">
              <a:buFont typeface="Arial" pitchFamily="34" charset="0"/>
              <a:buChar char="•"/>
            </a:pPr>
            <a:r>
              <a:rPr lang="en-US" sz="2000" dirty="0" smtClean="0">
                <a:ea typeface="ＭＳ Ｐゴシック" pitchFamily="34" charset="-128"/>
              </a:rPr>
              <a:t>New Ventures</a:t>
            </a:r>
          </a:p>
          <a:p>
            <a:pPr marL="342900" indent="-342900">
              <a:buFont typeface="Arial" pitchFamily="34" charset="0"/>
              <a:buChar char="•"/>
            </a:pPr>
            <a:r>
              <a:rPr lang="en-US" sz="2000" dirty="0" smtClean="0">
                <a:ea typeface="ＭＳ Ｐゴシック" pitchFamily="34" charset="-128"/>
              </a:rPr>
              <a:t>System Level Engineering Division</a:t>
            </a:r>
          </a:p>
        </p:txBody>
      </p:sp>
      <p:sp>
        <p:nvSpPr>
          <p:cNvPr id="16387" name="Title 3"/>
          <p:cNvSpPr>
            <a:spLocks noGrp="1"/>
          </p:cNvSpPr>
          <p:nvPr>
            <p:ph type="ctrTitle"/>
          </p:nvPr>
        </p:nvSpPr>
        <p:spPr>
          <a:xfrm>
            <a:off x="3352800" y="609600"/>
            <a:ext cx="5715000" cy="2057400"/>
          </a:xfrm>
        </p:spPr>
        <p:txBody>
          <a:bodyPr/>
          <a:lstStyle/>
          <a:p>
            <a:r>
              <a:rPr lang="en-US" sz="3200" dirty="0" smtClean="0">
                <a:ea typeface="ＭＳ Ｐゴシック" pitchFamily="34" charset="-128"/>
              </a:rPr>
              <a:t>Hardware Cybersecurity</a:t>
            </a:r>
          </a:p>
        </p:txBody>
      </p:sp>
      <p:pic>
        <p:nvPicPr>
          <p:cNvPr id="5" name="Picture 2" descr="http://it-lex.org/wp-content/uploads/2012/12/Securit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933" y="1600200"/>
            <a:ext cx="2946400" cy="38861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Screen shot 2011-12-05 at 7.17.1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1106487"/>
            <a:ext cx="6975475" cy="4151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1"/>
          <p:cNvSpPr txBox="1">
            <a:spLocks noChangeArrowheads="1"/>
          </p:cNvSpPr>
          <p:nvPr/>
        </p:nvSpPr>
        <p:spPr bwMode="auto">
          <a:xfrm>
            <a:off x="3454400" y="5962650"/>
            <a:ext cx="4818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oudy Old Style" charset="0"/>
                <a:ea typeface="ＭＳ Ｐゴシック" charset="0"/>
                <a:cs typeface="ＭＳ Ｐゴシック" charset="0"/>
              </a:defRPr>
            </a:lvl1pPr>
            <a:lvl2pPr marL="742950" indent="-285750" eaLnBrk="0" hangingPunct="0">
              <a:defRPr sz="2400">
                <a:solidFill>
                  <a:schemeClr val="tx1"/>
                </a:solidFill>
                <a:latin typeface="Goudy Old Style" charset="0"/>
                <a:ea typeface="ＭＳ Ｐゴシック" charset="0"/>
              </a:defRPr>
            </a:lvl2pPr>
            <a:lvl3pPr marL="1143000" indent="-228600" eaLnBrk="0" hangingPunct="0">
              <a:defRPr sz="2400">
                <a:solidFill>
                  <a:schemeClr val="tx1"/>
                </a:solidFill>
                <a:latin typeface="Goudy Old Style" charset="0"/>
                <a:ea typeface="ＭＳ Ｐゴシック" charset="0"/>
              </a:defRPr>
            </a:lvl3pPr>
            <a:lvl4pPr marL="1600200" indent="-228600" eaLnBrk="0" hangingPunct="0">
              <a:defRPr sz="2400">
                <a:solidFill>
                  <a:schemeClr val="tx1"/>
                </a:solidFill>
                <a:latin typeface="Goudy Old Style" charset="0"/>
                <a:ea typeface="ＭＳ Ｐゴシック" charset="0"/>
              </a:defRPr>
            </a:lvl4pPr>
            <a:lvl5pPr marL="2057400" indent="-228600" eaLnBrk="0" hangingPunct="0">
              <a:defRPr sz="2400">
                <a:solidFill>
                  <a:schemeClr val="tx1"/>
                </a:solidFill>
                <a:latin typeface="Goudy Old Style" charset="0"/>
                <a:ea typeface="ＭＳ Ｐゴシック" charset="0"/>
              </a:defRPr>
            </a:lvl5pPr>
            <a:lvl6pPr marL="2514600" indent="-228600" eaLnBrk="0" fontAlgn="base" hangingPunct="0">
              <a:spcBef>
                <a:spcPct val="0"/>
              </a:spcBef>
              <a:spcAft>
                <a:spcPct val="0"/>
              </a:spcAft>
              <a:defRPr sz="2400">
                <a:solidFill>
                  <a:schemeClr val="tx1"/>
                </a:solidFill>
                <a:latin typeface="Goudy Old Style" charset="0"/>
                <a:ea typeface="ＭＳ Ｐゴシック" charset="0"/>
              </a:defRPr>
            </a:lvl6pPr>
            <a:lvl7pPr marL="2971800" indent="-228600" eaLnBrk="0" fontAlgn="base" hangingPunct="0">
              <a:spcBef>
                <a:spcPct val="0"/>
              </a:spcBef>
              <a:spcAft>
                <a:spcPct val="0"/>
              </a:spcAft>
              <a:defRPr sz="2400">
                <a:solidFill>
                  <a:schemeClr val="tx1"/>
                </a:solidFill>
                <a:latin typeface="Goudy Old Style" charset="0"/>
                <a:ea typeface="ＭＳ Ｐゴシック" charset="0"/>
              </a:defRPr>
            </a:lvl7pPr>
            <a:lvl8pPr marL="3429000" indent="-228600" eaLnBrk="0" fontAlgn="base" hangingPunct="0">
              <a:spcBef>
                <a:spcPct val="0"/>
              </a:spcBef>
              <a:spcAft>
                <a:spcPct val="0"/>
              </a:spcAft>
              <a:defRPr sz="2400">
                <a:solidFill>
                  <a:schemeClr val="tx1"/>
                </a:solidFill>
                <a:latin typeface="Goudy Old Style" charset="0"/>
                <a:ea typeface="ＭＳ Ｐゴシック" charset="0"/>
              </a:defRPr>
            </a:lvl8pPr>
            <a:lvl9pPr marL="3886200" indent="-228600" eaLnBrk="0" fontAlgn="base" hangingPunct="0">
              <a:spcBef>
                <a:spcPct val="0"/>
              </a:spcBef>
              <a:spcAft>
                <a:spcPct val="0"/>
              </a:spcAft>
              <a:defRPr sz="2400">
                <a:solidFill>
                  <a:schemeClr val="tx1"/>
                </a:solidFill>
                <a:latin typeface="Goudy Old Style" charset="0"/>
                <a:ea typeface="ＭＳ Ｐゴシック" charset="0"/>
              </a:defRPr>
            </a:lvl9pPr>
          </a:lstStyle>
          <a:p>
            <a:pPr eaLnBrk="1" hangingPunct="1"/>
            <a:r>
              <a:rPr lang="en-US" sz="1800"/>
              <a:t>http://www.youtube.com/watch?v=H5z5F7SQuX0</a:t>
            </a:r>
          </a:p>
        </p:txBody>
      </p:sp>
      <p:sp>
        <p:nvSpPr>
          <p:cNvPr id="6" name="Title 1"/>
          <p:cNvSpPr>
            <a:spLocks noGrp="1"/>
          </p:cNvSpPr>
          <p:nvPr>
            <p:ph type="title"/>
          </p:nvPr>
        </p:nvSpPr>
        <p:spPr>
          <a:xfrm>
            <a:off x="457200" y="228600"/>
            <a:ext cx="7064375" cy="706437"/>
          </a:xfrm>
        </p:spPr>
        <p:txBody>
          <a:bodyPr/>
          <a:lstStyle/>
          <a:p>
            <a:pPr eaLnBrk="1" hangingPunct="1"/>
            <a:r>
              <a:rPr lang="en-US" sz="3200" dirty="0" smtClean="0">
                <a:solidFill>
                  <a:srgbClr val="A01F1F"/>
                </a:solidFill>
                <a:latin typeface="Myriad Set Text"/>
                <a:cs typeface="Myriad Set Text"/>
              </a:rPr>
              <a:t>Counterfeit Chips in Military</a:t>
            </a:r>
            <a:endParaRPr lang="en-US" sz="3200" dirty="0">
              <a:solidFill>
                <a:srgbClr val="A01F1F"/>
              </a:solidFill>
              <a:latin typeface="Myriad Set Text"/>
              <a:cs typeface="Myriad Set Text"/>
            </a:endParaRPr>
          </a:p>
        </p:txBody>
      </p:sp>
      <p:sp>
        <p:nvSpPr>
          <p:cNvPr id="2" name="Footer Placeholder 1"/>
          <p:cNvSpPr>
            <a:spLocks noGrp="1"/>
          </p:cNvSpPr>
          <p:nvPr>
            <p:ph type="ftr" sz="quarter" idx="11"/>
          </p:nvPr>
        </p:nvSpPr>
        <p:spPr/>
        <p:txBody>
          <a:bodyPr/>
          <a:lstStyle/>
          <a:p>
            <a:r>
              <a:rPr lang="en-US" smtClean="0"/>
              <a:t>Design for Security - S. LEEF, March, 2014</a:t>
            </a:r>
            <a:endParaRPr lang="en-US"/>
          </a:p>
        </p:txBody>
      </p:sp>
      <p:sp>
        <p:nvSpPr>
          <p:cNvPr id="3" name="Slide Number Placeholder 2"/>
          <p:cNvSpPr>
            <a:spLocks noGrp="1"/>
          </p:cNvSpPr>
          <p:nvPr>
            <p:ph type="sldNum" sz="quarter" idx="12"/>
          </p:nvPr>
        </p:nvSpPr>
        <p:spPr/>
        <p:txBody>
          <a:bodyPr/>
          <a:lstStyle/>
          <a:p>
            <a:fld id="{AA484CD2-854F-46FC-8B6C-AA4F406E8552}" type="slidenum">
              <a:rPr lang="en-US" smtClean="0"/>
              <a:pPr/>
              <a:t>10</a:t>
            </a:fld>
            <a:endParaRPr lang="en-US"/>
          </a:p>
        </p:txBody>
      </p:sp>
    </p:spTree>
    <p:extLst>
      <p:ext uri="{BB962C8B-B14F-4D97-AF65-F5344CB8AC3E}">
        <p14:creationId xmlns:p14="http://schemas.microsoft.com/office/powerpoint/2010/main" val="41838092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0-08 at 12.51.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14400"/>
            <a:ext cx="7924800" cy="4876800"/>
          </a:xfrm>
          <a:prstGeom prst="rect">
            <a:avLst/>
          </a:prstGeom>
        </p:spPr>
      </p:pic>
      <p:sp>
        <p:nvSpPr>
          <p:cNvPr id="5" name="Title 1"/>
          <p:cNvSpPr txBox="1">
            <a:spLocks/>
          </p:cNvSpPr>
          <p:nvPr/>
        </p:nvSpPr>
        <p:spPr bwMode="auto">
          <a:xfrm>
            <a:off x="457200" y="228600"/>
            <a:ext cx="7064375" cy="706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lnSpc>
                <a:spcPts val="4000"/>
              </a:lnSpc>
              <a:spcBef>
                <a:spcPct val="0"/>
              </a:spcBef>
              <a:spcAft>
                <a:spcPct val="0"/>
              </a:spcAft>
              <a:defRPr sz="3400" b="1">
                <a:solidFill>
                  <a:srgbClr val="993333"/>
                </a:solidFill>
                <a:latin typeface="+mj-lt"/>
                <a:ea typeface="+mj-ea"/>
                <a:cs typeface="+mj-cs"/>
              </a:defRPr>
            </a:lvl1pPr>
            <a:lvl2pPr algn="l" rtl="0" eaLnBrk="0" fontAlgn="base" hangingPunct="0">
              <a:lnSpc>
                <a:spcPts val="4000"/>
              </a:lnSpc>
              <a:spcBef>
                <a:spcPct val="0"/>
              </a:spcBef>
              <a:spcAft>
                <a:spcPct val="0"/>
              </a:spcAft>
              <a:defRPr sz="3400" b="1">
                <a:solidFill>
                  <a:srgbClr val="993333"/>
                </a:solidFill>
                <a:latin typeface="Arial" charset="0"/>
              </a:defRPr>
            </a:lvl2pPr>
            <a:lvl3pPr algn="l" rtl="0" eaLnBrk="0" fontAlgn="base" hangingPunct="0">
              <a:lnSpc>
                <a:spcPts val="4000"/>
              </a:lnSpc>
              <a:spcBef>
                <a:spcPct val="0"/>
              </a:spcBef>
              <a:spcAft>
                <a:spcPct val="0"/>
              </a:spcAft>
              <a:defRPr sz="3400" b="1">
                <a:solidFill>
                  <a:srgbClr val="993333"/>
                </a:solidFill>
                <a:latin typeface="Arial" charset="0"/>
              </a:defRPr>
            </a:lvl3pPr>
            <a:lvl4pPr algn="l" rtl="0" eaLnBrk="0" fontAlgn="base" hangingPunct="0">
              <a:lnSpc>
                <a:spcPts val="4000"/>
              </a:lnSpc>
              <a:spcBef>
                <a:spcPct val="0"/>
              </a:spcBef>
              <a:spcAft>
                <a:spcPct val="0"/>
              </a:spcAft>
              <a:defRPr sz="3400" b="1">
                <a:solidFill>
                  <a:srgbClr val="993333"/>
                </a:solidFill>
                <a:latin typeface="Arial" charset="0"/>
              </a:defRPr>
            </a:lvl4pPr>
            <a:lvl5pPr algn="l" rtl="0" eaLnBrk="0" fontAlgn="base" hangingPunct="0">
              <a:lnSpc>
                <a:spcPts val="4000"/>
              </a:lnSpc>
              <a:spcBef>
                <a:spcPct val="0"/>
              </a:spcBef>
              <a:spcAft>
                <a:spcPct val="0"/>
              </a:spcAft>
              <a:defRPr sz="3400" b="1">
                <a:solidFill>
                  <a:srgbClr val="993333"/>
                </a:solidFill>
                <a:latin typeface="Arial" charset="0"/>
              </a:defRPr>
            </a:lvl5pPr>
            <a:lvl6pPr marL="457200" algn="l" rtl="0" eaLnBrk="0" fontAlgn="base" hangingPunct="0">
              <a:lnSpc>
                <a:spcPts val="4000"/>
              </a:lnSpc>
              <a:spcBef>
                <a:spcPct val="0"/>
              </a:spcBef>
              <a:spcAft>
                <a:spcPct val="0"/>
              </a:spcAft>
              <a:defRPr sz="3400" b="1">
                <a:solidFill>
                  <a:srgbClr val="993333"/>
                </a:solidFill>
                <a:latin typeface="Arial" charset="0"/>
              </a:defRPr>
            </a:lvl6pPr>
            <a:lvl7pPr marL="914400" algn="l" rtl="0" eaLnBrk="0" fontAlgn="base" hangingPunct="0">
              <a:lnSpc>
                <a:spcPts val="4000"/>
              </a:lnSpc>
              <a:spcBef>
                <a:spcPct val="0"/>
              </a:spcBef>
              <a:spcAft>
                <a:spcPct val="0"/>
              </a:spcAft>
              <a:defRPr sz="3400" b="1">
                <a:solidFill>
                  <a:srgbClr val="993333"/>
                </a:solidFill>
                <a:latin typeface="Arial" charset="0"/>
              </a:defRPr>
            </a:lvl7pPr>
            <a:lvl8pPr marL="1371600" algn="l" rtl="0" eaLnBrk="0" fontAlgn="base" hangingPunct="0">
              <a:lnSpc>
                <a:spcPts val="4000"/>
              </a:lnSpc>
              <a:spcBef>
                <a:spcPct val="0"/>
              </a:spcBef>
              <a:spcAft>
                <a:spcPct val="0"/>
              </a:spcAft>
              <a:defRPr sz="3400" b="1">
                <a:solidFill>
                  <a:srgbClr val="993333"/>
                </a:solidFill>
                <a:latin typeface="Arial" charset="0"/>
              </a:defRPr>
            </a:lvl8pPr>
            <a:lvl9pPr marL="1828800" algn="l" rtl="0" eaLnBrk="0" fontAlgn="base" hangingPunct="0">
              <a:lnSpc>
                <a:spcPts val="4000"/>
              </a:lnSpc>
              <a:spcBef>
                <a:spcPct val="0"/>
              </a:spcBef>
              <a:spcAft>
                <a:spcPct val="0"/>
              </a:spcAft>
              <a:defRPr sz="3400" b="1">
                <a:solidFill>
                  <a:srgbClr val="993333"/>
                </a:solidFill>
                <a:latin typeface="Arial" charset="0"/>
              </a:defRPr>
            </a:lvl9pPr>
          </a:lstStyle>
          <a:p>
            <a:pPr eaLnBrk="1" hangingPunct="1"/>
            <a:r>
              <a:rPr lang="en-US" sz="3200" dirty="0" smtClean="0">
                <a:solidFill>
                  <a:srgbClr val="A01F1F"/>
                </a:solidFill>
                <a:latin typeface="Myriad Set Text"/>
                <a:cs typeface="Myriad Set Text"/>
              </a:rPr>
              <a:t>More Cases</a:t>
            </a:r>
            <a:endParaRPr lang="en-US" sz="3200" dirty="0">
              <a:solidFill>
                <a:srgbClr val="A01F1F"/>
              </a:solidFill>
              <a:latin typeface="Myriad Set Text"/>
              <a:cs typeface="Myriad Set Text"/>
            </a:endParaRPr>
          </a:p>
        </p:txBody>
      </p:sp>
      <p:sp>
        <p:nvSpPr>
          <p:cNvPr id="2" name="Footer Placeholder 1"/>
          <p:cNvSpPr>
            <a:spLocks noGrp="1"/>
          </p:cNvSpPr>
          <p:nvPr>
            <p:ph type="ftr" sz="quarter" idx="11"/>
          </p:nvPr>
        </p:nvSpPr>
        <p:spPr/>
        <p:txBody>
          <a:bodyPr/>
          <a:lstStyle/>
          <a:p>
            <a:r>
              <a:rPr lang="en-US" smtClean="0"/>
              <a:t>Design for Security - S. LEEF, March, 2014</a:t>
            </a:r>
            <a:endParaRPr lang="en-US"/>
          </a:p>
        </p:txBody>
      </p:sp>
      <p:sp>
        <p:nvSpPr>
          <p:cNvPr id="3" name="Slide Number Placeholder 2"/>
          <p:cNvSpPr>
            <a:spLocks noGrp="1"/>
          </p:cNvSpPr>
          <p:nvPr>
            <p:ph type="sldNum" sz="quarter" idx="12"/>
          </p:nvPr>
        </p:nvSpPr>
        <p:spPr/>
        <p:txBody>
          <a:bodyPr/>
          <a:lstStyle/>
          <a:p>
            <a:fld id="{AA484CD2-854F-46FC-8B6C-AA4F406E8552}" type="slidenum">
              <a:rPr lang="en-US" smtClean="0"/>
              <a:pPr/>
              <a:t>11</a:t>
            </a:fld>
            <a:endParaRPr lang="en-US"/>
          </a:p>
        </p:txBody>
      </p:sp>
    </p:spTree>
    <p:extLst>
      <p:ext uri="{BB962C8B-B14F-4D97-AF65-F5344CB8AC3E}">
        <p14:creationId xmlns:p14="http://schemas.microsoft.com/office/powerpoint/2010/main" val="28401097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Design for Security - S. LEEF, March, 2014</a:t>
            </a:r>
            <a:endParaRPr lang="en-US" dirty="0"/>
          </a:p>
        </p:txBody>
      </p:sp>
      <p:sp>
        <p:nvSpPr>
          <p:cNvPr id="3" name="Slide Number Placeholder 2"/>
          <p:cNvSpPr>
            <a:spLocks noGrp="1"/>
          </p:cNvSpPr>
          <p:nvPr>
            <p:ph type="sldNum" sz="quarter" idx="11"/>
          </p:nvPr>
        </p:nvSpPr>
        <p:spPr/>
        <p:txBody>
          <a:bodyPr/>
          <a:lstStyle/>
          <a:p>
            <a:pPr>
              <a:defRPr/>
            </a:pPr>
            <a:fld id="{231CC523-8BC6-4921-807A-66BD262F34AB}" type="slidenum">
              <a:rPr lang="en-US" smtClean="0"/>
              <a:pPr>
                <a:defRPr/>
              </a:pPr>
              <a:t>12</a:t>
            </a:fld>
            <a:endParaRPr lang="en-US"/>
          </a:p>
        </p:txBody>
      </p:sp>
      <p:sp>
        <p:nvSpPr>
          <p:cNvPr id="5" name="Title 4"/>
          <p:cNvSpPr>
            <a:spLocks noGrp="1"/>
          </p:cNvSpPr>
          <p:nvPr>
            <p:ph type="ctrTitle"/>
          </p:nvPr>
        </p:nvSpPr>
        <p:spPr/>
        <p:txBody>
          <a:bodyPr/>
          <a:lstStyle/>
          <a:p>
            <a:r>
              <a:rPr lang="en-US" dirty="0" smtClean="0"/>
              <a:t>US Electronic Waste is a Contributing Factor</a:t>
            </a:r>
            <a:endParaRPr lang="en-US" dirty="0"/>
          </a:p>
        </p:txBody>
      </p:sp>
      <p:pic>
        <p:nvPicPr>
          <p:cNvPr id="6" name="Picture 7" descr="IMG_0250"/>
          <p:cNvPicPr>
            <a:picLocks noChangeAspect="1" noChangeArrowheads="1"/>
          </p:cNvPicPr>
          <p:nvPr/>
        </p:nvPicPr>
        <p:blipFill>
          <a:blip r:embed="rId3" cstate="print"/>
          <a:srcRect/>
          <a:stretch>
            <a:fillRect/>
          </a:stretch>
        </p:blipFill>
        <p:spPr bwMode="auto">
          <a:xfrm>
            <a:off x="381000" y="1104900"/>
            <a:ext cx="1981200" cy="1485900"/>
          </a:xfrm>
          <a:prstGeom prst="rect">
            <a:avLst/>
          </a:prstGeom>
          <a:noFill/>
          <a:ln w="9525">
            <a:noFill/>
            <a:miter lim="800000"/>
            <a:headEnd/>
            <a:tailEnd/>
          </a:ln>
        </p:spPr>
      </p:pic>
      <p:pic>
        <p:nvPicPr>
          <p:cNvPr id="7" name="Picture 8" descr="IMG_0235"/>
          <p:cNvPicPr>
            <a:picLocks noChangeAspect="1" noChangeArrowheads="1"/>
          </p:cNvPicPr>
          <p:nvPr/>
        </p:nvPicPr>
        <p:blipFill>
          <a:blip r:embed="rId4" cstate="print"/>
          <a:srcRect/>
          <a:stretch>
            <a:fillRect/>
          </a:stretch>
        </p:blipFill>
        <p:spPr bwMode="auto">
          <a:xfrm>
            <a:off x="304800" y="4076700"/>
            <a:ext cx="1981200" cy="1485900"/>
          </a:xfrm>
          <a:prstGeom prst="rect">
            <a:avLst/>
          </a:prstGeom>
          <a:noFill/>
          <a:ln w="9525">
            <a:noFill/>
            <a:miter lim="800000"/>
            <a:headEnd/>
            <a:tailEnd/>
          </a:ln>
        </p:spPr>
      </p:pic>
      <p:pic>
        <p:nvPicPr>
          <p:cNvPr id="8" name="Picture 9" descr="IMG_0178"/>
          <p:cNvPicPr>
            <a:picLocks noChangeAspect="1" noChangeArrowheads="1"/>
          </p:cNvPicPr>
          <p:nvPr/>
        </p:nvPicPr>
        <p:blipFill>
          <a:blip r:embed="rId5" cstate="print"/>
          <a:srcRect/>
          <a:stretch>
            <a:fillRect/>
          </a:stretch>
        </p:blipFill>
        <p:spPr bwMode="auto">
          <a:xfrm>
            <a:off x="3505200" y="4000500"/>
            <a:ext cx="1981200" cy="1485900"/>
          </a:xfrm>
          <a:prstGeom prst="rect">
            <a:avLst/>
          </a:prstGeom>
          <a:noFill/>
          <a:ln w="9525">
            <a:noFill/>
            <a:miter lim="800000"/>
            <a:headEnd/>
            <a:tailEnd/>
          </a:ln>
        </p:spPr>
      </p:pic>
      <p:pic>
        <p:nvPicPr>
          <p:cNvPr id="9" name="Picture 2" descr="IMG_0181"/>
          <p:cNvPicPr>
            <a:picLocks noChangeAspect="1" noChangeArrowheads="1"/>
          </p:cNvPicPr>
          <p:nvPr/>
        </p:nvPicPr>
        <p:blipFill>
          <a:blip r:embed="rId6" cstate="print"/>
          <a:srcRect/>
          <a:stretch>
            <a:fillRect/>
          </a:stretch>
        </p:blipFill>
        <p:spPr bwMode="auto">
          <a:xfrm>
            <a:off x="6705600" y="1104900"/>
            <a:ext cx="2133600" cy="1600200"/>
          </a:xfrm>
          <a:prstGeom prst="rect">
            <a:avLst/>
          </a:prstGeom>
          <a:noFill/>
          <a:ln w="9525">
            <a:noFill/>
            <a:miter lim="800000"/>
            <a:headEnd/>
            <a:tailEnd/>
          </a:ln>
        </p:spPr>
      </p:pic>
      <p:pic>
        <p:nvPicPr>
          <p:cNvPr id="10" name="Picture 2" descr="IMG_0180"/>
          <p:cNvPicPr>
            <a:picLocks noChangeAspect="1" noChangeArrowheads="1"/>
          </p:cNvPicPr>
          <p:nvPr/>
        </p:nvPicPr>
        <p:blipFill>
          <a:blip r:embed="rId7" cstate="print"/>
          <a:srcRect/>
          <a:stretch>
            <a:fillRect/>
          </a:stretch>
        </p:blipFill>
        <p:spPr bwMode="auto">
          <a:xfrm>
            <a:off x="6705600" y="3771900"/>
            <a:ext cx="2106613" cy="1581150"/>
          </a:xfrm>
          <a:prstGeom prst="rect">
            <a:avLst/>
          </a:prstGeom>
          <a:noFill/>
          <a:ln w="9525">
            <a:noFill/>
            <a:miter lim="800000"/>
            <a:headEnd/>
            <a:tailEnd/>
          </a:ln>
        </p:spPr>
      </p:pic>
      <p:sp>
        <p:nvSpPr>
          <p:cNvPr id="11" name="TextBox 12"/>
          <p:cNvSpPr txBox="1">
            <a:spLocks noChangeArrowheads="1"/>
          </p:cNvSpPr>
          <p:nvPr/>
        </p:nvSpPr>
        <p:spPr bwMode="auto">
          <a:xfrm>
            <a:off x="162517" y="2628900"/>
            <a:ext cx="2648353" cy="646331"/>
          </a:xfrm>
          <a:prstGeom prst="rect">
            <a:avLst/>
          </a:prstGeom>
          <a:noFill/>
          <a:ln w="9525">
            <a:noFill/>
            <a:miter lim="800000"/>
            <a:headEnd/>
            <a:tailEnd/>
          </a:ln>
        </p:spPr>
        <p:txBody>
          <a:bodyPr wrap="none">
            <a:spAutoFit/>
          </a:bodyPr>
          <a:lstStyle/>
          <a:p>
            <a:pPr algn="ctr" fontAlgn="auto">
              <a:spcBef>
                <a:spcPts val="0"/>
              </a:spcBef>
              <a:spcAft>
                <a:spcPts val="0"/>
              </a:spcAft>
            </a:pPr>
            <a:r>
              <a:rPr lang="en-US" dirty="0">
                <a:solidFill>
                  <a:prstClr val="black"/>
                </a:solidFill>
                <a:latin typeface="Tahoma"/>
              </a:rPr>
              <a:t>Received in </a:t>
            </a:r>
          </a:p>
          <a:p>
            <a:pPr algn="ctr" fontAlgn="auto">
              <a:spcBef>
                <a:spcPts val="0"/>
              </a:spcBef>
              <a:spcAft>
                <a:spcPts val="0"/>
              </a:spcAft>
            </a:pPr>
            <a:r>
              <a:rPr lang="en-US" dirty="0">
                <a:solidFill>
                  <a:prstClr val="black"/>
                </a:solidFill>
                <a:latin typeface="Tahoma"/>
              </a:rPr>
              <a:t>Developing Country</a:t>
            </a:r>
          </a:p>
        </p:txBody>
      </p:sp>
      <p:sp>
        <p:nvSpPr>
          <p:cNvPr id="12" name="TextBox 13"/>
          <p:cNvSpPr txBox="1">
            <a:spLocks noChangeArrowheads="1"/>
          </p:cNvSpPr>
          <p:nvPr/>
        </p:nvSpPr>
        <p:spPr bwMode="auto">
          <a:xfrm>
            <a:off x="84854" y="5524500"/>
            <a:ext cx="2484591" cy="646331"/>
          </a:xfrm>
          <a:prstGeom prst="rect">
            <a:avLst/>
          </a:prstGeom>
          <a:noFill/>
          <a:ln w="9525">
            <a:noFill/>
            <a:miter lim="800000"/>
            <a:headEnd/>
            <a:tailEnd/>
          </a:ln>
        </p:spPr>
        <p:txBody>
          <a:bodyPr wrap="none">
            <a:spAutoFit/>
          </a:bodyPr>
          <a:lstStyle/>
          <a:p>
            <a:pPr algn="ctr" fontAlgn="auto">
              <a:spcBef>
                <a:spcPts val="0"/>
              </a:spcBef>
              <a:spcAft>
                <a:spcPts val="0"/>
              </a:spcAft>
            </a:pPr>
            <a:r>
              <a:rPr lang="en-US">
                <a:solidFill>
                  <a:prstClr val="black"/>
                </a:solidFill>
                <a:latin typeface="Tahoma"/>
              </a:rPr>
              <a:t>Removed from</a:t>
            </a:r>
          </a:p>
          <a:p>
            <a:pPr algn="ctr" fontAlgn="auto">
              <a:spcBef>
                <a:spcPts val="0"/>
              </a:spcBef>
              <a:spcAft>
                <a:spcPts val="0"/>
              </a:spcAft>
            </a:pPr>
            <a:r>
              <a:rPr lang="en-US">
                <a:solidFill>
                  <a:prstClr val="black"/>
                </a:solidFill>
                <a:latin typeface="Tahoma"/>
              </a:rPr>
              <a:t>boards and sorted</a:t>
            </a:r>
          </a:p>
        </p:txBody>
      </p:sp>
      <p:sp>
        <p:nvSpPr>
          <p:cNvPr id="13" name="TextBox 14"/>
          <p:cNvSpPr txBox="1">
            <a:spLocks noChangeArrowheads="1"/>
          </p:cNvSpPr>
          <p:nvPr/>
        </p:nvSpPr>
        <p:spPr bwMode="auto">
          <a:xfrm>
            <a:off x="3124200" y="5524500"/>
            <a:ext cx="3516668" cy="369332"/>
          </a:xfrm>
          <a:prstGeom prst="rect">
            <a:avLst/>
          </a:prstGeom>
          <a:noFill/>
          <a:ln w="9525">
            <a:noFill/>
            <a:miter lim="800000"/>
            <a:headEnd/>
            <a:tailEnd/>
          </a:ln>
        </p:spPr>
        <p:txBody>
          <a:bodyPr wrap="none">
            <a:spAutoFit/>
          </a:bodyPr>
          <a:lstStyle/>
          <a:p>
            <a:pPr fontAlgn="auto">
              <a:spcBef>
                <a:spcPts val="0"/>
              </a:spcBef>
              <a:spcAft>
                <a:spcPts val="0"/>
              </a:spcAft>
            </a:pPr>
            <a:r>
              <a:rPr lang="en-US">
                <a:solidFill>
                  <a:prstClr val="black"/>
                </a:solidFill>
                <a:latin typeface="Tahoma"/>
              </a:rPr>
              <a:t>Refurbished and remarked</a:t>
            </a:r>
          </a:p>
        </p:txBody>
      </p:sp>
      <p:sp>
        <p:nvSpPr>
          <p:cNvPr id="14" name="TextBox 15"/>
          <p:cNvSpPr txBox="1">
            <a:spLocks noChangeArrowheads="1"/>
          </p:cNvSpPr>
          <p:nvPr/>
        </p:nvSpPr>
        <p:spPr bwMode="auto">
          <a:xfrm>
            <a:off x="6746780" y="5372100"/>
            <a:ext cx="1743170" cy="369332"/>
          </a:xfrm>
          <a:prstGeom prst="rect">
            <a:avLst/>
          </a:prstGeom>
          <a:noFill/>
          <a:ln w="9525">
            <a:noFill/>
            <a:miter lim="800000"/>
            <a:headEnd/>
            <a:tailEnd/>
          </a:ln>
        </p:spPr>
        <p:txBody>
          <a:bodyPr wrap="none">
            <a:spAutoFit/>
          </a:bodyPr>
          <a:lstStyle/>
          <a:p>
            <a:pPr algn="r" fontAlgn="auto">
              <a:spcBef>
                <a:spcPts val="0"/>
              </a:spcBef>
              <a:spcAft>
                <a:spcPts val="0"/>
              </a:spcAft>
            </a:pPr>
            <a:r>
              <a:rPr lang="en-US">
                <a:solidFill>
                  <a:prstClr val="black"/>
                </a:solidFill>
                <a:latin typeface="Tahoma"/>
              </a:rPr>
              <a:t>Repackaged</a:t>
            </a:r>
          </a:p>
        </p:txBody>
      </p:sp>
      <p:sp>
        <p:nvSpPr>
          <p:cNvPr id="15" name="TextBox 16"/>
          <p:cNvSpPr txBox="1">
            <a:spLocks noChangeArrowheads="1"/>
          </p:cNvSpPr>
          <p:nvPr/>
        </p:nvSpPr>
        <p:spPr bwMode="auto">
          <a:xfrm>
            <a:off x="7256583" y="2705100"/>
            <a:ext cx="1038105" cy="369332"/>
          </a:xfrm>
          <a:prstGeom prst="rect">
            <a:avLst/>
          </a:prstGeom>
          <a:noFill/>
          <a:ln w="9525">
            <a:noFill/>
            <a:miter lim="800000"/>
            <a:headEnd/>
            <a:tailEnd/>
          </a:ln>
        </p:spPr>
        <p:txBody>
          <a:bodyPr wrap="none">
            <a:spAutoFit/>
          </a:bodyPr>
          <a:lstStyle/>
          <a:p>
            <a:pPr algn="r" fontAlgn="auto">
              <a:spcBef>
                <a:spcPts val="0"/>
              </a:spcBef>
              <a:spcAft>
                <a:spcPts val="0"/>
              </a:spcAft>
            </a:pPr>
            <a:r>
              <a:rPr lang="en-US">
                <a:solidFill>
                  <a:prstClr val="black"/>
                </a:solidFill>
                <a:latin typeface="Tahoma"/>
              </a:rPr>
              <a:t>Resold</a:t>
            </a:r>
          </a:p>
        </p:txBody>
      </p:sp>
      <p:sp>
        <p:nvSpPr>
          <p:cNvPr id="16" name="TextBox 17"/>
          <p:cNvSpPr txBox="1">
            <a:spLocks noChangeArrowheads="1"/>
          </p:cNvSpPr>
          <p:nvPr/>
        </p:nvSpPr>
        <p:spPr bwMode="auto">
          <a:xfrm>
            <a:off x="5676901" y="6172208"/>
            <a:ext cx="2362200" cy="230832"/>
          </a:xfrm>
          <a:prstGeom prst="rect">
            <a:avLst/>
          </a:prstGeom>
          <a:noFill/>
          <a:ln w="9525">
            <a:noFill/>
            <a:miter lim="800000"/>
            <a:headEnd/>
            <a:tailEnd/>
          </a:ln>
        </p:spPr>
        <p:txBody>
          <a:bodyPr>
            <a:spAutoFit/>
          </a:bodyPr>
          <a:lstStyle/>
          <a:p>
            <a:pPr algn="ctr" fontAlgn="auto">
              <a:spcBef>
                <a:spcPts val="0"/>
              </a:spcBef>
              <a:spcAft>
                <a:spcPts val="0"/>
              </a:spcAft>
            </a:pPr>
            <a:r>
              <a:rPr lang="en-US" sz="900" dirty="0" smtClean="0">
                <a:solidFill>
                  <a:prstClr val="white">
                    <a:lumMod val="65000"/>
                  </a:prstClr>
                </a:solidFill>
                <a:latin typeface="Tahoma"/>
              </a:rPr>
              <a:t>All images courtesy of SMT </a:t>
            </a:r>
            <a:r>
              <a:rPr lang="en-US" sz="900" dirty="0">
                <a:solidFill>
                  <a:prstClr val="white">
                    <a:lumMod val="65000"/>
                  </a:prstClr>
                </a:solidFill>
                <a:latin typeface="Tahoma"/>
              </a:rPr>
              <a:t>Corporation</a:t>
            </a:r>
          </a:p>
        </p:txBody>
      </p:sp>
      <p:pic>
        <p:nvPicPr>
          <p:cNvPr id="17" name="Picture 19" descr="D:\Documents and Settings\glenn.benninger\Local Settings\Temporary Internet Files\Content.IE5\JNS4N65R\MP900400841[1].jpg"/>
          <p:cNvPicPr>
            <a:picLocks noChangeAspect="1" noChangeArrowheads="1"/>
          </p:cNvPicPr>
          <p:nvPr/>
        </p:nvPicPr>
        <p:blipFill>
          <a:blip r:embed="rId8" cstate="print"/>
          <a:srcRect/>
          <a:stretch>
            <a:fillRect/>
          </a:stretch>
        </p:blipFill>
        <p:spPr bwMode="auto">
          <a:xfrm>
            <a:off x="3048000" y="1028700"/>
            <a:ext cx="2987675" cy="1990725"/>
          </a:xfrm>
          <a:prstGeom prst="rect">
            <a:avLst/>
          </a:prstGeom>
          <a:noFill/>
          <a:ln w="9525">
            <a:noFill/>
            <a:miter lim="800000"/>
            <a:headEnd/>
            <a:tailEnd/>
          </a:ln>
        </p:spPr>
      </p:pic>
      <p:sp>
        <p:nvSpPr>
          <p:cNvPr id="18" name="TextBox 12"/>
          <p:cNvSpPr txBox="1">
            <a:spLocks noChangeArrowheads="1"/>
          </p:cNvSpPr>
          <p:nvPr/>
        </p:nvSpPr>
        <p:spPr bwMode="auto">
          <a:xfrm>
            <a:off x="3276600" y="3009900"/>
            <a:ext cx="2835071" cy="369332"/>
          </a:xfrm>
          <a:prstGeom prst="rect">
            <a:avLst/>
          </a:prstGeom>
          <a:noFill/>
          <a:ln w="9525">
            <a:noFill/>
            <a:miter lim="800000"/>
            <a:headEnd/>
            <a:tailEnd/>
          </a:ln>
        </p:spPr>
        <p:txBody>
          <a:bodyPr wrap="none">
            <a:spAutoFit/>
          </a:bodyPr>
          <a:lstStyle/>
          <a:p>
            <a:pPr fontAlgn="auto">
              <a:spcBef>
                <a:spcPts val="0"/>
              </a:spcBef>
              <a:spcAft>
                <a:spcPts val="0"/>
              </a:spcAft>
            </a:pPr>
            <a:r>
              <a:rPr lang="en-US">
                <a:solidFill>
                  <a:prstClr val="black"/>
                </a:solidFill>
                <a:latin typeface="Tahoma"/>
              </a:rPr>
              <a:t>Shipping from/to U.S.</a:t>
            </a:r>
          </a:p>
        </p:txBody>
      </p:sp>
      <p:sp>
        <p:nvSpPr>
          <p:cNvPr id="19" name="Left Arrow 18"/>
          <p:cNvSpPr/>
          <p:nvPr/>
        </p:nvSpPr>
        <p:spPr>
          <a:xfrm>
            <a:off x="2362200" y="1790700"/>
            <a:ext cx="6096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0" name="Left Arrow 19"/>
          <p:cNvSpPr/>
          <p:nvPr/>
        </p:nvSpPr>
        <p:spPr>
          <a:xfrm rot="16200000">
            <a:off x="876300" y="3429000"/>
            <a:ext cx="7620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1" name="Left Arrow 20"/>
          <p:cNvSpPr/>
          <p:nvPr/>
        </p:nvSpPr>
        <p:spPr>
          <a:xfrm rot="10800000">
            <a:off x="2590800" y="4533900"/>
            <a:ext cx="6096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2" name="Left Arrow 21"/>
          <p:cNvSpPr/>
          <p:nvPr/>
        </p:nvSpPr>
        <p:spPr>
          <a:xfrm rot="10800000">
            <a:off x="5791200" y="4533900"/>
            <a:ext cx="6096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Left Arrow 22"/>
          <p:cNvSpPr/>
          <p:nvPr/>
        </p:nvSpPr>
        <p:spPr>
          <a:xfrm rot="5400000">
            <a:off x="7543800" y="3162300"/>
            <a:ext cx="6096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4" name="Left Arrow 23"/>
          <p:cNvSpPr/>
          <p:nvPr/>
        </p:nvSpPr>
        <p:spPr>
          <a:xfrm>
            <a:off x="6019800" y="1790700"/>
            <a:ext cx="6096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6722087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Characterizing </a:t>
            </a:r>
            <a:br>
              <a:rPr lang="en-US" dirty="0" smtClean="0"/>
            </a:br>
            <a:r>
              <a:rPr lang="en-US" dirty="0" smtClean="0"/>
              <a:t>threat vectors</a:t>
            </a:r>
            <a:endParaRPr lang="en-US" dirty="0"/>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4294967295"/>
          </p:nvPr>
        </p:nvSpPr>
        <p:spPr>
          <a:xfrm>
            <a:off x="0" y="6626225"/>
            <a:ext cx="2889250" cy="231775"/>
          </a:xfrm>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5" name="Slide Number Placeholder 4"/>
          <p:cNvSpPr>
            <a:spLocks noGrp="1"/>
          </p:cNvSpPr>
          <p:nvPr>
            <p:ph type="sldNum" sz="quarter" idx="4294967295"/>
          </p:nvPr>
        </p:nvSpPr>
        <p:spPr>
          <a:xfrm>
            <a:off x="0" y="6626225"/>
            <a:ext cx="381000" cy="228600"/>
          </a:xfrm>
        </p:spPr>
        <p:txBody>
          <a:bodyPr/>
          <a:lstStyle/>
          <a:p>
            <a:fld id="{B4689765-5485-4130-8525-AA8B12692EFF}" type="slidenum">
              <a:rPr lang="en-US" smtClean="0">
                <a:solidFill>
                  <a:srgbClr val="333333"/>
                </a:solidFill>
              </a:rPr>
              <a:pPr/>
              <a:t>13</a:t>
            </a:fld>
            <a:endParaRPr lang="en-US">
              <a:solidFill>
                <a:srgbClr val="333333"/>
              </a:solidFill>
            </a:endParaRPr>
          </a:p>
        </p:txBody>
      </p:sp>
    </p:spTree>
    <p:extLst>
      <p:ext uri="{BB962C8B-B14F-4D97-AF65-F5344CB8AC3E}">
        <p14:creationId xmlns:p14="http://schemas.microsoft.com/office/powerpoint/2010/main" val="222899116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394" y="990600"/>
            <a:ext cx="8381999" cy="4648200"/>
          </a:xfrm>
        </p:spPr>
        <p:txBody>
          <a:bodyPr/>
          <a:lstStyle/>
          <a:p>
            <a:pPr marL="1028700" lvl="1">
              <a:lnSpc>
                <a:spcPct val="100000"/>
              </a:lnSpc>
              <a:spcAft>
                <a:spcPts val="400"/>
              </a:spcAft>
            </a:pPr>
            <a:endParaRPr lang="en-US" sz="1800" dirty="0">
              <a:latin typeface="Myriad Set Text"/>
              <a:cs typeface="Myriad Set Text"/>
            </a:endParaRPr>
          </a:p>
          <a:p>
            <a:pPr>
              <a:lnSpc>
                <a:spcPct val="80000"/>
              </a:lnSpc>
              <a:spcAft>
                <a:spcPts val="400"/>
              </a:spcAft>
            </a:pPr>
            <a:r>
              <a:rPr lang="en-US" sz="2400" dirty="0" smtClean="0">
                <a:solidFill>
                  <a:srgbClr val="0000FF"/>
                </a:solidFill>
                <a:latin typeface="Myriad Set Text"/>
                <a:cs typeface="Myriad Set Text"/>
              </a:rPr>
              <a:t>Compromising </a:t>
            </a:r>
            <a:r>
              <a:rPr lang="en-US" sz="2400" dirty="0">
                <a:solidFill>
                  <a:srgbClr val="0000FF"/>
                </a:solidFill>
                <a:latin typeface="Myriad Set Text"/>
                <a:cs typeface="Myriad Set Text"/>
              </a:rPr>
              <a:t>the IC supply chain</a:t>
            </a:r>
            <a:r>
              <a:rPr lang="en-US" sz="2400" dirty="0">
                <a:latin typeface="Myriad Set Text"/>
                <a:cs typeface="Myriad Set Text"/>
              </a:rPr>
              <a:t> for sensitive commercial and defense applications </a:t>
            </a:r>
            <a:r>
              <a:rPr lang="en-US" sz="2400" dirty="0">
                <a:solidFill>
                  <a:srgbClr val="0000FF"/>
                </a:solidFill>
                <a:latin typeface="Myriad Set Text"/>
                <a:cs typeface="Myriad Set Text"/>
              </a:rPr>
              <a:t>becomes easy</a:t>
            </a:r>
            <a:r>
              <a:rPr lang="en-US" sz="2400" dirty="0">
                <a:latin typeface="Myriad Set Text"/>
                <a:cs typeface="Myriad Set Text"/>
              </a:rPr>
              <a:t>. </a:t>
            </a:r>
            <a:endParaRPr lang="en-US" sz="2400" dirty="0" smtClean="0">
              <a:latin typeface="Myriad Set Text"/>
              <a:cs typeface="Myriad Set Text"/>
            </a:endParaRPr>
          </a:p>
          <a:p>
            <a:pPr marL="0" indent="0">
              <a:lnSpc>
                <a:spcPct val="80000"/>
              </a:lnSpc>
              <a:spcAft>
                <a:spcPts val="400"/>
              </a:spcAft>
              <a:buNone/>
            </a:pPr>
            <a:endParaRPr lang="en-US" sz="2400" dirty="0">
              <a:latin typeface="Myriad Set Text"/>
              <a:cs typeface="Myriad Set Text"/>
            </a:endParaRPr>
          </a:p>
          <a:p>
            <a:pPr>
              <a:lnSpc>
                <a:spcPct val="80000"/>
              </a:lnSpc>
              <a:spcAft>
                <a:spcPts val="400"/>
              </a:spcAft>
            </a:pPr>
            <a:r>
              <a:rPr lang="en-US" sz="2400" dirty="0">
                <a:latin typeface="Myriad Set Text"/>
                <a:cs typeface="Myriad Set Text"/>
              </a:rPr>
              <a:t>Attacker could </a:t>
            </a:r>
            <a:r>
              <a:rPr lang="en-US" sz="2400" dirty="0">
                <a:solidFill>
                  <a:srgbClr val="0000FF"/>
                </a:solidFill>
                <a:latin typeface="Myriad Set Text"/>
                <a:cs typeface="Myriad Set Text"/>
              </a:rPr>
              <a:t>substitute Trojan ICs </a:t>
            </a:r>
            <a:r>
              <a:rPr lang="en-US" sz="2400" dirty="0">
                <a:latin typeface="Myriad Set Text"/>
                <a:cs typeface="Myriad Set Text"/>
              </a:rPr>
              <a:t>for genuine ICs during </a:t>
            </a:r>
            <a:r>
              <a:rPr lang="en-US" sz="2400" dirty="0" smtClean="0">
                <a:latin typeface="Myriad Set Text"/>
                <a:cs typeface="Myriad Set Text"/>
              </a:rPr>
              <a:t>the process. </a:t>
            </a:r>
          </a:p>
          <a:p>
            <a:pPr marL="0" indent="0">
              <a:lnSpc>
                <a:spcPct val="80000"/>
              </a:lnSpc>
              <a:spcAft>
                <a:spcPts val="400"/>
              </a:spcAft>
              <a:buNone/>
            </a:pPr>
            <a:endParaRPr lang="en-US" sz="2400" dirty="0">
              <a:latin typeface="Myriad Set Text"/>
              <a:cs typeface="Myriad Set Text"/>
            </a:endParaRPr>
          </a:p>
          <a:p>
            <a:pPr>
              <a:lnSpc>
                <a:spcPct val="80000"/>
              </a:lnSpc>
              <a:spcAft>
                <a:spcPts val="400"/>
              </a:spcAft>
            </a:pPr>
            <a:r>
              <a:rPr lang="en-US" sz="2400" dirty="0">
                <a:latin typeface="Myriad Set Text"/>
                <a:cs typeface="Myriad Set Text"/>
              </a:rPr>
              <a:t>Attacker could subvert the fabrication process itself by </a:t>
            </a:r>
            <a:r>
              <a:rPr lang="en-US" sz="2400" dirty="0">
                <a:solidFill>
                  <a:srgbClr val="0000FF"/>
                </a:solidFill>
                <a:latin typeface="Myriad Set Text"/>
                <a:cs typeface="Myriad Set Text"/>
              </a:rPr>
              <a:t>implanting additional Trojan circuitry into the IC mask</a:t>
            </a:r>
            <a:r>
              <a:rPr lang="en-US" sz="2400" dirty="0">
                <a:latin typeface="Myriad Set Text"/>
                <a:cs typeface="Myriad Set Text"/>
              </a:rPr>
              <a:t>. </a:t>
            </a:r>
            <a:endParaRPr lang="en-US" sz="2400" dirty="0" smtClean="0">
              <a:latin typeface="Myriad Set Text"/>
              <a:cs typeface="Myriad Set Text"/>
            </a:endParaRPr>
          </a:p>
          <a:p>
            <a:pPr>
              <a:lnSpc>
                <a:spcPct val="80000"/>
              </a:lnSpc>
              <a:spcAft>
                <a:spcPts val="400"/>
              </a:spcAft>
            </a:pPr>
            <a:endParaRPr lang="en-US" sz="2400" dirty="0" smtClean="0">
              <a:latin typeface="Myriad Set Text"/>
              <a:cs typeface="Myriad Set Text"/>
            </a:endParaRPr>
          </a:p>
          <a:p>
            <a:pPr>
              <a:lnSpc>
                <a:spcPct val="80000"/>
              </a:lnSpc>
              <a:spcAft>
                <a:spcPts val="400"/>
              </a:spcAft>
            </a:pPr>
            <a:r>
              <a:rPr lang="en-US" sz="2400" dirty="0" smtClean="0">
                <a:solidFill>
                  <a:srgbClr val="0000FF"/>
                </a:solidFill>
                <a:latin typeface="Myriad Set Text"/>
                <a:cs typeface="Myriad Set Text"/>
              </a:rPr>
              <a:t>Fragmentation makes it easy </a:t>
            </a:r>
            <a:r>
              <a:rPr lang="en-US" sz="2400" dirty="0" smtClean="0">
                <a:latin typeface="Myriad Set Text"/>
                <a:cs typeface="Myriad Set Text"/>
              </a:rPr>
              <a:t>for the counterfeit / recycled ICs to enter the supply chain.</a:t>
            </a:r>
            <a:endParaRPr lang="en-US" sz="2400" dirty="0">
              <a:latin typeface="Myriad Set Text"/>
              <a:cs typeface="Myriad Set Text"/>
            </a:endParaRPr>
          </a:p>
          <a:p>
            <a:pPr marL="285750" indent="0">
              <a:lnSpc>
                <a:spcPct val="100000"/>
              </a:lnSpc>
              <a:spcAft>
                <a:spcPts val="400"/>
              </a:spcAft>
              <a:buNone/>
            </a:pPr>
            <a:endParaRPr lang="en-US" sz="1800" dirty="0">
              <a:latin typeface="Myriad Set Text"/>
              <a:cs typeface="Myriad Set Text"/>
            </a:endParaRPr>
          </a:p>
          <a:p>
            <a:pPr marL="0" indent="0">
              <a:lnSpc>
                <a:spcPct val="100000"/>
              </a:lnSpc>
              <a:buNone/>
            </a:pPr>
            <a:endParaRPr lang="en-US" sz="1800" dirty="0">
              <a:latin typeface="Myriad Set Text"/>
              <a:cs typeface="Myriad Set Text"/>
            </a:endParaRPr>
          </a:p>
        </p:txBody>
      </p:sp>
      <p:sp>
        <p:nvSpPr>
          <p:cNvPr id="5" name="Title 1"/>
          <p:cNvSpPr txBox="1">
            <a:spLocks/>
          </p:cNvSpPr>
          <p:nvPr/>
        </p:nvSpPr>
        <p:spPr bwMode="auto">
          <a:xfrm>
            <a:off x="457199" y="228600"/>
            <a:ext cx="8686801" cy="706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lnSpc>
                <a:spcPts val="4000"/>
              </a:lnSpc>
              <a:spcBef>
                <a:spcPct val="0"/>
              </a:spcBef>
              <a:spcAft>
                <a:spcPct val="0"/>
              </a:spcAft>
              <a:defRPr sz="3400" b="1">
                <a:solidFill>
                  <a:srgbClr val="993333"/>
                </a:solidFill>
                <a:latin typeface="+mj-lt"/>
                <a:ea typeface="+mj-ea"/>
                <a:cs typeface="+mj-cs"/>
              </a:defRPr>
            </a:lvl1pPr>
            <a:lvl2pPr algn="l" rtl="0" eaLnBrk="0" fontAlgn="base" hangingPunct="0">
              <a:lnSpc>
                <a:spcPts val="4000"/>
              </a:lnSpc>
              <a:spcBef>
                <a:spcPct val="0"/>
              </a:spcBef>
              <a:spcAft>
                <a:spcPct val="0"/>
              </a:spcAft>
              <a:defRPr sz="3400" b="1">
                <a:solidFill>
                  <a:srgbClr val="993333"/>
                </a:solidFill>
                <a:latin typeface="Arial" charset="0"/>
              </a:defRPr>
            </a:lvl2pPr>
            <a:lvl3pPr algn="l" rtl="0" eaLnBrk="0" fontAlgn="base" hangingPunct="0">
              <a:lnSpc>
                <a:spcPts val="4000"/>
              </a:lnSpc>
              <a:spcBef>
                <a:spcPct val="0"/>
              </a:spcBef>
              <a:spcAft>
                <a:spcPct val="0"/>
              </a:spcAft>
              <a:defRPr sz="3400" b="1">
                <a:solidFill>
                  <a:srgbClr val="993333"/>
                </a:solidFill>
                <a:latin typeface="Arial" charset="0"/>
              </a:defRPr>
            </a:lvl3pPr>
            <a:lvl4pPr algn="l" rtl="0" eaLnBrk="0" fontAlgn="base" hangingPunct="0">
              <a:lnSpc>
                <a:spcPts val="4000"/>
              </a:lnSpc>
              <a:spcBef>
                <a:spcPct val="0"/>
              </a:spcBef>
              <a:spcAft>
                <a:spcPct val="0"/>
              </a:spcAft>
              <a:defRPr sz="3400" b="1">
                <a:solidFill>
                  <a:srgbClr val="993333"/>
                </a:solidFill>
                <a:latin typeface="Arial" charset="0"/>
              </a:defRPr>
            </a:lvl4pPr>
            <a:lvl5pPr algn="l" rtl="0" eaLnBrk="0" fontAlgn="base" hangingPunct="0">
              <a:lnSpc>
                <a:spcPts val="4000"/>
              </a:lnSpc>
              <a:spcBef>
                <a:spcPct val="0"/>
              </a:spcBef>
              <a:spcAft>
                <a:spcPct val="0"/>
              </a:spcAft>
              <a:defRPr sz="3400" b="1">
                <a:solidFill>
                  <a:srgbClr val="993333"/>
                </a:solidFill>
                <a:latin typeface="Arial" charset="0"/>
              </a:defRPr>
            </a:lvl5pPr>
            <a:lvl6pPr marL="457200" algn="l" rtl="0" eaLnBrk="0" fontAlgn="base" hangingPunct="0">
              <a:lnSpc>
                <a:spcPts val="4000"/>
              </a:lnSpc>
              <a:spcBef>
                <a:spcPct val="0"/>
              </a:spcBef>
              <a:spcAft>
                <a:spcPct val="0"/>
              </a:spcAft>
              <a:defRPr sz="3400" b="1">
                <a:solidFill>
                  <a:srgbClr val="993333"/>
                </a:solidFill>
                <a:latin typeface="Arial" charset="0"/>
              </a:defRPr>
            </a:lvl6pPr>
            <a:lvl7pPr marL="914400" algn="l" rtl="0" eaLnBrk="0" fontAlgn="base" hangingPunct="0">
              <a:lnSpc>
                <a:spcPts val="4000"/>
              </a:lnSpc>
              <a:spcBef>
                <a:spcPct val="0"/>
              </a:spcBef>
              <a:spcAft>
                <a:spcPct val="0"/>
              </a:spcAft>
              <a:defRPr sz="3400" b="1">
                <a:solidFill>
                  <a:srgbClr val="993333"/>
                </a:solidFill>
                <a:latin typeface="Arial" charset="0"/>
              </a:defRPr>
            </a:lvl7pPr>
            <a:lvl8pPr marL="1371600" algn="l" rtl="0" eaLnBrk="0" fontAlgn="base" hangingPunct="0">
              <a:lnSpc>
                <a:spcPts val="4000"/>
              </a:lnSpc>
              <a:spcBef>
                <a:spcPct val="0"/>
              </a:spcBef>
              <a:spcAft>
                <a:spcPct val="0"/>
              </a:spcAft>
              <a:defRPr sz="3400" b="1">
                <a:solidFill>
                  <a:srgbClr val="993333"/>
                </a:solidFill>
                <a:latin typeface="Arial" charset="0"/>
              </a:defRPr>
            </a:lvl8pPr>
            <a:lvl9pPr marL="1828800" algn="l" rtl="0" eaLnBrk="0" fontAlgn="base" hangingPunct="0">
              <a:lnSpc>
                <a:spcPts val="4000"/>
              </a:lnSpc>
              <a:spcBef>
                <a:spcPct val="0"/>
              </a:spcBef>
              <a:spcAft>
                <a:spcPct val="0"/>
              </a:spcAft>
              <a:defRPr sz="3400" b="1">
                <a:solidFill>
                  <a:srgbClr val="993333"/>
                </a:solidFill>
                <a:latin typeface="Arial" charset="0"/>
              </a:defRPr>
            </a:lvl9pPr>
          </a:lstStyle>
          <a:p>
            <a:pPr eaLnBrk="1" hangingPunct="1"/>
            <a:r>
              <a:rPr lang="en-US" sz="2800" dirty="0" smtClean="0">
                <a:latin typeface="Myriad Set Text"/>
                <a:cs typeface="Myriad Set Text"/>
              </a:rPr>
              <a:t>Security Implications of Outsourced Manufacturing</a:t>
            </a:r>
            <a:endParaRPr lang="en-US" sz="2800" dirty="0">
              <a:latin typeface="Myriad Set Text"/>
              <a:cs typeface="Myriad Set Text"/>
            </a:endParaRPr>
          </a:p>
        </p:txBody>
      </p:sp>
      <p:sp>
        <p:nvSpPr>
          <p:cNvPr id="4" name="Slide Number Placeholder 3"/>
          <p:cNvSpPr>
            <a:spLocks noGrp="1"/>
          </p:cNvSpPr>
          <p:nvPr>
            <p:ph type="sldNum" sz="quarter" idx="12"/>
          </p:nvPr>
        </p:nvSpPr>
        <p:spPr/>
        <p:txBody>
          <a:bodyPr/>
          <a:lstStyle/>
          <a:p>
            <a:fld id="{AA484CD2-854F-46FC-8B6C-AA4F406E8552}"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913507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29200" y="526820"/>
            <a:ext cx="3860800" cy="5727700"/>
          </a:xfrm>
          <a:prstGeom prst="rect">
            <a:avLst/>
          </a:prstGeom>
        </p:spPr>
      </p:pic>
      <p:sp>
        <p:nvSpPr>
          <p:cNvPr id="5" name="Rectangular Callout 4"/>
          <p:cNvSpPr/>
          <p:nvPr/>
        </p:nvSpPr>
        <p:spPr bwMode="auto">
          <a:xfrm>
            <a:off x="1371600" y="1600200"/>
            <a:ext cx="2133600" cy="914400"/>
          </a:xfrm>
          <a:prstGeom prst="wedgeRectCallout">
            <a:avLst>
              <a:gd name="adj1" fmla="val 120671"/>
              <a:gd name="adj2" fmla="val 1480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dirty="0" smtClean="0">
                <a:solidFill>
                  <a:prstClr val="black"/>
                </a:solidFill>
                <a:latin typeface="Times" charset="0"/>
              </a:rPr>
              <a:t>Lots of Third party IP and Code Reuse</a:t>
            </a:r>
            <a:endParaRPr lang="en-US" dirty="0">
              <a:solidFill>
                <a:prstClr val="black"/>
              </a:solidFill>
              <a:latin typeface="Times" charset="0"/>
            </a:endParaRPr>
          </a:p>
        </p:txBody>
      </p:sp>
      <p:sp>
        <p:nvSpPr>
          <p:cNvPr id="6" name="Rectangular Callout 5"/>
          <p:cNvSpPr/>
          <p:nvPr/>
        </p:nvSpPr>
        <p:spPr bwMode="auto">
          <a:xfrm>
            <a:off x="1363929" y="3124200"/>
            <a:ext cx="2133600" cy="1066800"/>
          </a:xfrm>
          <a:prstGeom prst="wedgeRectCallout">
            <a:avLst>
              <a:gd name="adj1" fmla="val 120671"/>
              <a:gd name="adj2" fmla="val 1480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dirty="0" smtClean="0">
                <a:solidFill>
                  <a:prstClr val="black"/>
                </a:solidFill>
                <a:latin typeface="Times" charset="0"/>
              </a:rPr>
              <a:t>Complicated Scripts, Third Party tools</a:t>
            </a:r>
            <a:endParaRPr lang="en-US" dirty="0">
              <a:solidFill>
                <a:prstClr val="black"/>
              </a:solidFill>
              <a:latin typeface="Times" charset="0"/>
            </a:endParaRPr>
          </a:p>
        </p:txBody>
      </p:sp>
      <p:sp>
        <p:nvSpPr>
          <p:cNvPr id="7" name="Rectangular Callout 6"/>
          <p:cNvSpPr/>
          <p:nvPr/>
        </p:nvSpPr>
        <p:spPr bwMode="auto">
          <a:xfrm>
            <a:off x="1342654" y="4648200"/>
            <a:ext cx="2133600" cy="1066800"/>
          </a:xfrm>
          <a:prstGeom prst="wedgeRectCallout">
            <a:avLst>
              <a:gd name="adj1" fmla="val 120671"/>
              <a:gd name="adj2" fmla="val 1480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dirty="0">
                <a:solidFill>
                  <a:prstClr val="black"/>
                </a:solidFill>
                <a:latin typeface="Times" charset="0"/>
              </a:rPr>
              <a:t>Physical Placement of Gates, Heavy use of </a:t>
            </a:r>
            <a:r>
              <a:rPr lang="en-US" dirty="0" err="1">
                <a:solidFill>
                  <a:prstClr val="black"/>
                </a:solidFill>
                <a:latin typeface="Times" charset="0"/>
              </a:rPr>
              <a:t>tcl</a:t>
            </a:r>
            <a:r>
              <a:rPr lang="en-US" dirty="0">
                <a:solidFill>
                  <a:prstClr val="black"/>
                </a:solidFill>
                <a:latin typeface="Times" charset="0"/>
              </a:rPr>
              <a:t> scripts</a:t>
            </a:r>
          </a:p>
        </p:txBody>
      </p:sp>
      <p:sp>
        <p:nvSpPr>
          <p:cNvPr id="8" name="Title 1"/>
          <p:cNvSpPr txBox="1">
            <a:spLocks/>
          </p:cNvSpPr>
          <p:nvPr/>
        </p:nvSpPr>
        <p:spPr bwMode="auto">
          <a:xfrm>
            <a:off x="457199" y="228600"/>
            <a:ext cx="8686801" cy="706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lnSpc>
                <a:spcPts val="4000"/>
              </a:lnSpc>
              <a:spcBef>
                <a:spcPct val="0"/>
              </a:spcBef>
              <a:spcAft>
                <a:spcPct val="0"/>
              </a:spcAft>
              <a:defRPr sz="3400" b="1">
                <a:solidFill>
                  <a:srgbClr val="993333"/>
                </a:solidFill>
                <a:latin typeface="+mj-lt"/>
                <a:ea typeface="+mj-ea"/>
                <a:cs typeface="+mj-cs"/>
              </a:defRPr>
            </a:lvl1pPr>
            <a:lvl2pPr algn="l" rtl="0" eaLnBrk="0" fontAlgn="base" hangingPunct="0">
              <a:lnSpc>
                <a:spcPts val="4000"/>
              </a:lnSpc>
              <a:spcBef>
                <a:spcPct val="0"/>
              </a:spcBef>
              <a:spcAft>
                <a:spcPct val="0"/>
              </a:spcAft>
              <a:defRPr sz="3400" b="1">
                <a:solidFill>
                  <a:srgbClr val="993333"/>
                </a:solidFill>
                <a:latin typeface="Arial" charset="0"/>
              </a:defRPr>
            </a:lvl2pPr>
            <a:lvl3pPr algn="l" rtl="0" eaLnBrk="0" fontAlgn="base" hangingPunct="0">
              <a:lnSpc>
                <a:spcPts val="4000"/>
              </a:lnSpc>
              <a:spcBef>
                <a:spcPct val="0"/>
              </a:spcBef>
              <a:spcAft>
                <a:spcPct val="0"/>
              </a:spcAft>
              <a:defRPr sz="3400" b="1">
                <a:solidFill>
                  <a:srgbClr val="993333"/>
                </a:solidFill>
                <a:latin typeface="Arial" charset="0"/>
              </a:defRPr>
            </a:lvl3pPr>
            <a:lvl4pPr algn="l" rtl="0" eaLnBrk="0" fontAlgn="base" hangingPunct="0">
              <a:lnSpc>
                <a:spcPts val="4000"/>
              </a:lnSpc>
              <a:spcBef>
                <a:spcPct val="0"/>
              </a:spcBef>
              <a:spcAft>
                <a:spcPct val="0"/>
              </a:spcAft>
              <a:defRPr sz="3400" b="1">
                <a:solidFill>
                  <a:srgbClr val="993333"/>
                </a:solidFill>
                <a:latin typeface="Arial" charset="0"/>
              </a:defRPr>
            </a:lvl4pPr>
            <a:lvl5pPr algn="l" rtl="0" eaLnBrk="0" fontAlgn="base" hangingPunct="0">
              <a:lnSpc>
                <a:spcPts val="4000"/>
              </a:lnSpc>
              <a:spcBef>
                <a:spcPct val="0"/>
              </a:spcBef>
              <a:spcAft>
                <a:spcPct val="0"/>
              </a:spcAft>
              <a:defRPr sz="3400" b="1">
                <a:solidFill>
                  <a:srgbClr val="993333"/>
                </a:solidFill>
                <a:latin typeface="Arial" charset="0"/>
              </a:defRPr>
            </a:lvl5pPr>
            <a:lvl6pPr marL="457200" algn="l" rtl="0" eaLnBrk="0" fontAlgn="base" hangingPunct="0">
              <a:lnSpc>
                <a:spcPts val="4000"/>
              </a:lnSpc>
              <a:spcBef>
                <a:spcPct val="0"/>
              </a:spcBef>
              <a:spcAft>
                <a:spcPct val="0"/>
              </a:spcAft>
              <a:defRPr sz="3400" b="1">
                <a:solidFill>
                  <a:srgbClr val="993333"/>
                </a:solidFill>
                <a:latin typeface="Arial" charset="0"/>
              </a:defRPr>
            </a:lvl6pPr>
            <a:lvl7pPr marL="914400" algn="l" rtl="0" eaLnBrk="0" fontAlgn="base" hangingPunct="0">
              <a:lnSpc>
                <a:spcPts val="4000"/>
              </a:lnSpc>
              <a:spcBef>
                <a:spcPct val="0"/>
              </a:spcBef>
              <a:spcAft>
                <a:spcPct val="0"/>
              </a:spcAft>
              <a:defRPr sz="3400" b="1">
                <a:solidFill>
                  <a:srgbClr val="993333"/>
                </a:solidFill>
                <a:latin typeface="Arial" charset="0"/>
              </a:defRPr>
            </a:lvl7pPr>
            <a:lvl8pPr marL="1371600" algn="l" rtl="0" eaLnBrk="0" fontAlgn="base" hangingPunct="0">
              <a:lnSpc>
                <a:spcPts val="4000"/>
              </a:lnSpc>
              <a:spcBef>
                <a:spcPct val="0"/>
              </a:spcBef>
              <a:spcAft>
                <a:spcPct val="0"/>
              </a:spcAft>
              <a:defRPr sz="3400" b="1">
                <a:solidFill>
                  <a:srgbClr val="993333"/>
                </a:solidFill>
                <a:latin typeface="Arial" charset="0"/>
              </a:defRPr>
            </a:lvl8pPr>
            <a:lvl9pPr marL="1828800" algn="l" rtl="0" eaLnBrk="0" fontAlgn="base" hangingPunct="0">
              <a:lnSpc>
                <a:spcPts val="4000"/>
              </a:lnSpc>
              <a:spcBef>
                <a:spcPct val="0"/>
              </a:spcBef>
              <a:spcAft>
                <a:spcPct val="0"/>
              </a:spcAft>
              <a:defRPr sz="3400" b="1">
                <a:solidFill>
                  <a:srgbClr val="993333"/>
                </a:solidFill>
                <a:latin typeface="Arial" charset="0"/>
              </a:defRPr>
            </a:lvl9pPr>
          </a:lstStyle>
          <a:p>
            <a:pPr eaLnBrk="1" hangingPunct="1"/>
            <a:r>
              <a:rPr lang="en-US" sz="2800" dirty="0" smtClean="0">
                <a:latin typeface="Myriad Set Text"/>
                <a:cs typeface="Myriad Set Text"/>
              </a:rPr>
              <a:t>IC Design Flow</a:t>
            </a:r>
            <a:endParaRPr lang="en-US" sz="2800" dirty="0">
              <a:latin typeface="Myriad Set Text"/>
              <a:cs typeface="Myriad Set Text"/>
            </a:endParaRPr>
          </a:p>
        </p:txBody>
      </p:sp>
      <p:sp>
        <p:nvSpPr>
          <p:cNvPr id="3" name="Slide Number Placeholder 2"/>
          <p:cNvSpPr>
            <a:spLocks noGrp="1"/>
          </p:cNvSpPr>
          <p:nvPr>
            <p:ph type="sldNum" sz="quarter" idx="12"/>
          </p:nvPr>
        </p:nvSpPr>
        <p:spPr/>
        <p:txBody>
          <a:bodyPr/>
          <a:lstStyle/>
          <a:p>
            <a:fld id="{AA484CD2-854F-46FC-8B6C-AA4F406E8552}"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2958385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064375" cy="706437"/>
          </a:xfrm>
        </p:spPr>
        <p:txBody>
          <a:bodyPr/>
          <a:lstStyle/>
          <a:p>
            <a:r>
              <a:rPr lang="en-US" dirty="0" smtClean="0">
                <a:solidFill>
                  <a:srgbClr val="A01F1F"/>
                </a:solidFill>
                <a:latin typeface="Myriad Set Text"/>
                <a:cs typeface="Myriad Set Text"/>
              </a:rPr>
              <a:t>Different Views of a Design</a:t>
            </a:r>
            <a:endParaRPr lang="en-US" dirty="0">
              <a:solidFill>
                <a:srgbClr val="A01F1F"/>
              </a:solidFill>
              <a:latin typeface="Myriad Set Text"/>
              <a:cs typeface="Myriad Set Text"/>
            </a:endParaRPr>
          </a:p>
        </p:txBody>
      </p:sp>
      <p:pic>
        <p:nvPicPr>
          <p:cNvPr id="4" name="Picture 3" descr="Screen Shot 2012-10-31 at 4.58.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176" y="2133600"/>
            <a:ext cx="2287224" cy="2266742"/>
          </a:xfrm>
          <a:prstGeom prst="rect">
            <a:avLst/>
          </a:prstGeom>
          <a:ln>
            <a:noFill/>
          </a:ln>
          <a:effectLst>
            <a:outerShdw blurRad="292100" dist="139700" dir="2700000" algn="tl" rotWithShape="0">
              <a:srgbClr val="333333">
                <a:alpha val="65000"/>
              </a:srgbClr>
            </a:outerShdw>
          </a:effectLst>
        </p:spPr>
      </p:pic>
      <p:pic>
        <p:nvPicPr>
          <p:cNvPr id="5" name="Picture 4" descr="netlist.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703" y="1219200"/>
            <a:ext cx="1959097" cy="4648200"/>
          </a:xfrm>
          <a:prstGeom prst="rect">
            <a:avLst/>
          </a:prstGeom>
          <a:ln>
            <a:noFill/>
          </a:ln>
          <a:effectLst>
            <a:outerShdw blurRad="292100" dist="139700" dir="2700000" algn="tl" rotWithShape="0">
              <a:srgbClr val="333333">
                <a:alpha val="65000"/>
              </a:srgbClr>
            </a:outerShdw>
          </a:effectLst>
        </p:spPr>
      </p:pic>
      <p:pic>
        <p:nvPicPr>
          <p:cNvPr id="6" name="Picture 5" descr="Screen Shot 2012-10-31 at 4.48.54 PM.png"/>
          <p:cNvPicPr>
            <a:picLocks noChangeAspect="1"/>
          </p:cNvPicPr>
          <p:nvPr/>
        </p:nvPicPr>
        <p:blipFill rotWithShape="1">
          <a:blip r:embed="rId5">
            <a:extLst>
              <a:ext uri="{28A0092B-C50C-407E-A947-70E740481C1C}">
                <a14:useLocalDpi xmlns:a14="http://schemas.microsoft.com/office/drawing/2010/main" val="0"/>
              </a:ext>
            </a:extLst>
          </a:blip>
          <a:srcRect r="12207"/>
          <a:stretch/>
        </p:blipFill>
        <p:spPr>
          <a:xfrm>
            <a:off x="208608" y="2209800"/>
            <a:ext cx="2458392" cy="22098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927477" y="4648200"/>
            <a:ext cx="748923" cy="461665"/>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Arial"/>
              </a:rPr>
              <a:t>RTL</a:t>
            </a:r>
            <a:endParaRPr lang="en-US" dirty="0">
              <a:solidFill>
                <a:prstClr val="black"/>
              </a:solidFill>
              <a:latin typeface="Arial"/>
            </a:endParaRPr>
          </a:p>
        </p:txBody>
      </p:sp>
      <p:sp>
        <p:nvSpPr>
          <p:cNvPr id="8" name="TextBox 7"/>
          <p:cNvSpPr txBox="1"/>
          <p:nvPr/>
        </p:nvSpPr>
        <p:spPr>
          <a:xfrm>
            <a:off x="7391400" y="4648200"/>
            <a:ext cx="1005353" cy="461665"/>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Arial"/>
              </a:rPr>
              <a:t>GDSII</a:t>
            </a:r>
            <a:endParaRPr lang="en-US" dirty="0">
              <a:solidFill>
                <a:prstClr val="black"/>
              </a:solidFill>
              <a:latin typeface="Arial"/>
            </a:endParaRPr>
          </a:p>
        </p:txBody>
      </p:sp>
      <p:sp>
        <p:nvSpPr>
          <p:cNvPr id="9" name="TextBox 8"/>
          <p:cNvSpPr txBox="1"/>
          <p:nvPr/>
        </p:nvSpPr>
        <p:spPr>
          <a:xfrm>
            <a:off x="3977596" y="6019800"/>
            <a:ext cx="1432604" cy="461665"/>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Arial"/>
              </a:rPr>
              <a:t>NETLIST</a:t>
            </a:r>
            <a:endParaRPr lang="en-US" dirty="0">
              <a:solidFill>
                <a:prstClr val="black"/>
              </a:solidFill>
              <a:latin typeface="Arial"/>
            </a:endParaRPr>
          </a:p>
        </p:txBody>
      </p:sp>
      <p:sp>
        <p:nvSpPr>
          <p:cNvPr id="10" name="Notched Right Arrow 9"/>
          <p:cNvSpPr/>
          <p:nvPr/>
        </p:nvSpPr>
        <p:spPr bwMode="auto">
          <a:xfrm>
            <a:off x="2895600" y="3124200"/>
            <a:ext cx="685800" cy="381000"/>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prstClr val="black"/>
              </a:solidFill>
              <a:latin typeface="Times" charset="0"/>
            </a:endParaRPr>
          </a:p>
        </p:txBody>
      </p:sp>
      <p:sp>
        <p:nvSpPr>
          <p:cNvPr id="11" name="Notched Right Arrow 10"/>
          <p:cNvSpPr/>
          <p:nvPr/>
        </p:nvSpPr>
        <p:spPr bwMode="auto">
          <a:xfrm>
            <a:off x="5791200" y="3086100"/>
            <a:ext cx="685800" cy="381000"/>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prstClr val="black"/>
              </a:solidFill>
              <a:latin typeface="Times" charset="0"/>
            </a:endParaRPr>
          </a:p>
        </p:txBody>
      </p:sp>
      <p:sp>
        <p:nvSpPr>
          <p:cNvPr id="12" name="Slide Number Placeholder 11"/>
          <p:cNvSpPr>
            <a:spLocks noGrp="1"/>
          </p:cNvSpPr>
          <p:nvPr>
            <p:ph type="sldNum" sz="quarter" idx="12"/>
          </p:nvPr>
        </p:nvSpPr>
        <p:spPr/>
        <p:txBody>
          <a:bodyPr/>
          <a:lstStyle/>
          <a:p>
            <a:fld id="{AA484CD2-854F-46FC-8B6C-AA4F406E8552}"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36773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0-08 at 12.15.28 AM.png"/>
          <p:cNvPicPr>
            <a:picLocks noChangeAspect="1"/>
          </p:cNvPicPr>
          <p:nvPr/>
        </p:nvPicPr>
        <p:blipFill rotWithShape="1">
          <a:blip r:embed="rId3">
            <a:extLst>
              <a:ext uri="{28A0092B-C50C-407E-A947-70E740481C1C}">
                <a14:useLocalDpi xmlns:a14="http://schemas.microsoft.com/office/drawing/2010/main" val="0"/>
              </a:ext>
            </a:extLst>
          </a:blip>
          <a:srcRect t="12305"/>
          <a:stretch/>
        </p:blipFill>
        <p:spPr>
          <a:xfrm>
            <a:off x="124482" y="914400"/>
            <a:ext cx="8943318" cy="4878136"/>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228600" y="228600"/>
            <a:ext cx="6631874" cy="584776"/>
          </a:xfrm>
          <a:prstGeom prst="rect">
            <a:avLst/>
          </a:prstGeom>
          <a:noFill/>
        </p:spPr>
        <p:txBody>
          <a:bodyPr wrap="none" rtlCol="0">
            <a:spAutoFit/>
          </a:bodyPr>
          <a:lstStyle/>
          <a:p>
            <a:pPr fontAlgn="auto">
              <a:spcBef>
                <a:spcPts val="0"/>
              </a:spcBef>
              <a:spcAft>
                <a:spcPts val="0"/>
              </a:spcAft>
            </a:pPr>
            <a:r>
              <a:rPr lang="en-US" sz="3200" dirty="0" smtClean="0">
                <a:solidFill>
                  <a:srgbClr val="A01F1F"/>
                </a:solidFill>
                <a:latin typeface="Myriad Set Text"/>
                <a:cs typeface="Myriad Set Text"/>
              </a:rPr>
              <a:t>Semiconductor Manufacturing Process</a:t>
            </a:r>
            <a:endParaRPr lang="en-US" sz="3200" dirty="0">
              <a:solidFill>
                <a:srgbClr val="A01F1F"/>
              </a:solidFill>
              <a:latin typeface="Myriad Set Text"/>
              <a:cs typeface="Myriad Set Text"/>
            </a:endParaRPr>
          </a:p>
        </p:txBody>
      </p:sp>
      <p:sp>
        <p:nvSpPr>
          <p:cNvPr id="4" name="Slide Number Placeholder 3"/>
          <p:cNvSpPr>
            <a:spLocks noGrp="1"/>
          </p:cNvSpPr>
          <p:nvPr>
            <p:ph type="sldNum" sz="quarter" idx="12"/>
          </p:nvPr>
        </p:nvSpPr>
        <p:spPr/>
        <p:txBody>
          <a:bodyPr/>
          <a:lstStyle/>
          <a:p>
            <a:fld id="{AA484CD2-854F-46FC-8B6C-AA4F406E8552}"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34737984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0" y="246063"/>
            <a:ext cx="9144000" cy="609600"/>
          </a:xfrm>
        </p:spPr>
        <p:txBody>
          <a:bodyPr/>
          <a:lstStyle/>
          <a:p>
            <a:pPr algn="ctr"/>
            <a:r>
              <a:rPr lang="en-US" sz="4000" dirty="0" smtClean="0">
                <a:latin typeface="Arial" charset="0"/>
              </a:rPr>
              <a:t>Impact of Globalization</a:t>
            </a:r>
            <a:endParaRPr lang="en-US" sz="4000" dirty="0">
              <a:latin typeface="Arial" charset="0"/>
            </a:endParaRPr>
          </a:p>
        </p:txBody>
      </p:sp>
      <p:sp>
        <p:nvSpPr>
          <p:cNvPr id="31746" name="Rectangle 7"/>
          <p:cNvSpPr>
            <a:spLocks noChangeArrowheads="1"/>
          </p:cNvSpPr>
          <p:nvPr/>
        </p:nvSpPr>
        <p:spPr bwMode="auto">
          <a:xfrm>
            <a:off x="396875" y="4206875"/>
            <a:ext cx="77946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400" dirty="0">
                <a:solidFill>
                  <a:srgbClr val="FFFF00"/>
                </a:solidFill>
                <a:latin typeface="Arial" charset="0"/>
                <a:ea typeface="ＭＳ Ｐゴシック" charset="0"/>
              </a:rPr>
              <a:t>Design complexity and time-to-market pressures</a:t>
            </a:r>
          </a:p>
          <a:p>
            <a:pPr marL="342900" indent="-342900">
              <a:spcBef>
                <a:spcPct val="20000"/>
              </a:spcBef>
              <a:buFontTx/>
              <a:buChar char="•"/>
            </a:pPr>
            <a:r>
              <a:rPr lang="en-US" sz="2400" dirty="0" smtClean="0">
                <a:solidFill>
                  <a:srgbClr val="FFFF00"/>
                </a:solidFill>
                <a:latin typeface="Arial" charset="0"/>
                <a:ea typeface="ＭＳ Ｐゴシック" charset="0"/>
              </a:rPr>
              <a:t>Fabrication cost (foundry cost = ~$5B)</a:t>
            </a:r>
            <a:endParaRPr lang="en-US" sz="2400" dirty="0">
              <a:solidFill>
                <a:srgbClr val="FFFF00"/>
              </a:solidFill>
              <a:latin typeface="Arial" charset="0"/>
              <a:ea typeface="ＭＳ Ｐゴシック" charset="0"/>
            </a:endParaRPr>
          </a:p>
        </p:txBody>
      </p:sp>
      <p:sp>
        <p:nvSpPr>
          <p:cNvPr id="31747" name="Rectangle 16"/>
          <p:cNvSpPr>
            <a:spLocks noChangeArrowheads="1"/>
          </p:cNvSpPr>
          <p:nvPr/>
        </p:nvSpPr>
        <p:spPr bwMode="auto">
          <a:xfrm>
            <a:off x="846138" y="1466850"/>
            <a:ext cx="2147887" cy="2052638"/>
          </a:xfrm>
          <a:prstGeom prst="rect">
            <a:avLst/>
          </a:prstGeom>
          <a:solidFill>
            <a:srgbClr val="00FF00"/>
          </a:solidFill>
          <a:ln w="12700" cap="sq">
            <a:solidFill>
              <a:schemeClr val="tx1"/>
            </a:solidFill>
            <a:miter lim="800000"/>
            <a:headEnd type="none" w="sm" len="sm"/>
            <a:tailEnd type="none" w="sm" len="sm"/>
          </a:ln>
        </p:spPr>
        <p:txBody>
          <a:bodyPr wrap="none" anchor="ctr"/>
          <a:lstStyle/>
          <a:p>
            <a:pPr algn="ctr"/>
            <a:endParaRPr lang="en-US" sz="2800">
              <a:solidFill>
                <a:srgbClr val="000000"/>
              </a:solidFill>
              <a:latin typeface="Arial" charset="0"/>
              <a:ea typeface="ＭＳ Ｐゴシック" charset="0"/>
            </a:endParaRPr>
          </a:p>
        </p:txBody>
      </p:sp>
      <p:grpSp>
        <p:nvGrpSpPr>
          <p:cNvPr id="31748" name="Group 17"/>
          <p:cNvGrpSpPr>
            <a:grpSpLocks/>
          </p:cNvGrpSpPr>
          <p:nvPr/>
        </p:nvGrpSpPr>
        <p:grpSpPr bwMode="auto">
          <a:xfrm>
            <a:off x="1133475" y="1879600"/>
            <a:ext cx="541338" cy="422275"/>
            <a:chOff x="2304" y="1344"/>
            <a:chExt cx="341" cy="266"/>
          </a:xfrm>
        </p:grpSpPr>
        <p:sp>
          <p:nvSpPr>
            <p:cNvPr id="31799" name="Rectangle 18"/>
            <p:cNvSpPr>
              <a:spLocks noChangeArrowheads="1"/>
            </p:cNvSpPr>
            <p:nvPr/>
          </p:nvSpPr>
          <p:spPr bwMode="auto">
            <a:xfrm>
              <a:off x="2304" y="1344"/>
              <a:ext cx="336" cy="266"/>
            </a:xfrm>
            <a:prstGeom prst="rect">
              <a:avLst/>
            </a:prstGeom>
            <a:solidFill>
              <a:srgbClr val="969696"/>
            </a:solidFill>
            <a:ln w="12700" cap="sq">
              <a:solidFill>
                <a:schemeClr val="tx1"/>
              </a:solidFill>
              <a:miter lim="800000"/>
              <a:headEnd type="none" w="sm" len="sm"/>
              <a:tailEnd type="none" w="sm" len="sm"/>
            </a:ln>
          </p:spPr>
          <p:txBody>
            <a:bodyPr wrap="none" anchor="ctr"/>
            <a:lstStyle/>
            <a:p>
              <a:pPr algn="ctr"/>
              <a:endParaRPr lang="en-US" sz="2800">
                <a:solidFill>
                  <a:srgbClr val="000000"/>
                </a:solidFill>
                <a:latin typeface="Arial" charset="0"/>
                <a:ea typeface="ＭＳ Ｐゴシック" charset="0"/>
              </a:endParaRPr>
            </a:p>
          </p:txBody>
        </p:sp>
        <p:sp>
          <p:nvSpPr>
            <p:cNvPr id="31800" name="Text Box 19"/>
            <p:cNvSpPr txBox="1">
              <a:spLocks noChangeArrowheads="1"/>
            </p:cNvSpPr>
            <p:nvPr/>
          </p:nvSpPr>
          <p:spPr bwMode="auto">
            <a:xfrm>
              <a:off x="2357" y="1376"/>
              <a:ext cx="28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600">
                  <a:solidFill>
                    <a:srgbClr val="000000"/>
                  </a:solidFill>
                  <a:latin typeface="Times New Roman" charset="0"/>
                  <a:sym typeface="Symbol" charset="0"/>
                </a:rPr>
                <a:t></a:t>
              </a:r>
              <a:r>
                <a:rPr lang="en-US" sz="1600">
                  <a:solidFill>
                    <a:srgbClr val="000000"/>
                  </a:solidFill>
                  <a:latin typeface="Times New Roman" charset="0"/>
                </a:rPr>
                <a:t>P</a:t>
              </a:r>
            </a:p>
          </p:txBody>
        </p:sp>
      </p:grpSp>
      <p:sp>
        <p:nvSpPr>
          <p:cNvPr id="31749" name="Rectangle 20"/>
          <p:cNvSpPr>
            <a:spLocks noChangeArrowheads="1"/>
          </p:cNvSpPr>
          <p:nvPr/>
        </p:nvSpPr>
        <p:spPr bwMode="auto">
          <a:xfrm>
            <a:off x="2109788" y="1890713"/>
            <a:ext cx="533400" cy="420687"/>
          </a:xfrm>
          <a:prstGeom prst="rect">
            <a:avLst/>
          </a:prstGeom>
          <a:solidFill>
            <a:srgbClr val="969696"/>
          </a:solidFill>
          <a:ln w="12700" cap="sq">
            <a:solidFill>
              <a:schemeClr val="tx1"/>
            </a:solidFill>
            <a:miter lim="800000"/>
            <a:headEnd type="none" w="sm" len="sm"/>
            <a:tailEnd type="none" w="sm" len="sm"/>
          </a:ln>
        </p:spPr>
        <p:txBody>
          <a:bodyPr wrap="none" anchor="ctr"/>
          <a:lstStyle/>
          <a:p>
            <a:pPr algn="ctr"/>
            <a:endParaRPr lang="en-US" sz="2800">
              <a:solidFill>
                <a:srgbClr val="000000"/>
              </a:solidFill>
              <a:latin typeface="Arial" charset="0"/>
              <a:ea typeface="ＭＳ Ｐゴシック" charset="0"/>
            </a:endParaRPr>
          </a:p>
        </p:txBody>
      </p:sp>
      <p:sp>
        <p:nvSpPr>
          <p:cNvPr id="31750" name="Text Box 21"/>
          <p:cNvSpPr txBox="1">
            <a:spLocks noChangeArrowheads="1"/>
          </p:cNvSpPr>
          <p:nvPr/>
        </p:nvSpPr>
        <p:spPr bwMode="auto">
          <a:xfrm>
            <a:off x="2154238" y="1920875"/>
            <a:ext cx="4810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600">
                <a:solidFill>
                  <a:srgbClr val="000000"/>
                </a:solidFill>
                <a:latin typeface="Times New Roman" charset="0"/>
                <a:sym typeface="Symbol" charset="0"/>
              </a:rPr>
              <a:t></a:t>
            </a:r>
            <a:r>
              <a:rPr lang="en-US" sz="1600">
                <a:solidFill>
                  <a:srgbClr val="000000"/>
                </a:solidFill>
                <a:latin typeface="Times New Roman" charset="0"/>
              </a:rPr>
              <a:t>P</a:t>
            </a:r>
          </a:p>
        </p:txBody>
      </p:sp>
      <p:grpSp>
        <p:nvGrpSpPr>
          <p:cNvPr id="31751" name="Group 22"/>
          <p:cNvGrpSpPr>
            <a:grpSpLocks/>
          </p:cNvGrpSpPr>
          <p:nvPr/>
        </p:nvGrpSpPr>
        <p:grpSpPr bwMode="auto">
          <a:xfrm>
            <a:off x="1093788" y="2459038"/>
            <a:ext cx="684212" cy="336550"/>
            <a:chOff x="2299" y="1743"/>
            <a:chExt cx="431" cy="212"/>
          </a:xfrm>
        </p:grpSpPr>
        <p:sp>
          <p:nvSpPr>
            <p:cNvPr id="31797" name="Rectangle 23"/>
            <p:cNvSpPr>
              <a:spLocks noChangeArrowheads="1"/>
            </p:cNvSpPr>
            <p:nvPr/>
          </p:nvSpPr>
          <p:spPr bwMode="auto">
            <a:xfrm>
              <a:off x="2299" y="1753"/>
              <a:ext cx="431" cy="180"/>
            </a:xfrm>
            <a:prstGeom prst="rect">
              <a:avLst/>
            </a:prstGeom>
            <a:solidFill>
              <a:srgbClr val="808000"/>
            </a:solidFill>
            <a:ln w="12700" cap="sq">
              <a:solidFill>
                <a:schemeClr val="tx1"/>
              </a:solidFill>
              <a:miter lim="800000"/>
              <a:headEnd type="none" w="sm" len="sm"/>
              <a:tailEnd type="none" w="sm" len="sm"/>
            </a:ln>
          </p:spPr>
          <p:txBody>
            <a:bodyPr wrap="none" anchor="ctr"/>
            <a:lstStyle/>
            <a:p>
              <a:pPr algn="ctr"/>
              <a:endParaRPr lang="en-US" sz="2800">
                <a:solidFill>
                  <a:srgbClr val="000000"/>
                </a:solidFill>
                <a:latin typeface="Arial" charset="0"/>
                <a:ea typeface="ＭＳ Ｐゴシック" charset="0"/>
              </a:endParaRPr>
            </a:p>
          </p:txBody>
        </p:sp>
        <p:sp>
          <p:nvSpPr>
            <p:cNvPr id="31798" name="Text Box 24"/>
            <p:cNvSpPr txBox="1">
              <a:spLocks noChangeArrowheads="1"/>
            </p:cNvSpPr>
            <p:nvPr/>
          </p:nvSpPr>
          <p:spPr bwMode="auto">
            <a:xfrm>
              <a:off x="2304" y="1743"/>
              <a:ext cx="4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600">
                  <a:solidFill>
                    <a:srgbClr val="000000"/>
                  </a:solidFill>
                  <a:latin typeface="Times New Roman" charset="0"/>
                </a:rPr>
                <a:t>ASIC</a:t>
              </a:r>
            </a:p>
          </p:txBody>
        </p:sp>
      </p:grpSp>
      <p:sp>
        <p:nvSpPr>
          <p:cNvPr id="31752" name="AutoShape 25"/>
          <p:cNvSpPr>
            <a:spLocks noChangeArrowheads="1"/>
          </p:cNvSpPr>
          <p:nvPr/>
        </p:nvSpPr>
        <p:spPr bwMode="auto">
          <a:xfrm>
            <a:off x="1666875" y="2041525"/>
            <a:ext cx="460375" cy="152400"/>
          </a:xfrm>
          <a:prstGeom prst="leftRightArrow">
            <a:avLst>
              <a:gd name="adj1" fmla="val 50000"/>
              <a:gd name="adj2" fmla="val 60417"/>
            </a:avLst>
          </a:prstGeom>
          <a:solidFill>
            <a:srgbClr val="333333"/>
          </a:solidFill>
          <a:ln w="12700" cap="sq">
            <a:solidFill>
              <a:schemeClr val="tx1"/>
            </a:solidFill>
            <a:miter lim="800000"/>
            <a:headEnd type="none" w="sm" len="sm"/>
            <a:tailEnd type="none" w="sm" len="sm"/>
          </a:ln>
        </p:spPr>
        <p:txBody>
          <a:bodyPr wrap="none" anchor="ctr"/>
          <a:lstStyle/>
          <a:p>
            <a:pPr algn="ctr"/>
            <a:endParaRPr lang="en-US" sz="2800">
              <a:solidFill>
                <a:srgbClr val="000000"/>
              </a:solidFill>
              <a:latin typeface="Arial" charset="0"/>
              <a:ea typeface="ＭＳ Ｐゴシック" charset="0"/>
            </a:endParaRPr>
          </a:p>
        </p:txBody>
      </p:sp>
      <p:sp>
        <p:nvSpPr>
          <p:cNvPr id="31753" name="AutoShape 26"/>
          <p:cNvSpPr>
            <a:spLocks noChangeArrowheads="1"/>
          </p:cNvSpPr>
          <p:nvPr/>
        </p:nvSpPr>
        <p:spPr bwMode="auto">
          <a:xfrm>
            <a:off x="1362075" y="2309813"/>
            <a:ext cx="152400" cy="163512"/>
          </a:xfrm>
          <a:prstGeom prst="upDownArrow">
            <a:avLst>
              <a:gd name="adj1" fmla="val 50000"/>
              <a:gd name="adj2" fmla="val 21458"/>
            </a:avLst>
          </a:prstGeom>
          <a:solidFill>
            <a:srgbClr val="333333"/>
          </a:solidFill>
          <a:ln w="12700" cap="sq">
            <a:solidFill>
              <a:schemeClr val="tx1"/>
            </a:solidFill>
            <a:miter lim="800000"/>
            <a:headEnd type="none" w="sm" len="sm"/>
            <a:tailEnd type="none" w="sm" len="sm"/>
          </a:ln>
        </p:spPr>
        <p:txBody>
          <a:bodyPr wrap="none" anchor="ctr"/>
          <a:lstStyle/>
          <a:p>
            <a:pPr algn="ctr"/>
            <a:endParaRPr lang="en-US" sz="2800">
              <a:solidFill>
                <a:srgbClr val="000000"/>
              </a:solidFill>
              <a:latin typeface="Arial" charset="0"/>
              <a:ea typeface="ＭＳ Ｐゴシック" charset="0"/>
            </a:endParaRPr>
          </a:p>
        </p:txBody>
      </p:sp>
      <p:grpSp>
        <p:nvGrpSpPr>
          <p:cNvPr id="31754" name="Group 27"/>
          <p:cNvGrpSpPr>
            <a:grpSpLocks/>
          </p:cNvGrpSpPr>
          <p:nvPr/>
        </p:nvGrpSpPr>
        <p:grpSpPr bwMode="auto">
          <a:xfrm>
            <a:off x="2058988" y="2465388"/>
            <a:ext cx="684212" cy="336550"/>
            <a:chOff x="2299" y="1743"/>
            <a:chExt cx="431" cy="212"/>
          </a:xfrm>
        </p:grpSpPr>
        <p:sp>
          <p:nvSpPr>
            <p:cNvPr id="31795" name="Rectangle 28"/>
            <p:cNvSpPr>
              <a:spLocks noChangeArrowheads="1"/>
            </p:cNvSpPr>
            <p:nvPr/>
          </p:nvSpPr>
          <p:spPr bwMode="auto">
            <a:xfrm>
              <a:off x="2299" y="1753"/>
              <a:ext cx="431" cy="180"/>
            </a:xfrm>
            <a:prstGeom prst="rect">
              <a:avLst/>
            </a:prstGeom>
            <a:solidFill>
              <a:srgbClr val="808000"/>
            </a:solidFill>
            <a:ln w="12700" cap="sq">
              <a:solidFill>
                <a:schemeClr val="tx1"/>
              </a:solidFill>
              <a:miter lim="800000"/>
              <a:headEnd type="none" w="sm" len="sm"/>
              <a:tailEnd type="none" w="sm" len="sm"/>
            </a:ln>
          </p:spPr>
          <p:txBody>
            <a:bodyPr wrap="none" anchor="ctr"/>
            <a:lstStyle/>
            <a:p>
              <a:pPr algn="ctr"/>
              <a:endParaRPr lang="en-US" sz="2800">
                <a:solidFill>
                  <a:srgbClr val="000000"/>
                </a:solidFill>
                <a:latin typeface="Arial" charset="0"/>
                <a:ea typeface="ＭＳ Ｐゴシック" charset="0"/>
              </a:endParaRPr>
            </a:p>
          </p:txBody>
        </p:sp>
        <p:sp>
          <p:nvSpPr>
            <p:cNvPr id="31796" name="Text Box 29"/>
            <p:cNvSpPr txBox="1">
              <a:spLocks noChangeArrowheads="1"/>
            </p:cNvSpPr>
            <p:nvPr/>
          </p:nvSpPr>
          <p:spPr bwMode="auto">
            <a:xfrm>
              <a:off x="2304" y="1743"/>
              <a:ext cx="4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600">
                  <a:solidFill>
                    <a:srgbClr val="000000"/>
                  </a:solidFill>
                  <a:latin typeface="Times New Roman" charset="0"/>
                </a:rPr>
                <a:t>ASIC</a:t>
              </a:r>
            </a:p>
          </p:txBody>
        </p:sp>
      </p:grpSp>
      <p:grpSp>
        <p:nvGrpSpPr>
          <p:cNvPr id="31755" name="Group 30"/>
          <p:cNvGrpSpPr>
            <a:grpSpLocks/>
          </p:cNvGrpSpPr>
          <p:nvPr/>
        </p:nvGrpSpPr>
        <p:grpSpPr bwMode="auto">
          <a:xfrm>
            <a:off x="1147763" y="2933700"/>
            <a:ext cx="541337" cy="422275"/>
            <a:chOff x="2304" y="1344"/>
            <a:chExt cx="341" cy="266"/>
          </a:xfrm>
        </p:grpSpPr>
        <p:sp>
          <p:nvSpPr>
            <p:cNvPr id="31793" name="Rectangle 31"/>
            <p:cNvSpPr>
              <a:spLocks noChangeArrowheads="1"/>
            </p:cNvSpPr>
            <p:nvPr/>
          </p:nvSpPr>
          <p:spPr bwMode="auto">
            <a:xfrm>
              <a:off x="2304" y="1344"/>
              <a:ext cx="336" cy="266"/>
            </a:xfrm>
            <a:prstGeom prst="rect">
              <a:avLst/>
            </a:prstGeom>
            <a:solidFill>
              <a:srgbClr val="969696"/>
            </a:solidFill>
            <a:ln w="12700" cap="sq">
              <a:solidFill>
                <a:schemeClr val="tx1"/>
              </a:solidFill>
              <a:miter lim="800000"/>
              <a:headEnd type="none" w="sm" len="sm"/>
              <a:tailEnd type="none" w="sm" len="sm"/>
            </a:ln>
          </p:spPr>
          <p:txBody>
            <a:bodyPr wrap="none" anchor="ctr"/>
            <a:lstStyle/>
            <a:p>
              <a:pPr algn="ctr"/>
              <a:endParaRPr lang="en-US" sz="2800">
                <a:solidFill>
                  <a:srgbClr val="000000"/>
                </a:solidFill>
                <a:latin typeface="Arial" charset="0"/>
                <a:ea typeface="ＭＳ Ｐゴシック" charset="0"/>
              </a:endParaRPr>
            </a:p>
          </p:txBody>
        </p:sp>
        <p:sp>
          <p:nvSpPr>
            <p:cNvPr id="31794" name="Text Box 32"/>
            <p:cNvSpPr txBox="1">
              <a:spLocks noChangeArrowheads="1"/>
            </p:cNvSpPr>
            <p:nvPr/>
          </p:nvSpPr>
          <p:spPr bwMode="auto">
            <a:xfrm>
              <a:off x="2357" y="1376"/>
              <a:ext cx="28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600">
                  <a:solidFill>
                    <a:srgbClr val="000000"/>
                  </a:solidFill>
                  <a:latin typeface="Times New Roman" charset="0"/>
                  <a:sym typeface="Symbol" charset="0"/>
                </a:rPr>
                <a:t></a:t>
              </a:r>
              <a:r>
                <a:rPr lang="en-US" sz="1600">
                  <a:solidFill>
                    <a:srgbClr val="000000"/>
                  </a:solidFill>
                  <a:latin typeface="Times New Roman" charset="0"/>
                </a:rPr>
                <a:t>P</a:t>
              </a:r>
            </a:p>
          </p:txBody>
        </p:sp>
      </p:grpSp>
      <p:grpSp>
        <p:nvGrpSpPr>
          <p:cNvPr id="31756" name="Group 33"/>
          <p:cNvGrpSpPr>
            <a:grpSpLocks/>
          </p:cNvGrpSpPr>
          <p:nvPr/>
        </p:nvGrpSpPr>
        <p:grpSpPr bwMode="auto">
          <a:xfrm>
            <a:off x="2112963" y="2944813"/>
            <a:ext cx="561975" cy="422275"/>
            <a:chOff x="2304" y="3332"/>
            <a:chExt cx="354" cy="266"/>
          </a:xfrm>
        </p:grpSpPr>
        <p:sp>
          <p:nvSpPr>
            <p:cNvPr id="31791" name="Rectangle 34"/>
            <p:cNvSpPr>
              <a:spLocks noChangeArrowheads="1"/>
            </p:cNvSpPr>
            <p:nvPr/>
          </p:nvSpPr>
          <p:spPr bwMode="auto">
            <a:xfrm>
              <a:off x="2304" y="3332"/>
              <a:ext cx="336" cy="266"/>
            </a:xfrm>
            <a:prstGeom prst="rect">
              <a:avLst/>
            </a:prstGeom>
            <a:solidFill>
              <a:srgbClr val="969696"/>
            </a:solidFill>
            <a:ln w="12700" cap="sq">
              <a:solidFill>
                <a:schemeClr val="tx1"/>
              </a:solidFill>
              <a:miter lim="800000"/>
              <a:headEnd type="none" w="sm" len="sm"/>
              <a:tailEnd type="none" w="sm" len="sm"/>
            </a:ln>
          </p:spPr>
          <p:txBody>
            <a:bodyPr wrap="none" anchor="ctr"/>
            <a:lstStyle/>
            <a:p>
              <a:pPr algn="ctr"/>
              <a:endParaRPr lang="en-US" sz="2800">
                <a:solidFill>
                  <a:srgbClr val="000000"/>
                </a:solidFill>
                <a:latin typeface="Arial" charset="0"/>
                <a:ea typeface="ＭＳ Ｐゴシック" charset="0"/>
              </a:endParaRPr>
            </a:p>
          </p:txBody>
        </p:sp>
        <p:sp>
          <p:nvSpPr>
            <p:cNvPr id="31792" name="Text Box 35"/>
            <p:cNvSpPr txBox="1">
              <a:spLocks noChangeArrowheads="1"/>
            </p:cNvSpPr>
            <p:nvPr/>
          </p:nvSpPr>
          <p:spPr bwMode="auto">
            <a:xfrm>
              <a:off x="2345" y="3364"/>
              <a:ext cx="31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600">
                  <a:solidFill>
                    <a:srgbClr val="000000"/>
                  </a:solidFill>
                  <a:latin typeface="Times New Roman" charset="0"/>
                  <a:sym typeface="Symbol" charset="0"/>
                </a:rPr>
                <a:t></a:t>
              </a:r>
              <a:r>
                <a:rPr lang="en-US" sz="1600">
                  <a:solidFill>
                    <a:srgbClr val="000000"/>
                  </a:solidFill>
                  <a:latin typeface="Times New Roman" charset="0"/>
                </a:rPr>
                <a:t>P</a:t>
              </a:r>
            </a:p>
          </p:txBody>
        </p:sp>
      </p:grpSp>
      <p:sp>
        <p:nvSpPr>
          <p:cNvPr id="31757" name="AutoShape 36"/>
          <p:cNvSpPr>
            <a:spLocks noChangeArrowheads="1"/>
          </p:cNvSpPr>
          <p:nvPr/>
        </p:nvSpPr>
        <p:spPr bwMode="auto">
          <a:xfrm>
            <a:off x="1343025" y="2773363"/>
            <a:ext cx="152400" cy="163512"/>
          </a:xfrm>
          <a:prstGeom prst="upDownArrow">
            <a:avLst>
              <a:gd name="adj1" fmla="val 50000"/>
              <a:gd name="adj2" fmla="val 21458"/>
            </a:avLst>
          </a:prstGeom>
          <a:solidFill>
            <a:srgbClr val="333333"/>
          </a:solidFill>
          <a:ln w="12700" cap="sq">
            <a:solidFill>
              <a:schemeClr val="tx1"/>
            </a:solidFill>
            <a:miter lim="800000"/>
            <a:headEnd type="none" w="sm" len="sm"/>
            <a:tailEnd type="none" w="sm" len="sm"/>
          </a:ln>
        </p:spPr>
        <p:txBody>
          <a:bodyPr wrap="none" anchor="ctr"/>
          <a:lstStyle/>
          <a:p>
            <a:pPr algn="ctr"/>
            <a:endParaRPr lang="en-US" sz="2800">
              <a:solidFill>
                <a:srgbClr val="000000"/>
              </a:solidFill>
              <a:latin typeface="Arial" charset="0"/>
              <a:ea typeface="ＭＳ Ｐゴシック" charset="0"/>
            </a:endParaRPr>
          </a:p>
        </p:txBody>
      </p:sp>
      <p:sp>
        <p:nvSpPr>
          <p:cNvPr id="31758" name="AutoShape 37"/>
          <p:cNvSpPr>
            <a:spLocks noChangeArrowheads="1"/>
          </p:cNvSpPr>
          <p:nvPr/>
        </p:nvSpPr>
        <p:spPr bwMode="auto">
          <a:xfrm>
            <a:off x="1668463" y="3089275"/>
            <a:ext cx="460375" cy="152400"/>
          </a:xfrm>
          <a:prstGeom prst="leftRightArrow">
            <a:avLst>
              <a:gd name="adj1" fmla="val 50000"/>
              <a:gd name="adj2" fmla="val 60417"/>
            </a:avLst>
          </a:prstGeom>
          <a:solidFill>
            <a:srgbClr val="333333"/>
          </a:solidFill>
          <a:ln w="12700" cap="sq">
            <a:solidFill>
              <a:schemeClr val="tx1"/>
            </a:solidFill>
            <a:miter lim="800000"/>
            <a:headEnd type="none" w="sm" len="sm"/>
            <a:tailEnd type="none" w="sm" len="sm"/>
          </a:ln>
        </p:spPr>
        <p:txBody>
          <a:bodyPr wrap="none" anchor="ctr"/>
          <a:lstStyle/>
          <a:p>
            <a:pPr algn="ctr"/>
            <a:endParaRPr lang="en-US" sz="2800">
              <a:solidFill>
                <a:srgbClr val="000000"/>
              </a:solidFill>
              <a:latin typeface="Arial" charset="0"/>
              <a:ea typeface="ＭＳ Ｐゴシック" charset="0"/>
            </a:endParaRPr>
          </a:p>
        </p:txBody>
      </p:sp>
      <p:sp>
        <p:nvSpPr>
          <p:cNvPr id="31759" name="AutoShape 38"/>
          <p:cNvSpPr>
            <a:spLocks noChangeArrowheads="1"/>
          </p:cNvSpPr>
          <p:nvPr/>
        </p:nvSpPr>
        <p:spPr bwMode="auto">
          <a:xfrm>
            <a:off x="2311400" y="2311400"/>
            <a:ext cx="152400" cy="163513"/>
          </a:xfrm>
          <a:prstGeom prst="upDownArrow">
            <a:avLst>
              <a:gd name="adj1" fmla="val 50000"/>
              <a:gd name="adj2" fmla="val 21458"/>
            </a:avLst>
          </a:prstGeom>
          <a:solidFill>
            <a:srgbClr val="333333"/>
          </a:solidFill>
          <a:ln w="12700" cap="sq">
            <a:solidFill>
              <a:schemeClr val="tx1"/>
            </a:solidFill>
            <a:miter lim="800000"/>
            <a:headEnd type="none" w="sm" len="sm"/>
            <a:tailEnd type="none" w="sm" len="sm"/>
          </a:ln>
        </p:spPr>
        <p:txBody>
          <a:bodyPr wrap="none" anchor="ctr"/>
          <a:lstStyle/>
          <a:p>
            <a:pPr algn="ctr"/>
            <a:endParaRPr lang="en-US" sz="2800">
              <a:solidFill>
                <a:srgbClr val="000000"/>
              </a:solidFill>
              <a:latin typeface="Arial" charset="0"/>
              <a:ea typeface="ＭＳ Ｐゴシック" charset="0"/>
            </a:endParaRPr>
          </a:p>
        </p:txBody>
      </p:sp>
      <p:sp>
        <p:nvSpPr>
          <p:cNvPr id="31760" name="AutoShape 39"/>
          <p:cNvSpPr>
            <a:spLocks noChangeArrowheads="1"/>
          </p:cNvSpPr>
          <p:nvPr/>
        </p:nvSpPr>
        <p:spPr bwMode="auto">
          <a:xfrm>
            <a:off x="2314575" y="2778125"/>
            <a:ext cx="152400" cy="163513"/>
          </a:xfrm>
          <a:prstGeom prst="upDownArrow">
            <a:avLst>
              <a:gd name="adj1" fmla="val 50000"/>
              <a:gd name="adj2" fmla="val 21458"/>
            </a:avLst>
          </a:prstGeom>
          <a:solidFill>
            <a:srgbClr val="333333"/>
          </a:solidFill>
          <a:ln w="12700" cap="sq">
            <a:solidFill>
              <a:schemeClr val="tx1"/>
            </a:solidFill>
            <a:miter lim="800000"/>
            <a:headEnd type="none" w="sm" len="sm"/>
            <a:tailEnd type="none" w="sm" len="sm"/>
          </a:ln>
        </p:spPr>
        <p:txBody>
          <a:bodyPr wrap="none" anchor="ctr"/>
          <a:lstStyle/>
          <a:p>
            <a:pPr algn="ctr"/>
            <a:endParaRPr lang="en-US" sz="2800">
              <a:solidFill>
                <a:srgbClr val="000000"/>
              </a:solidFill>
              <a:latin typeface="Arial" charset="0"/>
              <a:ea typeface="ＭＳ Ｐゴシック" charset="0"/>
            </a:endParaRPr>
          </a:p>
        </p:txBody>
      </p:sp>
      <p:sp>
        <p:nvSpPr>
          <p:cNvPr id="31761" name="Rectangle 40"/>
          <p:cNvSpPr>
            <a:spLocks noChangeArrowheads="1"/>
          </p:cNvSpPr>
          <p:nvPr/>
        </p:nvSpPr>
        <p:spPr bwMode="auto">
          <a:xfrm>
            <a:off x="1554163" y="1458913"/>
            <a:ext cx="735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solidFill>
                  <a:srgbClr val="006B61"/>
                </a:solidFill>
                <a:latin typeface="Arial" charset="0"/>
                <a:ea typeface="ＭＳ Ｐゴシック" charset="0"/>
              </a:rPr>
              <a:t>SOC</a:t>
            </a:r>
          </a:p>
        </p:txBody>
      </p:sp>
      <p:sp>
        <p:nvSpPr>
          <p:cNvPr id="31762" name="Line 41"/>
          <p:cNvSpPr>
            <a:spLocks noChangeShapeType="1"/>
          </p:cNvSpPr>
          <p:nvPr/>
        </p:nvSpPr>
        <p:spPr bwMode="auto">
          <a:xfrm flipH="1" flipV="1">
            <a:off x="622300" y="1444625"/>
            <a:ext cx="552450" cy="414338"/>
          </a:xfrm>
          <a:prstGeom prst="line">
            <a:avLst/>
          </a:prstGeom>
          <a:noFill/>
          <a:ln w="15875">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US" sz="2800">
              <a:solidFill>
                <a:srgbClr val="000000"/>
              </a:solidFill>
              <a:latin typeface="Arial" charset="0"/>
              <a:ea typeface="ＭＳ Ｐゴシック" charset="0"/>
            </a:endParaRPr>
          </a:p>
        </p:txBody>
      </p:sp>
      <p:sp>
        <p:nvSpPr>
          <p:cNvPr id="31763" name="Text Box 42"/>
          <p:cNvSpPr txBox="1">
            <a:spLocks noChangeArrowheads="1"/>
          </p:cNvSpPr>
          <p:nvPr/>
        </p:nvSpPr>
        <p:spPr bwMode="auto">
          <a:xfrm>
            <a:off x="133350" y="1074738"/>
            <a:ext cx="7905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200">
                <a:solidFill>
                  <a:srgbClr val="FF00FF"/>
                </a:solidFill>
              </a:rPr>
              <a:t>Core</a:t>
            </a:r>
          </a:p>
        </p:txBody>
      </p:sp>
      <p:sp>
        <p:nvSpPr>
          <p:cNvPr id="31770" name="Text Box 60"/>
          <p:cNvSpPr txBox="1">
            <a:spLocks noChangeArrowheads="1"/>
          </p:cNvSpPr>
          <p:nvPr/>
        </p:nvSpPr>
        <p:spPr bwMode="auto">
          <a:xfrm>
            <a:off x="3179763" y="1108075"/>
            <a:ext cx="191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400">
                <a:solidFill>
                  <a:srgbClr val="FFFFFF"/>
                </a:solidFill>
              </a:rPr>
              <a:t>Core Vendor</a:t>
            </a:r>
          </a:p>
        </p:txBody>
      </p:sp>
      <p:sp>
        <p:nvSpPr>
          <p:cNvPr id="31771" name="Text Box 61"/>
          <p:cNvSpPr txBox="1">
            <a:spLocks noChangeArrowheads="1"/>
          </p:cNvSpPr>
          <p:nvPr/>
        </p:nvSpPr>
        <p:spPr bwMode="auto">
          <a:xfrm>
            <a:off x="4914900" y="2462213"/>
            <a:ext cx="2217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400">
                <a:solidFill>
                  <a:srgbClr val="FFFFFF"/>
                </a:solidFill>
              </a:rPr>
              <a:t>SOC integrator</a:t>
            </a:r>
          </a:p>
        </p:txBody>
      </p:sp>
      <p:sp>
        <p:nvSpPr>
          <p:cNvPr id="31772" name="Text Box 62"/>
          <p:cNvSpPr txBox="1">
            <a:spLocks noChangeArrowheads="1"/>
          </p:cNvSpPr>
          <p:nvPr/>
        </p:nvSpPr>
        <p:spPr bwMode="auto">
          <a:xfrm>
            <a:off x="3873500" y="1844675"/>
            <a:ext cx="958850" cy="396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000000"/>
                </a:solidFill>
                <a:latin typeface="Times New Roman" charset="0"/>
              </a:rPr>
              <a:t>Core 1</a:t>
            </a:r>
          </a:p>
        </p:txBody>
      </p:sp>
      <p:sp>
        <p:nvSpPr>
          <p:cNvPr id="31773" name="Line 63"/>
          <p:cNvSpPr>
            <a:spLocks noChangeShapeType="1"/>
          </p:cNvSpPr>
          <p:nvPr/>
        </p:nvSpPr>
        <p:spPr bwMode="auto">
          <a:xfrm>
            <a:off x="4273550" y="1538288"/>
            <a:ext cx="1057275" cy="939800"/>
          </a:xfrm>
          <a:prstGeom prst="line">
            <a:avLst/>
          </a:prstGeom>
          <a:noFill/>
          <a:ln w="3810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a:endParaRPr lang="en-US" sz="2800">
              <a:solidFill>
                <a:srgbClr val="000000"/>
              </a:solidFill>
              <a:latin typeface="Arial" charset="0"/>
              <a:ea typeface="ＭＳ Ｐゴシック" charset="0"/>
            </a:endParaRPr>
          </a:p>
        </p:txBody>
      </p:sp>
      <p:sp>
        <p:nvSpPr>
          <p:cNvPr id="31774" name="Text Box 64"/>
          <p:cNvSpPr txBox="1">
            <a:spLocks noChangeArrowheads="1"/>
          </p:cNvSpPr>
          <p:nvPr/>
        </p:nvSpPr>
        <p:spPr bwMode="auto">
          <a:xfrm>
            <a:off x="5060950" y="1081088"/>
            <a:ext cx="191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400">
                <a:solidFill>
                  <a:srgbClr val="FFFFFF"/>
                </a:solidFill>
              </a:rPr>
              <a:t>Core Vendor</a:t>
            </a:r>
          </a:p>
        </p:txBody>
      </p:sp>
      <p:sp>
        <p:nvSpPr>
          <p:cNvPr id="31775" name="Text Box 65"/>
          <p:cNvSpPr txBox="1">
            <a:spLocks noChangeArrowheads="1"/>
          </p:cNvSpPr>
          <p:nvPr/>
        </p:nvSpPr>
        <p:spPr bwMode="auto">
          <a:xfrm>
            <a:off x="5845175" y="1792288"/>
            <a:ext cx="958850" cy="396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000000"/>
                </a:solidFill>
                <a:latin typeface="Times New Roman" charset="0"/>
              </a:rPr>
              <a:t>Core 2</a:t>
            </a:r>
          </a:p>
        </p:txBody>
      </p:sp>
      <p:sp>
        <p:nvSpPr>
          <p:cNvPr id="31776" name="Line 66"/>
          <p:cNvSpPr>
            <a:spLocks noChangeShapeType="1"/>
          </p:cNvSpPr>
          <p:nvPr/>
        </p:nvSpPr>
        <p:spPr bwMode="auto">
          <a:xfrm flipH="1">
            <a:off x="5624513" y="1500188"/>
            <a:ext cx="493712" cy="938212"/>
          </a:xfrm>
          <a:prstGeom prst="line">
            <a:avLst/>
          </a:prstGeom>
          <a:noFill/>
          <a:ln w="3810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a:endParaRPr lang="en-US" sz="2800">
              <a:solidFill>
                <a:srgbClr val="000000"/>
              </a:solidFill>
              <a:latin typeface="Arial" charset="0"/>
              <a:ea typeface="ＭＳ Ｐゴシック" charset="0"/>
            </a:endParaRPr>
          </a:p>
        </p:txBody>
      </p:sp>
      <p:sp>
        <p:nvSpPr>
          <p:cNvPr id="31777" name="Text Box 67"/>
          <p:cNvSpPr txBox="1">
            <a:spLocks noChangeArrowheads="1"/>
          </p:cNvSpPr>
          <p:nvPr/>
        </p:nvSpPr>
        <p:spPr bwMode="auto">
          <a:xfrm>
            <a:off x="7059613" y="1090613"/>
            <a:ext cx="191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400">
                <a:solidFill>
                  <a:srgbClr val="FFFFFF"/>
                </a:solidFill>
              </a:rPr>
              <a:t>Core Vendor</a:t>
            </a:r>
          </a:p>
        </p:txBody>
      </p:sp>
      <p:sp>
        <p:nvSpPr>
          <p:cNvPr id="31778" name="Text Box 68"/>
          <p:cNvSpPr txBox="1">
            <a:spLocks noChangeArrowheads="1"/>
          </p:cNvSpPr>
          <p:nvPr/>
        </p:nvSpPr>
        <p:spPr bwMode="auto">
          <a:xfrm>
            <a:off x="7548563" y="1658938"/>
            <a:ext cx="957262" cy="396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000000"/>
                </a:solidFill>
                <a:latin typeface="Times New Roman" charset="0"/>
              </a:rPr>
              <a:t>Core 3</a:t>
            </a:r>
          </a:p>
        </p:txBody>
      </p:sp>
      <p:sp>
        <p:nvSpPr>
          <p:cNvPr id="31779" name="Line 69"/>
          <p:cNvSpPr>
            <a:spLocks noChangeShapeType="1"/>
          </p:cNvSpPr>
          <p:nvPr/>
        </p:nvSpPr>
        <p:spPr bwMode="auto">
          <a:xfrm flipH="1">
            <a:off x="6745288" y="1522413"/>
            <a:ext cx="1204912" cy="974725"/>
          </a:xfrm>
          <a:prstGeom prst="line">
            <a:avLst/>
          </a:prstGeom>
          <a:noFill/>
          <a:ln w="3810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a:endParaRPr lang="en-US" sz="2800">
              <a:solidFill>
                <a:srgbClr val="000000"/>
              </a:solidFill>
              <a:latin typeface="Arial" charset="0"/>
              <a:ea typeface="ＭＳ Ｐゴシック" charset="0"/>
            </a:endParaRPr>
          </a:p>
        </p:txBody>
      </p:sp>
      <p:sp>
        <p:nvSpPr>
          <p:cNvPr id="31780" name="Text Box 70"/>
          <p:cNvSpPr txBox="1">
            <a:spLocks noChangeArrowheads="1"/>
          </p:cNvSpPr>
          <p:nvPr/>
        </p:nvSpPr>
        <p:spPr bwMode="auto">
          <a:xfrm>
            <a:off x="7161213" y="2063750"/>
            <a:ext cx="957262" cy="396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000000"/>
                </a:solidFill>
                <a:latin typeface="Times New Roman" charset="0"/>
              </a:rPr>
              <a:t>Core 4</a:t>
            </a:r>
          </a:p>
        </p:txBody>
      </p:sp>
      <p:sp>
        <p:nvSpPr>
          <p:cNvPr id="31781" name="Line 66"/>
          <p:cNvSpPr>
            <a:spLocks noChangeShapeType="1"/>
          </p:cNvSpPr>
          <p:nvPr/>
        </p:nvSpPr>
        <p:spPr bwMode="auto">
          <a:xfrm>
            <a:off x="5978525" y="2884488"/>
            <a:ext cx="41275" cy="400050"/>
          </a:xfrm>
          <a:prstGeom prst="line">
            <a:avLst/>
          </a:prstGeom>
          <a:noFill/>
          <a:ln w="3810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a:endParaRPr lang="en-US" sz="2800">
              <a:solidFill>
                <a:srgbClr val="000000"/>
              </a:solidFill>
              <a:latin typeface="Arial" charset="0"/>
              <a:ea typeface="ＭＳ Ｐゴシック" charset="0"/>
            </a:endParaRPr>
          </a:p>
        </p:txBody>
      </p:sp>
      <p:sp>
        <p:nvSpPr>
          <p:cNvPr id="31782" name="Text Box 65"/>
          <p:cNvSpPr txBox="1">
            <a:spLocks noChangeArrowheads="1"/>
          </p:cNvSpPr>
          <p:nvPr/>
        </p:nvSpPr>
        <p:spPr bwMode="auto">
          <a:xfrm>
            <a:off x="6149975" y="2897188"/>
            <a:ext cx="958850" cy="396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000000"/>
                </a:solidFill>
                <a:latin typeface="Times New Roman" charset="0"/>
              </a:rPr>
              <a:t>SOC</a:t>
            </a:r>
          </a:p>
        </p:txBody>
      </p:sp>
      <p:sp>
        <p:nvSpPr>
          <p:cNvPr id="31783" name="Text Box 61"/>
          <p:cNvSpPr txBox="1">
            <a:spLocks noChangeArrowheads="1"/>
          </p:cNvSpPr>
          <p:nvPr/>
        </p:nvSpPr>
        <p:spPr bwMode="auto">
          <a:xfrm>
            <a:off x="5511800" y="3325813"/>
            <a:ext cx="1074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400">
                <a:solidFill>
                  <a:srgbClr val="FFFFFF"/>
                </a:solidFill>
              </a:rPr>
              <a:t>Si Fab</a:t>
            </a:r>
          </a:p>
        </p:txBody>
      </p:sp>
      <p:sp>
        <p:nvSpPr>
          <p:cNvPr id="31784" name="AutoShape 6" descr="data:image/jpg;base64,/9j/4AAQSkZJRgABAQAAAQABAAD/2wBDAAkGBwgHBgkIBwgKCgkLDRYPDQwMDRsUFRAWIB0iIiAdHx8kKDQsJCYxJx8fLT0tMTU3Ojo6Iys/RD84QzQ5Ojf/2wBDAQoKCg0MDRoPDxo3JR8lNzc3Nzc3Nzc3Nzc3Nzc3Nzc3Nzc3Nzc3Nzc3Nzc3Nzc3Nzc3Nzc3Nzc3Nzc3Nzc3Nzf/wAARCABeAI0DASIAAhEBAxEB/8QAGwABAAMBAQEBAAAAAAAAAAAAAAIEBQMGBwH/xAAsEAACAgIBAgUDAwUAAAAAAAAAAQIDBBEFEiEGEzFBUTJhcRQigUJScqHR/8QAGgEBAAMBAQEAAAAAAAAAAAAAAAECAwYEB//EACQRAAICAgEDBAMAAAAAAAAAAAABAhEDEgQTIVEiMUHBFEJh/9oADAMBAAIRAxEAPwDyIAOdPswBq+GONXLc5i4k03XKXVZr+1d3/wA/kp8jiTwc/IxLPqpslB/fT9SvUjvp81Zgs8HleL9krKxZxMHKzN/pcey7UlF9Ed6b9N/GysbvhTno8Dm+c8ZWeY1Cybk9xr336V6b/PwRkc4wbgrfgryp5YYnLErl4MW+qVF9lM9ddcnCWntbT0yBd5DLu5TOnc6q/Mm29U1KO/fel6v7lLXbfsWV139zTFKTit+zAAJNQAAAAAAAAAAAAbXh3G4XNu/T8tkZGLOT/ZbGUeh/Z7Xb8+n4MUFZxcotJ0Y58TyQcVJxflH2Pw94UwODyp5WLbdbOdfQnY09LafbSXwV+f8AB/F8hmXclmZV1HVFOxxlFRWlrb2vg/eOz8Twv4XwY8ndJWurqVe+qcm++kvtvXwir4xvx+e8IzzONyPMhTONklF6evRqS9tb33+Dl4fkvk77Om9dqOGxvkvlKe7pvXaj5/zdfFU5PlcPbkXVx+q25rUv8Uku33ZmgHUxjqkrs7rFj0gott/1mr4azMbB5jFvyqXYo2R6X5nSoPf1Pt318HfxZyWFyfIK3j4TqqrXlqtxio6TfeOvTfr3MnGxrsqxV0VTsk2l+2LetnTkePyeOyLKcmmcHCbh1OLSk18P3M3CHV3vvXn6PLLDhfKWRy9de1/RVABqe4AAEgAAAAAAAAAlCXROMtJ6aemuzIgENX2O+bmZGdkSyMu6dtsvWUn/AKXwvsSws/JwZWPGscVbBwsh/TOL9mvcrAjVVVdjPow00rt4BOFc5uKhBycmorS9W/b8kD0Xg7nMbhcuU8qFtkLnGLSa6ILf1te7Xt/JXJKUYNxVvwZ8rJPFicscdmvgzuHz7uE5WOQlPrpclKtT0pPutPXtslz/ADN3N5cMrIj02KtQlFSbjte8U/TfbscOWyq8zOuuqx6aIym301b0+/r3bKZCxxclka9VFIYITnHPKNToAA0PWAACQAAAAAAAAAAAAAAAAAQAACQAAAAAAAAAAAAAAAAAAAAAAAAAAAAAAAAAAAAAAAAAAAAAAAAAAAAAAAAAAAAAAAAAAAAD/9k=">
            <a:hlinkClick r:id="rId3"/>
          </p:cNvPr>
          <p:cNvSpPr>
            <a:spLocks noChangeAspect="1" noChangeArrowheads="1"/>
          </p:cNvSpPr>
          <p:nvPr/>
        </p:nvSpPr>
        <p:spPr bwMode="auto">
          <a:xfrm>
            <a:off x="3883025" y="-427038"/>
            <a:ext cx="1343025"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800">
              <a:solidFill>
                <a:srgbClr val="000000"/>
              </a:solidFill>
              <a:latin typeface="Arial" charset="0"/>
              <a:ea typeface="ＭＳ Ｐゴシック" charset="0"/>
            </a:endParaRPr>
          </a:p>
        </p:txBody>
      </p:sp>
      <p:sp>
        <p:nvSpPr>
          <p:cNvPr id="31785" name="AutoShape 8" descr="data:image/jpg;base64,/9j/4AAQSkZJRgABAQAAAQABAAD/2wBDAAkGBwgHBgkIBwgKCgkLDRYPDQwMDRsUFRAWIB0iIiAdHx8kKDQsJCYxJx8fLT0tMTU3Ojo6Iys/RD84QzQ5Ojf/2wBDAQoKCg0MDRoPDxo3JR8lNzc3Nzc3Nzc3Nzc3Nzc3Nzc3Nzc3Nzc3Nzc3Nzc3Nzc3Nzc3Nzc3Nzc3Nzc3Nzc3Nzf/wAARCABeAI0DASIAAhEBAxEB/8QAGwABAAMBAQEBAAAAAAAAAAAAAAIEBQMGBwH/xAAsEAACAgIBAgUDAwUAAAAAAAAAAQIDBBEFEiEGEzFBUTJhcRQigUJScqHR/8QAGgEBAAMBAQEAAAAAAAAAAAAAAAECAwYEB//EACQRAAICAgEDBAMAAAAAAAAAAAABAhEDEgQTIVEiMUHBFEJh/9oADAMBAAIRAxEAPwDyIAOdPswBq+GONXLc5i4k03XKXVZr+1d3/wA/kp8jiTwc/IxLPqpslB/fT9SvUjvp81Zgs8HleL9krKxZxMHKzN/pcey7UlF9Ed6b9N/GysbvhTno8Dm+c8ZWeY1Cybk9xr336V6b/PwRkc4wbgrfgryp5YYnLErl4MW+qVF9lM9ddcnCWntbT0yBd5DLu5TOnc6q/Mm29U1KO/fel6v7lLXbfsWV139zTFKTit+zAAJNQAAAAAAAAAAAAbXh3G4XNu/T8tkZGLOT/ZbGUeh/Z7Xb8+n4MUFZxcotJ0Y58TyQcVJxflH2Pw94UwODyp5WLbdbOdfQnY09LafbSXwV+f8AB/F8hmXclmZV1HVFOxxlFRWlrb2vg/eOz8Twv4XwY8ndJWurqVe+qcm++kvtvXwir4xvx+e8IzzONyPMhTONklF6evRqS9tb33+Dl4fkvk77Om9dqOGxvkvlKe7pvXaj5/zdfFU5PlcPbkXVx+q25rUv8Uku33ZmgHUxjqkrs7rFj0gott/1mr4azMbB5jFvyqXYo2R6X5nSoPf1Pt318HfxZyWFyfIK3j4TqqrXlqtxio6TfeOvTfr3MnGxrsqxV0VTsk2l+2LetnTkePyeOyLKcmmcHCbh1OLSk18P3M3CHV3vvXn6PLLDhfKWRy9de1/RVABqe4AAEgAAAAAAAAAlCXROMtJ6aemuzIgENX2O+bmZGdkSyMu6dtsvWUn/AKXwvsSws/JwZWPGscVbBwsh/TOL9mvcrAjVVVdjPow00rt4BOFc5uKhBycmorS9W/b8kD0Xg7nMbhcuU8qFtkLnGLSa6ILf1te7Xt/JXJKUYNxVvwZ8rJPFicscdmvgzuHz7uE5WOQlPrpclKtT0pPutPXtslz/ADN3N5cMrIj02KtQlFSbjte8U/TfbscOWyq8zOuuqx6aIym301b0+/r3bKZCxxclka9VFIYITnHPKNToAA0PWAACQAAAAAAAAAAAAAAAAAQAACQAAAAAAAAAAAAAAAAAAAAAAAAAAAAAAAAAAAAAAAAAAAAAAAAAAAAAAAAAAAAAAAAAAAAD/9k=">
            <a:hlinkClick r:id="rId3"/>
          </p:cNvPr>
          <p:cNvSpPr>
            <a:spLocks noChangeAspect="1" noChangeArrowheads="1"/>
          </p:cNvSpPr>
          <p:nvPr/>
        </p:nvSpPr>
        <p:spPr bwMode="auto">
          <a:xfrm>
            <a:off x="3883025" y="-427038"/>
            <a:ext cx="1343025"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800">
              <a:solidFill>
                <a:srgbClr val="000000"/>
              </a:solidFill>
              <a:latin typeface="Arial" charset="0"/>
              <a:ea typeface="ＭＳ Ｐゴシック" charset="0"/>
            </a:endParaRPr>
          </a:p>
        </p:txBody>
      </p:sp>
      <p:pic>
        <p:nvPicPr>
          <p:cNvPr id="51210" name="Picture 10" descr="}}">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2700" y="3381375"/>
            <a:ext cx="42227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12" desc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3100" y="2517775"/>
            <a:ext cx="4699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2" descr="}}">
            <a:hlinkClick r:id="rId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3425" y="1489075"/>
            <a:ext cx="4603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4" descr="}}">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95888" y="1519238"/>
            <a:ext cx="5603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16" descr="}}">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8200" y="1514475"/>
            <a:ext cx="4286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3"/>
          <p:cNvSpPr>
            <a:spLocks noChangeArrowheads="1"/>
          </p:cNvSpPr>
          <p:nvPr/>
        </p:nvSpPr>
        <p:spPr bwMode="auto">
          <a:xfrm>
            <a:off x="228600" y="5803900"/>
            <a:ext cx="8720138" cy="52322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dirty="0" smtClean="0">
                <a:solidFill>
                  <a:srgbClr val="FFFF99"/>
                </a:solidFill>
                <a:latin typeface="Arial" charset="0"/>
                <a:ea typeface="ＭＳ Ｐゴシック" charset="0"/>
              </a:rPr>
              <a:t>Distributed IC design flow </a:t>
            </a:r>
            <a:r>
              <a:rPr lang="en-US" sz="2800" dirty="0" smtClean="0">
                <a:solidFill>
                  <a:srgbClr val="FFFF99"/>
                </a:solidFill>
                <a:latin typeface="Wingdings"/>
                <a:ea typeface="Wingdings"/>
                <a:cs typeface="Wingdings"/>
                <a:sym typeface="Wingdings"/>
              </a:rPr>
              <a:t></a:t>
            </a:r>
            <a:r>
              <a:rPr lang="en-US" sz="2800" dirty="0">
                <a:solidFill>
                  <a:srgbClr val="FFFF99"/>
                </a:solidFill>
                <a:latin typeface="Arial" charset="0"/>
                <a:ea typeface="ＭＳ Ｐゴシック" charset="0"/>
                <a:sym typeface="Wingdings"/>
              </a:rPr>
              <a:t> </a:t>
            </a:r>
            <a:r>
              <a:rPr lang="en-US" sz="2800" dirty="0" smtClean="0">
                <a:solidFill>
                  <a:srgbClr val="FFFF99"/>
                </a:solidFill>
                <a:latin typeface="Arial" charset="0"/>
                <a:ea typeface="ＭＳ Ｐゴシック" charset="0"/>
                <a:sym typeface="Wingdings"/>
              </a:rPr>
              <a:t>Security vulnerabilities</a:t>
            </a:r>
            <a:endParaRPr lang="en-US" sz="2800" dirty="0">
              <a:solidFill>
                <a:srgbClr val="FFFF99"/>
              </a:solidFill>
              <a:latin typeface="Arial" charset="0"/>
              <a:ea typeface="ＭＳ Ｐゴシック" charset="0"/>
            </a:endParaRPr>
          </a:p>
        </p:txBody>
      </p:sp>
      <p:sp>
        <p:nvSpPr>
          <p:cNvPr id="2" name="Footer Placeholder 1"/>
          <p:cNvSpPr>
            <a:spLocks noGrp="1"/>
          </p:cNvSpPr>
          <p:nvPr>
            <p:ph type="ftr" sz="quarter" idx="11"/>
          </p:nvPr>
        </p:nvSpPr>
        <p:spPr/>
        <p:txBody>
          <a:bodyPr/>
          <a:lstStyle/>
          <a:p>
            <a:pPr>
              <a:defRPr/>
            </a:pPr>
            <a:r>
              <a:rPr lang="en-US" smtClean="0">
                <a:solidFill>
                  <a:srgbClr val="000000"/>
                </a:solidFill>
              </a:rPr>
              <a:t>Design for Security - S. LEEF, March, 2014</a:t>
            </a:r>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C0E36980-C17B-1943-93B0-93A49444525F}" type="slidenum">
              <a:rPr lang="en-US"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554897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216"/>
                                        </p:tgtEl>
                                        <p:attrNameLst>
                                          <p:attrName>style.visibility</p:attrName>
                                        </p:attrNameLst>
                                      </p:cBhvr>
                                      <p:to>
                                        <p:strVal val="visible"/>
                                      </p:to>
                                    </p:set>
                                    <p:animEffect transition="in" filter="dissolve">
                                      <p:cBhvr>
                                        <p:cTn id="7" dur="500"/>
                                        <p:tgtEl>
                                          <p:spTgt spid="51216"/>
                                        </p:tgtEl>
                                      </p:cBhvr>
                                    </p:animEffect>
                                  </p:childTnLst>
                                </p:cTn>
                              </p:par>
                              <p:par>
                                <p:cTn id="8" presetID="9" presetClass="entr" presetSubtype="0" fill="hold" nodeType="withEffect">
                                  <p:stCondLst>
                                    <p:cond delay="0"/>
                                  </p:stCondLst>
                                  <p:childTnLst>
                                    <p:set>
                                      <p:cBhvr>
                                        <p:cTn id="9" dur="1" fill="hold">
                                          <p:stCondLst>
                                            <p:cond delay="0"/>
                                          </p:stCondLst>
                                        </p:cTn>
                                        <p:tgtEl>
                                          <p:spTgt spid="51214"/>
                                        </p:tgtEl>
                                        <p:attrNameLst>
                                          <p:attrName>style.visibility</p:attrName>
                                        </p:attrNameLst>
                                      </p:cBhvr>
                                      <p:to>
                                        <p:strVal val="visible"/>
                                      </p:to>
                                    </p:set>
                                    <p:animEffect transition="in" filter="dissolve">
                                      <p:cBhvr>
                                        <p:cTn id="10" dur="500"/>
                                        <p:tgtEl>
                                          <p:spTgt spid="51214"/>
                                        </p:tgtEl>
                                      </p:cBhvr>
                                    </p:animEffect>
                                  </p:childTnLst>
                                </p:cTn>
                              </p:par>
                              <p:par>
                                <p:cTn id="11" presetID="9"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dissolve">
                                      <p:cBhvr>
                                        <p:cTn id="13" dur="500"/>
                                        <p:tgtEl>
                                          <p:spTgt spid="62"/>
                                        </p:tgtEl>
                                      </p:cBhvr>
                                    </p:animEffect>
                                  </p:childTnLst>
                                </p:cTn>
                              </p:par>
                              <p:par>
                                <p:cTn id="14" presetID="9" presetClass="entr" presetSubtype="0" fill="hold" nodeType="withEffect">
                                  <p:stCondLst>
                                    <p:cond delay="0"/>
                                  </p:stCondLst>
                                  <p:childTnLst>
                                    <p:set>
                                      <p:cBhvr>
                                        <p:cTn id="15" dur="1" fill="hold">
                                          <p:stCondLst>
                                            <p:cond delay="0"/>
                                          </p:stCondLst>
                                        </p:cTn>
                                        <p:tgtEl>
                                          <p:spTgt spid="51212"/>
                                        </p:tgtEl>
                                        <p:attrNameLst>
                                          <p:attrName>style.visibility</p:attrName>
                                        </p:attrNameLst>
                                      </p:cBhvr>
                                      <p:to>
                                        <p:strVal val="visible"/>
                                      </p:to>
                                    </p:set>
                                    <p:animEffect transition="in" filter="dissolve">
                                      <p:cBhvr>
                                        <p:cTn id="16" dur="500"/>
                                        <p:tgtEl>
                                          <p:spTgt spid="51212"/>
                                        </p:tgtEl>
                                      </p:cBhvr>
                                    </p:animEffect>
                                  </p:childTnLst>
                                </p:cTn>
                              </p:par>
                              <p:par>
                                <p:cTn id="17" presetID="9" presetClass="entr" presetSubtype="0" fill="hold" nodeType="withEffect">
                                  <p:stCondLst>
                                    <p:cond delay="0"/>
                                  </p:stCondLst>
                                  <p:childTnLst>
                                    <p:set>
                                      <p:cBhvr>
                                        <p:cTn id="18" dur="1" fill="hold">
                                          <p:stCondLst>
                                            <p:cond delay="0"/>
                                          </p:stCondLst>
                                        </p:cTn>
                                        <p:tgtEl>
                                          <p:spTgt spid="51210"/>
                                        </p:tgtEl>
                                        <p:attrNameLst>
                                          <p:attrName>style.visibility</p:attrName>
                                        </p:attrNameLst>
                                      </p:cBhvr>
                                      <p:to>
                                        <p:strVal val="visible"/>
                                      </p:to>
                                    </p:set>
                                    <p:animEffect transition="in" filter="dissolve">
                                      <p:cBhvr>
                                        <p:cTn id="19" dur="500"/>
                                        <p:tgtEl>
                                          <p:spTgt spid="51210"/>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58"/>
                                        </p:tgtEl>
                                        <p:attrNameLst>
                                          <p:attrName>style.visibility</p:attrName>
                                        </p:attrNameLst>
                                      </p:cBhvr>
                                      <p:to>
                                        <p:strVal val="visible"/>
                                      </p:to>
                                    </p:set>
                                    <p:anim calcmode="lin" valueType="num">
                                      <p:cBhvr>
                                        <p:cTn id="24" dur="500" fill="hold"/>
                                        <p:tgtEl>
                                          <p:spTgt spid="58"/>
                                        </p:tgtEl>
                                        <p:attrNameLst>
                                          <p:attrName>ppt_w</p:attrName>
                                        </p:attrNameLst>
                                      </p:cBhvr>
                                      <p:tavLst>
                                        <p:tav tm="0">
                                          <p:val>
                                            <p:fltVal val="0"/>
                                          </p:val>
                                        </p:tav>
                                        <p:tav tm="100000">
                                          <p:val>
                                            <p:strVal val="#ppt_w"/>
                                          </p:val>
                                        </p:tav>
                                      </p:tavLst>
                                    </p:anim>
                                    <p:anim calcmode="lin" valueType="num">
                                      <p:cBhvr>
                                        <p:cTn id="25" dur="500" fill="hold"/>
                                        <p:tgtEl>
                                          <p:spTgt spid="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YIER\Dropbox\EE Faculty\Application Materials\Presentations\PSD\chain_t.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p:cNvSpPr>
          <p:nvPr/>
        </p:nvSpPr>
        <p:spPr bwMode="auto">
          <a:xfrm>
            <a:off x="685800" y="50800"/>
            <a:ext cx="7772400" cy="1143000"/>
          </a:xfrm>
          <a:prstGeom prst="rect">
            <a:avLst/>
          </a:prstGeom>
          <a:noFill/>
          <a:ln w="9525">
            <a:noFill/>
            <a:miter lim="800000"/>
            <a:headEnd/>
            <a:tailEnd/>
          </a:ln>
        </p:spPr>
        <p:txBody>
          <a:bodyPr anchor="ctr"/>
          <a:lstStyle/>
          <a:p>
            <a:pPr eaLnBrk="0" fontAlgn="auto" hangingPunct="0">
              <a:spcBef>
                <a:spcPts val="0"/>
              </a:spcBef>
              <a:spcAft>
                <a:spcPts val="0"/>
              </a:spcAft>
            </a:pPr>
            <a:r>
              <a:rPr lang="en-US" sz="4000" dirty="0" smtClean="0">
                <a:solidFill>
                  <a:srgbClr val="FFFF00"/>
                </a:solidFill>
                <a:latin typeface="Arial"/>
                <a:ea typeface="Microsoft JhengHei" pitchFamily="34" charset="-120"/>
              </a:rPr>
              <a:t>Evolution of IC Supply Chain</a:t>
            </a:r>
          </a:p>
        </p:txBody>
      </p:sp>
      <p:sp>
        <p:nvSpPr>
          <p:cNvPr id="5" name="Rectangle 3"/>
          <p:cNvSpPr txBox="1">
            <a:spLocks noChangeArrowheads="1"/>
          </p:cNvSpPr>
          <p:nvPr/>
        </p:nvSpPr>
        <p:spPr bwMode="auto">
          <a:xfrm>
            <a:off x="152400" y="1143000"/>
            <a:ext cx="8839200" cy="5181600"/>
          </a:xfrm>
          <a:prstGeom prst="rect">
            <a:avLst/>
          </a:prstGeom>
          <a:noFill/>
          <a:ln w="9525">
            <a:noFill/>
            <a:miter lim="800000"/>
            <a:headEnd/>
            <a:tailEnd/>
          </a:ln>
        </p:spPr>
        <p:txBody>
          <a:bodyPr/>
          <a:lstStyle/>
          <a:p>
            <a:pPr marL="342900" indent="-342900" eaLnBrk="0" fontAlgn="auto" hangingPunct="0">
              <a:spcBef>
                <a:spcPct val="20000"/>
              </a:spcBef>
              <a:spcAft>
                <a:spcPts val="0"/>
              </a:spcAft>
              <a:buFontTx/>
              <a:buChar char="•"/>
            </a:pPr>
            <a:r>
              <a:rPr lang="en-US" altLang="zh-CN" sz="2400" dirty="0" smtClean="0">
                <a:solidFill>
                  <a:srgbClr val="FFCC66"/>
                </a:solidFill>
                <a:latin typeface="Myriad Pro" pitchFamily="34" charset="0"/>
                <a:ea typeface="宋体" pitchFamily="2" charset="-122"/>
              </a:rPr>
              <a:t>IC Supply Chain in the Past</a:t>
            </a:r>
          </a:p>
        </p:txBody>
      </p:sp>
      <p:sp>
        <p:nvSpPr>
          <p:cNvPr id="2" name="Footer Placeholder 1"/>
          <p:cNvSpPr>
            <a:spLocks noGrp="1"/>
          </p:cNvSpPr>
          <p:nvPr>
            <p:ph type="ftr" sz="quarter" idx="11"/>
          </p:nvPr>
        </p:nvSpPr>
        <p:spPr>
          <a:xfrm>
            <a:off x="3124200" y="6477000"/>
            <a:ext cx="2895600" cy="457200"/>
          </a:xfrm>
        </p:spPr>
        <p:txBody>
          <a:bodyPr/>
          <a:lstStyle/>
          <a:p>
            <a:pPr>
              <a:defRPr/>
            </a:pPr>
            <a:r>
              <a:rPr lang="en-US" dirty="0" smtClean="0">
                <a:solidFill>
                  <a:srgbClr val="000000"/>
                </a:solidFill>
              </a:rPr>
              <a:t>Design for Security - S. LEEF, March, 2014</a:t>
            </a:r>
            <a:endParaRPr lang="en-US" dirty="0">
              <a:solidFill>
                <a:srgbClr val="000000"/>
              </a:solidFill>
            </a:endParaRPr>
          </a:p>
        </p:txBody>
      </p:sp>
      <p:sp>
        <p:nvSpPr>
          <p:cNvPr id="3" name="Slide Number Placeholder 2"/>
          <p:cNvSpPr>
            <a:spLocks noGrp="1"/>
          </p:cNvSpPr>
          <p:nvPr>
            <p:ph type="sldNum" sz="quarter" idx="12"/>
          </p:nvPr>
        </p:nvSpPr>
        <p:spPr/>
        <p:txBody>
          <a:bodyPr/>
          <a:lstStyle/>
          <a:p>
            <a:pPr>
              <a:defRPr/>
            </a:pPr>
            <a:fld id="{C0E36980-C17B-1943-93B0-93A49444525F}" type="slidenum">
              <a:rPr lang="en-US" smtClean="0">
                <a:solidFill>
                  <a:srgbClr val="000000"/>
                </a:solidFill>
              </a:rPr>
              <a:pPr>
                <a:defRPr/>
              </a:pPr>
              <a:t>19</a:t>
            </a:fld>
            <a:endParaRPr lang="en-US">
              <a:solidFill>
                <a:srgbClr val="000000"/>
              </a:solidFill>
            </a:endParaRPr>
          </a:p>
        </p:txBody>
      </p:sp>
    </p:spTree>
    <p:extLst>
      <p:ext uri="{BB962C8B-B14F-4D97-AF65-F5344CB8AC3E}">
        <p14:creationId xmlns:p14="http://schemas.microsoft.com/office/powerpoint/2010/main" val="2209734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Outline</a:t>
            </a:r>
            <a:endParaRPr lang="en-US" sz="3600" dirty="0"/>
          </a:p>
        </p:txBody>
      </p:sp>
      <p:sp>
        <p:nvSpPr>
          <p:cNvPr id="3" name="Content Placeholder 2"/>
          <p:cNvSpPr>
            <a:spLocks noGrp="1"/>
          </p:cNvSpPr>
          <p:nvPr>
            <p:ph idx="1"/>
          </p:nvPr>
        </p:nvSpPr>
        <p:spPr>
          <a:xfrm>
            <a:off x="0" y="1447800"/>
            <a:ext cx="9144000" cy="4953000"/>
          </a:xfrm>
        </p:spPr>
        <p:txBody>
          <a:bodyPr/>
          <a:lstStyle/>
          <a:p>
            <a:r>
              <a:rPr lang="en-US" dirty="0" smtClean="0"/>
              <a:t>Why is “hardware security” important</a:t>
            </a:r>
          </a:p>
          <a:p>
            <a:r>
              <a:rPr lang="en-US" dirty="0" smtClean="0"/>
              <a:t>Characterizing threat vectors</a:t>
            </a:r>
          </a:p>
          <a:p>
            <a:r>
              <a:rPr lang="en-US" dirty="0" smtClean="0"/>
              <a:t>Countermeasure strategies</a:t>
            </a:r>
          </a:p>
          <a:p>
            <a:r>
              <a:rPr lang="en-US" dirty="0" smtClean="0"/>
              <a:t>Hardware Trojans</a:t>
            </a:r>
          </a:p>
          <a:p>
            <a:r>
              <a:rPr lang="en-US" dirty="0" smtClean="0"/>
              <a:t>Counterfeiting</a:t>
            </a:r>
          </a:p>
          <a:p>
            <a:endParaRPr lang="en-US" dirty="0" smtClean="0"/>
          </a:p>
          <a:p>
            <a:endParaRPr lang="en-US" sz="1800" dirty="0" smtClean="0"/>
          </a:p>
          <a:p>
            <a:r>
              <a:rPr lang="en-US" sz="1800" dirty="0" smtClean="0"/>
              <a:t>This presentation re-uses, with permission, materials previously presented by:</a:t>
            </a:r>
          </a:p>
          <a:p>
            <a:pPr lvl="1"/>
            <a:r>
              <a:rPr lang="en-US" sz="1600" dirty="0" smtClean="0">
                <a:solidFill>
                  <a:srgbClr val="C00000"/>
                </a:solidFill>
              </a:rPr>
              <a:t>M. Tehranipoor </a:t>
            </a:r>
            <a:r>
              <a:rPr lang="en-US" sz="1600" dirty="0" smtClean="0"/>
              <a:t>– University of Connecticut &amp; CHASE Center</a:t>
            </a:r>
          </a:p>
          <a:p>
            <a:pPr lvl="1"/>
            <a:r>
              <a:rPr lang="en-US" sz="1600" dirty="0" smtClean="0">
                <a:solidFill>
                  <a:srgbClr val="C00000"/>
                </a:solidFill>
              </a:rPr>
              <a:t>O. Sinanoglu </a:t>
            </a:r>
            <a:r>
              <a:rPr lang="en-US" sz="1600" dirty="0" smtClean="0"/>
              <a:t>– New York University, Abu Dhabi</a:t>
            </a:r>
          </a:p>
          <a:p>
            <a:pPr lvl="1"/>
            <a:r>
              <a:rPr lang="en-US" sz="1600" dirty="0" smtClean="0">
                <a:solidFill>
                  <a:srgbClr val="C00000"/>
                </a:solidFill>
              </a:rPr>
              <a:t>R. Karri </a:t>
            </a:r>
            <a:r>
              <a:rPr lang="en-US" sz="1600" dirty="0" smtClean="0"/>
              <a:t>– New York University, NY</a:t>
            </a:r>
          </a:p>
          <a:p>
            <a:pPr lvl="1"/>
            <a:r>
              <a:rPr lang="en-US" sz="1600" dirty="0" smtClean="0">
                <a:solidFill>
                  <a:srgbClr val="C00000"/>
                </a:solidFill>
              </a:rPr>
              <a:t>A. Iqbal </a:t>
            </a:r>
            <a:r>
              <a:rPr lang="en-US" sz="1600" dirty="0" smtClean="0"/>
              <a:t>– Apple Computer &amp; Massachusetts Institute of Technology</a:t>
            </a:r>
          </a:p>
          <a:p>
            <a:pPr lvl="1"/>
            <a:r>
              <a:rPr lang="en-US" sz="1600" dirty="0" smtClean="0">
                <a:solidFill>
                  <a:srgbClr val="C00000"/>
                </a:solidFill>
              </a:rPr>
              <a:t>K. Bernstein </a:t>
            </a:r>
            <a:r>
              <a:rPr lang="en-US" sz="1600" dirty="0" smtClean="0"/>
              <a:t>– DARPA </a:t>
            </a:r>
            <a:endParaRPr lang="en-US" sz="1600" dirty="0"/>
          </a:p>
        </p:txBody>
      </p:sp>
      <p:sp>
        <p:nvSpPr>
          <p:cNvPr id="4" name="Footer Placeholder 3"/>
          <p:cNvSpPr>
            <a:spLocks noGrp="1"/>
          </p:cNvSpPr>
          <p:nvPr>
            <p:ph type="ftr" sz="quarter" idx="10"/>
          </p:nvPr>
        </p:nvSpPr>
        <p:spPr/>
        <p:txBody>
          <a:bodyPr/>
          <a:lstStyle/>
          <a:p>
            <a:pPr>
              <a:defRPr/>
            </a:pPr>
            <a:r>
              <a:rPr lang="en-US" smtClean="0"/>
              <a:t>Design for Security - S. LEEF, March, 2014</a:t>
            </a:r>
            <a:endParaRPr lang="en-US" dirty="0"/>
          </a:p>
        </p:txBody>
      </p:sp>
      <p:sp>
        <p:nvSpPr>
          <p:cNvPr id="5" name="Slide Number Placeholder 4"/>
          <p:cNvSpPr>
            <a:spLocks noGrp="1"/>
          </p:cNvSpPr>
          <p:nvPr>
            <p:ph type="sldNum" sz="quarter" idx="11"/>
          </p:nvPr>
        </p:nvSpPr>
        <p:spPr/>
        <p:txBody>
          <a:bodyPr/>
          <a:lstStyle/>
          <a:p>
            <a:pPr>
              <a:defRPr/>
            </a:pPr>
            <a:fld id="{0FA50BA0-5ABF-4913-8F35-84D3A9496326}" type="slidenum">
              <a:rPr lang="en-US" smtClean="0"/>
              <a:pPr>
                <a:defRPr/>
              </a:pPr>
              <a:t>2</a:t>
            </a:fld>
            <a:endParaRPr lang="en-US"/>
          </a:p>
        </p:txBody>
      </p:sp>
      <p:cxnSp>
        <p:nvCxnSpPr>
          <p:cNvPr id="7" name="Straight Connector 6"/>
          <p:cNvCxnSpPr/>
          <p:nvPr/>
        </p:nvCxnSpPr>
        <p:spPr>
          <a:xfrm>
            <a:off x="50370" y="4267200"/>
            <a:ext cx="9067800" cy="0"/>
          </a:xfrm>
          <a:prstGeom prst="line">
            <a:avLst/>
          </a:prstGeom>
          <a:noFill/>
          <a:ln w="38100" cap="flat" cmpd="sng" algn="ctr">
            <a:solidFill>
              <a:schemeClr val="accent4">
                <a:lumMod val="50000"/>
              </a:schemeClr>
            </a:solidFill>
            <a:prstDash val="solid"/>
            <a:headEnd type="none" w="med" len="med"/>
            <a:tailEnd type="none" w="med" len="med"/>
          </a:ln>
          <a:effectLst/>
        </p:spPr>
      </p:cxnSp>
    </p:spTree>
    <p:extLst>
      <p:ext uri="{BB962C8B-B14F-4D97-AF65-F5344CB8AC3E}">
        <p14:creationId xmlns:p14="http://schemas.microsoft.com/office/powerpoint/2010/main" val="248764934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YIER\Dropbox\EE Faculty\Application Materials\Presentations\PSD\chain_u.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152400" y="1143000"/>
            <a:ext cx="8839200" cy="5181600"/>
          </a:xfrm>
          <a:prstGeom prst="rect">
            <a:avLst/>
          </a:prstGeom>
          <a:noFill/>
          <a:ln w="9525">
            <a:noFill/>
            <a:miter lim="800000"/>
            <a:headEnd/>
            <a:tailEnd/>
          </a:ln>
        </p:spPr>
        <p:txBody>
          <a:bodyPr/>
          <a:lstStyle/>
          <a:p>
            <a:pPr marL="342900" indent="-342900" eaLnBrk="0" fontAlgn="auto" hangingPunct="0">
              <a:spcBef>
                <a:spcPct val="20000"/>
              </a:spcBef>
              <a:spcAft>
                <a:spcPts val="0"/>
              </a:spcAft>
              <a:buFontTx/>
              <a:buChar char="•"/>
            </a:pPr>
            <a:r>
              <a:rPr lang="en-US" altLang="zh-CN" sz="2400" dirty="0" smtClean="0">
                <a:solidFill>
                  <a:srgbClr val="FFCC66"/>
                </a:solidFill>
                <a:latin typeface="Myriad Pro" pitchFamily="34" charset="0"/>
                <a:ea typeface="宋体" pitchFamily="2" charset="-122"/>
              </a:rPr>
              <a:t>Current IC Supply Chain</a:t>
            </a:r>
          </a:p>
        </p:txBody>
      </p:sp>
      <p:sp>
        <p:nvSpPr>
          <p:cNvPr id="6" name="Title 1"/>
          <p:cNvSpPr>
            <a:spLocks/>
          </p:cNvSpPr>
          <p:nvPr/>
        </p:nvSpPr>
        <p:spPr bwMode="auto">
          <a:xfrm>
            <a:off x="685800" y="50800"/>
            <a:ext cx="7772400" cy="1143000"/>
          </a:xfrm>
          <a:prstGeom prst="rect">
            <a:avLst/>
          </a:prstGeom>
          <a:noFill/>
          <a:ln w="9525">
            <a:noFill/>
            <a:miter lim="800000"/>
            <a:headEnd/>
            <a:tailEnd/>
          </a:ln>
        </p:spPr>
        <p:txBody>
          <a:bodyPr anchor="ctr"/>
          <a:lstStyle/>
          <a:p>
            <a:pPr eaLnBrk="0" fontAlgn="auto" hangingPunct="0">
              <a:spcBef>
                <a:spcPts val="0"/>
              </a:spcBef>
              <a:spcAft>
                <a:spcPts val="0"/>
              </a:spcAft>
            </a:pPr>
            <a:r>
              <a:rPr lang="en-US" sz="4000" dirty="0" smtClean="0">
                <a:solidFill>
                  <a:srgbClr val="FFFF00"/>
                </a:solidFill>
                <a:latin typeface="Arial"/>
                <a:ea typeface="Microsoft JhengHei" pitchFamily="34" charset="-120"/>
              </a:rPr>
              <a:t>Evolution of IC Supply Chain</a:t>
            </a:r>
          </a:p>
        </p:txBody>
      </p:sp>
      <p:sp>
        <p:nvSpPr>
          <p:cNvPr id="2" name="Footer Placeholder 1"/>
          <p:cNvSpPr>
            <a:spLocks noGrp="1"/>
          </p:cNvSpPr>
          <p:nvPr>
            <p:ph type="ftr" sz="quarter" idx="11"/>
          </p:nvPr>
        </p:nvSpPr>
        <p:spPr>
          <a:xfrm>
            <a:off x="3124200" y="6477000"/>
            <a:ext cx="2895600" cy="457200"/>
          </a:xfrm>
        </p:spPr>
        <p:txBody>
          <a:bodyPr/>
          <a:lstStyle/>
          <a:p>
            <a:pPr>
              <a:defRPr/>
            </a:pPr>
            <a:r>
              <a:rPr lang="en-US" dirty="0" smtClean="0">
                <a:solidFill>
                  <a:srgbClr val="000000"/>
                </a:solidFill>
              </a:rPr>
              <a:t>Design for Security - S. LEEF, March, 2014</a:t>
            </a:r>
            <a:endParaRPr lang="en-US" dirty="0">
              <a:solidFill>
                <a:srgbClr val="000000"/>
              </a:solidFill>
            </a:endParaRPr>
          </a:p>
        </p:txBody>
      </p:sp>
      <p:sp>
        <p:nvSpPr>
          <p:cNvPr id="3" name="Slide Number Placeholder 2"/>
          <p:cNvSpPr>
            <a:spLocks noGrp="1"/>
          </p:cNvSpPr>
          <p:nvPr>
            <p:ph type="sldNum" sz="quarter" idx="12"/>
          </p:nvPr>
        </p:nvSpPr>
        <p:spPr/>
        <p:txBody>
          <a:bodyPr/>
          <a:lstStyle/>
          <a:p>
            <a:pPr>
              <a:defRPr/>
            </a:pPr>
            <a:fld id="{C0E36980-C17B-1943-93B0-93A49444525F}" type="slidenum">
              <a:rPr lang="en-US" smtClean="0">
                <a:solidFill>
                  <a:srgbClr val="000000"/>
                </a:solidFill>
              </a:rPr>
              <a:pPr>
                <a:defRPr/>
              </a:pPr>
              <a:t>20</a:t>
            </a:fld>
            <a:endParaRPr lang="en-US">
              <a:solidFill>
                <a:srgbClr val="000000"/>
              </a:solidFill>
            </a:endParaRPr>
          </a:p>
        </p:txBody>
      </p:sp>
    </p:spTree>
    <p:extLst>
      <p:ext uri="{BB962C8B-B14F-4D97-AF65-F5344CB8AC3E}">
        <p14:creationId xmlns:p14="http://schemas.microsoft.com/office/powerpoint/2010/main" val="31402744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Design for Security - S. LEEF, March, 2014</a:t>
            </a:r>
            <a:endParaRPr lang="en-US" dirty="0"/>
          </a:p>
        </p:txBody>
      </p:sp>
      <p:sp>
        <p:nvSpPr>
          <p:cNvPr id="3" name="Slide Number Placeholder 2"/>
          <p:cNvSpPr>
            <a:spLocks noGrp="1"/>
          </p:cNvSpPr>
          <p:nvPr>
            <p:ph type="sldNum" sz="quarter" idx="11"/>
          </p:nvPr>
        </p:nvSpPr>
        <p:spPr/>
        <p:txBody>
          <a:bodyPr/>
          <a:lstStyle/>
          <a:p>
            <a:pPr>
              <a:defRPr/>
            </a:pPr>
            <a:fld id="{231CC523-8BC6-4921-807A-66BD262F34AB}" type="slidenum">
              <a:rPr lang="en-US" smtClean="0"/>
              <a:pPr>
                <a:defRPr/>
              </a:pPr>
              <a:t>21</a:t>
            </a:fld>
            <a:endParaRPr lang="en-US"/>
          </a:p>
        </p:txBody>
      </p:sp>
      <p:sp>
        <p:nvSpPr>
          <p:cNvPr id="5" name="Title 4"/>
          <p:cNvSpPr>
            <a:spLocks noGrp="1"/>
          </p:cNvSpPr>
          <p:nvPr>
            <p:ph type="ctrTitle"/>
          </p:nvPr>
        </p:nvSpPr>
        <p:spPr/>
        <p:txBody>
          <a:bodyPr>
            <a:normAutofit/>
          </a:bodyPr>
          <a:lstStyle/>
          <a:p>
            <a:r>
              <a:rPr lang="en-US" sz="2800" b="1" dirty="0" smtClean="0">
                <a:latin typeface="Arial" panose="020B0604020202020204" pitchFamily="34" charset="0"/>
                <a:cs typeface="Arial" panose="020B0604020202020204" pitchFamily="34" charset="0"/>
              </a:rPr>
              <a:t>Electronics Supply Chain is Global</a:t>
            </a:r>
            <a:endParaRPr lang="en-US" sz="2800" b="1" dirty="0">
              <a:latin typeface="Arial" panose="020B0604020202020204" pitchFamily="34" charset="0"/>
              <a:cs typeface="Arial" panose="020B0604020202020204" pitchFamily="34" charset="0"/>
            </a:endParaRPr>
          </a:p>
        </p:txBody>
      </p:sp>
      <p:grpSp>
        <p:nvGrpSpPr>
          <p:cNvPr id="6" name="Group 5"/>
          <p:cNvGrpSpPr/>
          <p:nvPr/>
        </p:nvGrpSpPr>
        <p:grpSpPr>
          <a:xfrm>
            <a:off x="424260" y="1147181"/>
            <a:ext cx="8449100" cy="4608599"/>
            <a:chOff x="424260" y="1585559"/>
            <a:chExt cx="8290261" cy="4262955"/>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260" y="1585559"/>
              <a:ext cx="8290261" cy="426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6991515" y="1585559"/>
              <a:ext cx="1574605" cy="2688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aseline="-25000" smtClean="0">
                <a:solidFill>
                  <a:prstClr val="black"/>
                </a:solidFill>
                <a:latin typeface="Arial" charset="0"/>
              </a:endParaRPr>
            </a:p>
          </p:txBody>
        </p:sp>
      </p:grpSp>
      <p:sp>
        <p:nvSpPr>
          <p:cNvPr id="10" name="TextBox 9"/>
          <p:cNvSpPr txBox="1"/>
          <p:nvPr/>
        </p:nvSpPr>
        <p:spPr>
          <a:xfrm>
            <a:off x="294297" y="5653956"/>
            <a:ext cx="2834430" cy="215444"/>
          </a:xfrm>
          <a:prstGeom prst="rect">
            <a:avLst/>
          </a:prstGeom>
          <a:noFill/>
        </p:spPr>
        <p:txBody>
          <a:bodyPr wrap="none" rtlCol="0">
            <a:spAutoFit/>
          </a:bodyPr>
          <a:lstStyle/>
          <a:p>
            <a:pPr fontAlgn="auto">
              <a:spcBef>
                <a:spcPts val="0"/>
              </a:spcBef>
              <a:spcAft>
                <a:spcPts val="0"/>
              </a:spcAft>
            </a:pPr>
            <a:r>
              <a:rPr lang="en-US" sz="800" dirty="0" smtClean="0">
                <a:solidFill>
                  <a:prstClr val="white">
                    <a:lumMod val="65000"/>
                  </a:prstClr>
                </a:solidFill>
                <a:latin typeface="Tahoma"/>
              </a:rPr>
              <a:t>Source: IDC Manufacturing Insights &amp; Booz Allen analysis</a:t>
            </a:r>
            <a:endParaRPr lang="en-US" sz="800" dirty="0">
              <a:solidFill>
                <a:prstClr val="white">
                  <a:lumMod val="65000"/>
                </a:prstClr>
              </a:solidFill>
              <a:latin typeface="Tahoma"/>
            </a:endParaRPr>
          </a:p>
        </p:txBody>
      </p:sp>
      <p:sp>
        <p:nvSpPr>
          <p:cNvPr id="11" name="Rectangle 10"/>
          <p:cNvSpPr/>
          <p:nvPr/>
        </p:nvSpPr>
        <p:spPr bwMode="auto">
          <a:xfrm>
            <a:off x="693095" y="5055637"/>
            <a:ext cx="1766631" cy="584928"/>
          </a:xfrm>
          <a:prstGeom prst="rect">
            <a:avLst/>
          </a:prstGeom>
          <a:solidFill>
            <a:srgbClr val="D5DDFB"/>
          </a:solidFill>
          <a:ln w="9525" cap="flat" cmpd="sng" algn="ctr">
            <a:solidFill>
              <a:schemeClr val="tx1"/>
            </a:solidFill>
            <a:prstDash val="solid"/>
            <a:round/>
            <a:headEnd type="none" w="med" len="med"/>
            <a:tailEnd type="none" w="med" len="med"/>
          </a:ln>
          <a:effectLst>
            <a:outerShdw dist="38100" dir="2700000" algn="tl" rotWithShape="0">
              <a:prstClr val="black"/>
            </a:outerShdw>
          </a:effectLst>
        </p:spPr>
        <p:txBody>
          <a:bodyPr vert="horz" wrap="square" lIns="91440" tIns="45720" rIns="91440" bIns="45720" numCol="1" rtlCol="0" anchor="ctr" anchorCtr="0" compatLnSpc="1">
            <a:prstTxWarp prst="textNoShape">
              <a:avLst/>
            </a:prstTxWarp>
          </a:bodyPr>
          <a:lstStyle/>
          <a:p>
            <a:pPr algn="ctr"/>
            <a:r>
              <a:rPr lang="en-US" sz="1200" b="1" smtClean="0">
                <a:solidFill>
                  <a:prstClr val="black"/>
                </a:solidFill>
                <a:latin typeface="Arial" charset="0"/>
              </a:rPr>
              <a:t>Semi Design</a:t>
            </a:r>
          </a:p>
        </p:txBody>
      </p:sp>
      <p:sp>
        <p:nvSpPr>
          <p:cNvPr id="12" name="Rectangle 11"/>
          <p:cNvSpPr/>
          <p:nvPr/>
        </p:nvSpPr>
        <p:spPr bwMode="auto">
          <a:xfrm>
            <a:off x="2613345" y="5055638"/>
            <a:ext cx="1920250" cy="584928"/>
          </a:xfrm>
          <a:prstGeom prst="rect">
            <a:avLst/>
          </a:prstGeom>
          <a:solidFill>
            <a:srgbClr val="FFD347"/>
          </a:solidFill>
          <a:ln w="9525" cap="flat" cmpd="sng" algn="ctr">
            <a:solidFill>
              <a:schemeClr val="tx1"/>
            </a:solidFill>
            <a:prstDash val="solid"/>
            <a:round/>
            <a:headEnd type="none" w="med" len="med"/>
            <a:tailEnd type="none" w="med" len="med"/>
          </a:ln>
          <a:effectLst>
            <a:outerShdw dist="38100" dir="2700000" algn="tl" rotWithShape="0">
              <a:prstClr val="black"/>
            </a:outerShdw>
          </a:effectLst>
        </p:spPr>
        <p:txBody>
          <a:bodyPr vert="horz" wrap="square" lIns="91440" tIns="45720" rIns="91440" bIns="45720" numCol="1" rtlCol="0" anchor="ctr" anchorCtr="0" compatLnSpc="1">
            <a:prstTxWarp prst="textNoShape">
              <a:avLst/>
            </a:prstTxWarp>
          </a:bodyPr>
          <a:lstStyle/>
          <a:p>
            <a:pPr algn="ctr"/>
            <a:r>
              <a:rPr lang="en-US" sz="1200" b="1" smtClean="0">
                <a:solidFill>
                  <a:prstClr val="black"/>
                </a:solidFill>
                <a:latin typeface="Arial" charset="0"/>
              </a:rPr>
              <a:t>Semi Manufacturing &amp;  Packaging</a:t>
            </a:r>
          </a:p>
        </p:txBody>
      </p:sp>
      <p:sp>
        <p:nvSpPr>
          <p:cNvPr id="13" name="Rectangle 12"/>
          <p:cNvSpPr/>
          <p:nvPr/>
        </p:nvSpPr>
        <p:spPr bwMode="auto">
          <a:xfrm>
            <a:off x="4648815" y="5055637"/>
            <a:ext cx="1689815" cy="584928"/>
          </a:xfrm>
          <a:prstGeom prst="rect">
            <a:avLst/>
          </a:prstGeom>
          <a:solidFill>
            <a:srgbClr val="B72C00"/>
          </a:solidFill>
          <a:ln w="9525" cap="flat" cmpd="sng" algn="ctr">
            <a:solidFill>
              <a:schemeClr val="tx1"/>
            </a:solidFill>
            <a:prstDash val="solid"/>
            <a:round/>
            <a:headEnd type="none" w="med" len="med"/>
            <a:tailEnd type="none" w="med" len="med"/>
          </a:ln>
          <a:effectLst>
            <a:outerShdw dist="38100" dir="2700000" algn="tl" rotWithShape="0">
              <a:prstClr val="black"/>
            </a:outerShdw>
          </a:effec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prstClr val="white"/>
                </a:solidFill>
                <a:latin typeface="Tahoma"/>
              </a:rPr>
              <a:t>Printed Circuit </a:t>
            </a:r>
            <a:r>
              <a:rPr lang="en-US" sz="1200" b="1" dirty="0">
                <a:solidFill>
                  <a:prstClr val="white"/>
                </a:solidFill>
                <a:latin typeface="Tahoma"/>
              </a:rPr>
              <a:t>Board Production</a:t>
            </a:r>
          </a:p>
        </p:txBody>
      </p:sp>
      <p:sp>
        <p:nvSpPr>
          <p:cNvPr id="14" name="Rectangle 13"/>
          <p:cNvSpPr/>
          <p:nvPr/>
        </p:nvSpPr>
        <p:spPr bwMode="auto">
          <a:xfrm>
            <a:off x="6518077" y="5039970"/>
            <a:ext cx="1702398" cy="584928"/>
          </a:xfrm>
          <a:prstGeom prst="rect">
            <a:avLst/>
          </a:prstGeom>
          <a:solidFill>
            <a:srgbClr val="002060"/>
          </a:solidFill>
          <a:ln w="9525" cap="flat" cmpd="sng" algn="ctr">
            <a:solidFill>
              <a:schemeClr val="tx1"/>
            </a:solidFill>
            <a:prstDash val="solid"/>
            <a:round/>
            <a:headEnd type="none" w="med" len="med"/>
            <a:tailEnd type="none" w="med" len="med"/>
          </a:ln>
          <a:effectLst>
            <a:outerShdw dist="38100" dir="2700000" algn="tl" rotWithShape="0">
              <a:prstClr val="black"/>
            </a:outerShdw>
          </a:effectLst>
        </p:spPr>
        <p:txBody>
          <a:bodyPr vert="horz" wrap="square" lIns="91440" tIns="45720" rIns="91440" bIns="45720" numCol="1" rtlCol="0" anchor="ctr" anchorCtr="0" compatLnSpc="1">
            <a:prstTxWarp prst="textNoShape">
              <a:avLst/>
            </a:prstTxWarp>
          </a:bodyPr>
          <a:lstStyle/>
          <a:p>
            <a:pPr algn="ctr"/>
            <a:r>
              <a:rPr lang="en-US" sz="1200" b="1" smtClean="0">
                <a:solidFill>
                  <a:prstClr val="white"/>
                </a:solidFill>
                <a:latin typeface="Arial" charset="0"/>
              </a:rPr>
              <a:t>Printed Circuit Board Distribution</a:t>
            </a:r>
          </a:p>
        </p:txBody>
      </p:sp>
      <p:sp>
        <p:nvSpPr>
          <p:cNvPr id="15" name="TextBox 14"/>
          <p:cNvSpPr txBox="1"/>
          <p:nvPr/>
        </p:nvSpPr>
        <p:spPr>
          <a:xfrm>
            <a:off x="989433" y="915038"/>
            <a:ext cx="6797715" cy="338554"/>
          </a:xfrm>
          <a:prstGeom prst="rect">
            <a:avLst/>
          </a:prstGeom>
          <a:noFill/>
        </p:spPr>
        <p:txBody>
          <a:bodyPr wrap="square" rtlCol="0">
            <a:spAutoFit/>
          </a:bodyPr>
          <a:lstStyle/>
          <a:p>
            <a:pPr fontAlgn="auto">
              <a:spcBef>
                <a:spcPts val="0"/>
              </a:spcBef>
              <a:spcAft>
                <a:spcPts val="0"/>
              </a:spcAft>
            </a:pPr>
            <a:r>
              <a:rPr lang="en-US" sz="1600" b="1" dirty="0">
                <a:solidFill>
                  <a:prstClr val="black"/>
                </a:solidFill>
                <a:cs typeface="Arial" panose="020B0604020202020204" pitchFamily="34" charset="0"/>
              </a:rPr>
              <a:t>Global nature of supply chain makes chain-of-custody </a:t>
            </a:r>
            <a:r>
              <a:rPr lang="en-US" sz="1600" b="1" dirty="0" smtClean="0">
                <a:solidFill>
                  <a:prstClr val="black"/>
                </a:solidFill>
                <a:cs typeface="Arial" panose="020B0604020202020204" pitchFamily="34" charset="0"/>
              </a:rPr>
              <a:t>unworkable</a:t>
            </a:r>
            <a:endParaRPr lang="en-US" sz="1600" b="1" dirty="0">
              <a:solidFill>
                <a:prstClr val="black"/>
              </a:solidFill>
              <a:cs typeface="Arial" panose="020B0604020202020204" pitchFamily="34" charset="0"/>
            </a:endParaRPr>
          </a:p>
        </p:txBody>
      </p:sp>
      <p:sp>
        <p:nvSpPr>
          <p:cNvPr id="4" name="TextBox 3"/>
          <p:cNvSpPr txBox="1"/>
          <p:nvPr/>
        </p:nvSpPr>
        <p:spPr>
          <a:xfrm>
            <a:off x="868488" y="5898897"/>
            <a:ext cx="7257873" cy="707886"/>
          </a:xfrm>
          <a:prstGeom prst="rect">
            <a:avLst/>
          </a:prstGeom>
          <a:solidFill>
            <a:srgbClr val="FFFF00"/>
          </a:solidFill>
          <a:ln w="9525">
            <a:solidFill>
              <a:schemeClr val="tx1"/>
            </a:solidFill>
          </a:ln>
        </p:spPr>
        <p:txBody>
          <a:bodyPr wrap="square" rtlCol="0">
            <a:spAutoFit/>
          </a:bodyPr>
          <a:lstStyle/>
          <a:p>
            <a:pPr fontAlgn="auto">
              <a:spcBef>
                <a:spcPts val="0"/>
              </a:spcBef>
              <a:spcAft>
                <a:spcPts val="0"/>
              </a:spcAft>
            </a:pPr>
            <a:r>
              <a:rPr lang="en-US" sz="2000" b="1" dirty="0" smtClean="0">
                <a:solidFill>
                  <a:prstClr val="black"/>
                </a:solidFill>
                <a:cs typeface="Arial" panose="020B0604020202020204" pitchFamily="34" charset="0"/>
              </a:rPr>
              <a:t>Lifecycle shown for a single JSF component </a:t>
            </a:r>
            <a:br>
              <a:rPr lang="en-US" sz="2000" b="1" dirty="0" smtClean="0">
                <a:solidFill>
                  <a:prstClr val="black"/>
                </a:solidFill>
                <a:cs typeface="Arial" panose="020B0604020202020204" pitchFamily="34" charset="0"/>
              </a:rPr>
            </a:br>
            <a:r>
              <a:rPr lang="en-US" sz="2000" b="1" dirty="0" smtClean="0">
                <a:solidFill>
                  <a:prstClr val="black"/>
                </a:solidFill>
                <a:cs typeface="Arial" panose="020B0604020202020204" pitchFamily="34" charset="0"/>
              </a:rPr>
              <a:t>– Component changes hands 15 times before final install</a:t>
            </a:r>
            <a:endParaRPr lang="en-US" sz="2000" b="1" dirty="0">
              <a:solidFill>
                <a:prstClr val="black"/>
              </a:solidFill>
              <a:cs typeface="Arial" panose="020B0604020202020204" pitchFamily="34" charset="0"/>
            </a:endParaRPr>
          </a:p>
        </p:txBody>
      </p:sp>
    </p:spTree>
    <p:extLst>
      <p:ext uri="{BB962C8B-B14F-4D97-AF65-F5344CB8AC3E}">
        <p14:creationId xmlns:p14="http://schemas.microsoft.com/office/powerpoint/2010/main" val="29807169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5" name="Flowchart: Multidocument 4"/>
          <p:cNvSpPr/>
          <p:nvPr/>
        </p:nvSpPr>
        <p:spPr>
          <a:xfrm>
            <a:off x="228600" y="4762500"/>
            <a:ext cx="1676400" cy="1066800"/>
          </a:xfrm>
          <a:prstGeom prst="flowChartMultidocumen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kern="0" dirty="0" smtClean="0">
                <a:solidFill>
                  <a:srgbClr val="333333"/>
                </a:solidFill>
              </a:rPr>
              <a:t>IC</a:t>
            </a:r>
            <a:r>
              <a:rPr lang="en-US" b="1" kern="0" dirty="0">
                <a:solidFill>
                  <a:srgbClr val="333333"/>
                </a:solidFill>
              </a:rPr>
              <a:t/>
            </a:r>
            <a:br>
              <a:rPr lang="en-US" b="1" kern="0" dirty="0">
                <a:solidFill>
                  <a:srgbClr val="333333"/>
                </a:solidFill>
              </a:rPr>
            </a:br>
            <a:r>
              <a:rPr lang="en-US" b="1" kern="0" dirty="0">
                <a:solidFill>
                  <a:srgbClr val="333333"/>
                </a:solidFill>
              </a:rPr>
              <a:t>Design</a:t>
            </a:r>
          </a:p>
        </p:txBody>
      </p:sp>
      <p:sp>
        <p:nvSpPr>
          <p:cNvPr id="7" name="Rectangle 6"/>
          <p:cNvSpPr/>
          <p:nvPr/>
        </p:nvSpPr>
        <p:spPr>
          <a:xfrm>
            <a:off x="7238999" y="4838700"/>
            <a:ext cx="1676402" cy="914400"/>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fontAlgn="auto">
              <a:spcBef>
                <a:spcPts val="0"/>
              </a:spcBef>
              <a:spcAft>
                <a:spcPts val="0"/>
              </a:spcAft>
            </a:pPr>
            <a:r>
              <a:rPr lang="en-US" b="1" kern="0" dirty="0" smtClean="0">
                <a:solidFill>
                  <a:srgbClr val="333333"/>
                </a:solidFill>
              </a:rPr>
              <a:t>Users</a:t>
            </a:r>
            <a:endParaRPr lang="en-US" b="1" kern="0" dirty="0">
              <a:solidFill>
                <a:srgbClr val="333333"/>
              </a:solidFill>
            </a:endParaRPr>
          </a:p>
        </p:txBody>
      </p:sp>
      <p:sp>
        <p:nvSpPr>
          <p:cNvPr id="8" name="Smiley Face 7"/>
          <p:cNvSpPr/>
          <p:nvPr/>
        </p:nvSpPr>
        <p:spPr>
          <a:xfrm>
            <a:off x="8466824" y="5105400"/>
            <a:ext cx="381001" cy="381001"/>
          </a:xfrm>
          <a:prstGeom prst="smileyFace">
            <a:avLst/>
          </a:prstGeom>
          <a:noFill/>
          <a:ln w="28575" cap="flat" cmpd="sng" algn="ctr">
            <a:solidFill>
              <a:schemeClr val="tx1"/>
            </a:solidFill>
            <a:prstDash val="solid"/>
          </a:ln>
          <a:effectLst/>
        </p:spPr>
        <p:txBody>
          <a:bodyPr rtlCol="0" anchor="ctr"/>
          <a:lstStyle/>
          <a:p>
            <a:pPr algn="ctr" fontAlgn="auto">
              <a:spcBef>
                <a:spcPts val="0"/>
              </a:spcBef>
              <a:spcAft>
                <a:spcPts val="0"/>
              </a:spcAft>
            </a:pPr>
            <a:endParaRPr lang="en-US" kern="0" smtClean="0">
              <a:solidFill>
                <a:srgbClr val="FFFFFF"/>
              </a:solidFill>
              <a:latin typeface="Tahoma"/>
            </a:endParaRPr>
          </a:p>
        </p:txBody>
      </p:sp>
      <p:sp>
        <p:nvSpPr>
          <p:cNvPr id="9" name="Right Arrow 8"/>
          <p:cNvSpPr/>
          <p:nvPr/>
        </p:nvSpPr>
        <p:spPr>
          <a:xfrm>
            <a:off x="1676400" y="4743450"/>
            <a:ext cx="5791200" cy="1104900"/>
          </a:xfrm>
          <a:prstGeom prst="right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fontAlgn="auto">
              <a:spcBef>
                <a:spcPts val="0"/>
              </a:spcBef>
              <a:spcAft>
                <a:spcPts val="0"/>
              </a:spcAft>
            </a:pPr>
            <a:r>
              <a:rPr lang="en-US" b="1" kern="0" dirty="0" smtClean="0">
                <a:solidFill>
                  <a:srgbClr val="333333"/>
                </a:solidFill>
              </a:rPr>
              <a:t>Supply Chain Protection Solution</a:t>
            </a:r>
            <a:endParaRPr lang="en-US" b="1" kern="0" dirty="0">
              <a:solidFill>
                <a:srgbClr val="333333"/>
              </a:solidFill>
            </a:endParaRPr>
          </a:p>
        </p:txBody>
      </p:sp>
      <p:sp>
        <p:nvSpPr>
          <p:cNvPr id="10" name="Cloud Callout 9"/>
          <p:cNvSpPr/>
          <p:nvPr/>
        </p:nvSpPr>
        <p:spPr>
          <a:xfrm>
            <a:off x="2438400" y="4114800"/>
            <a:ext cx="4343400" cy="2362200"/>
          </a:xfrm>
          <a:prstGeom prst="cloudCallout">
            <a:avLst>
              <a:gd name="adj1" fmla="val -13942"/>
              <a:gd name="adj2" fmla="val 24521"/>
            </a:avLst>
          </a:prstGeom>
          <a:solidFill>
            <a:srgbClr val="FFC000">
              <a:alpha val="10196"/>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fontAlgn="auto">
              <a:spcBef>
                <a:spcPts val="0"/>
              </a:spcBef>
              <a:spcAft>
                <a:spcPts val="0"/>
              </a:spcAft>
            </a:pPr>
            <a:r>
              <a:rPr lang="en-US" b="1" kern="0" dirty="0" smtClean="0">
                <a:solidFill>
                  <a:srgbClr val="333333"/>
                </a:solidFill>
              </a:rPr>
              <a:t>Untrusted</a:t>
            </a:r>
            <a:br>
              <a:rPr lang="en-US" b="1" kern="0" dirty="0" smtClean="0">
                <a:solidFill>
                  <a:srgbClr val="333333"/>
                </a:solidFill>
              </a:rPr>
            </a:br>
            <a:endParaRPr lang="en-US" b="1" kern="0" dirty="0" smtClean="0">
              <a:solidFill>
                <a:srgbClr val="333333"/>
              </a:solidFill>
            </a:endParaRPr>
          </a:p>
          <a:p>
            <a:pPr algn="ctr" fontAlgn="auto">
              <a:spcBef>
                <a:spcPts val="0"/>
              </a:spcBef>
              <a:spcAft>
                <a:spcPts val="0"/>
              </a:spcAft>
            </a:pPr>
            <a:endParaRPr lang="en-US" b="1" kern="0" dirty="0">
              <a:solidFill>
                <a:srgbClr val="333333"/>
              </a:solidFill>
            </a:endParaRPr>
          </a:p>
          <a:p>
            <a:pPr algn="ctr" fontAlgn="auto">
              <a:spcBef>
                <a:spcPts val="0"/>
              </a:spcBef>
              <a:spcAft>
                <a:spcPts val="0"/>
              </a:spcAft>
            </a:pPr>
            <a:endParaRPr lang="en-US" b="1" kern="0" dirty="0" smtClean="0">
              <a:solidFill>
                <a:srgbClr val="333333"/>
              </a:solidFill>
            </a:endParaRPr>
          </a:p>
          <a:p>
            <a:pPr algn="ctr" fontAlgn="auto">
              <a:spcBef>
                <a:spcPts val="0"/>
              </a:spcBef>
              <a:spcAft>
                <a:spcPts val="0"/>
              </a:spcAft>
            </a:pPr>
            <a:endParaRPr lang="en-US" b="1" kern="0" dirty="0">
              <a:solidFill>
                <a:srgbClr val="333333"/>
              </a:solidFill>
            </a:endParaRPr>
          </a:p>
          <a:p>
            <a:pPr algn="ctr" fontAlgn="auto">
              <a:spcBef>
                <a:spcPts val="0"/>
              </a:spcBef>
              <a:spcAft>
                <a:spcPts val="0"/>
              </a:spcAft>
            </a:pPr>
            <a:r>
              <a:rPr lang="en-US" b="1" kern="0" dirty="0" smtClean="0">
                <a:solidFill>
                  <a:srgbClr val="333333"/>
                </a:solidFill>
              </a:rPr>
              <a:t>supply </a:t>
            </a:r>
            <a:r>
              <a:rPr lang="en-US" b="1" kern="0" dirty="0">
                <a:solidFill>
                  <a:srgbClr val="333333"/>
                </a:solidFill>
              </a:rPr>
              <a:t>chain</a:t>
            </a:r>
          </a:p>
        </p:txBody>
      </p:sp>
      <p:sp>
        <p:nvSpPr>
          <p:cNvPr id="17" name="Line Callout 2 16"/>
          <p:cNvSpPr/>
          <p:nvPr/>
        </p:nvSpPr>
        <p:spPr>
          <a:xfrm>
            <a:off x="6705600" y="3276600"/>
            <a:ext cx="2209800" cy="914400"/>
          </a:xfrm>
          <a:prstGeom prst="borderCallout2">
            <a:avLst>
              <a:gd name="adj1" fmla="val 18750"/>
              <a:gd name="adj2" fmla="val -8333"/>
              <a:gd name="adj3" fmla="val 18750"/>
              <a:gd name="adj4" fmla="val -16667"/>
              <a:gd name="adj5" fmla="val 210991"/>
              <a:gd name="adj6" fmla="val -52522"/>
            </a:avLst>
          </a:prstGeom>
          <a:ln w="57150">
            <a:headEnd type="none" w="med" len="med"/>
            <a:tailEnd type="triangle" w="med" len="med"/>
          </a:ln>
        </p:spPr>
        <p:style>
          <a:lnRef idx="1">
            <a:schemeClr val="accent4"/>
          </a:lnRef>
          <a:fillRef idx="3">
            <a:schemeClr val="accent4"/>
          </a:fillRef>
          <a:effectRef idx="2">
            <a:schemeClr val="accent4"/>
          </a:effectRef>
          <a:fontRef idx="minor">
            <a:schemeClr val="lt1"/>
          </a:fontRef>
        </p:style>
        <p:txBody>
          <a:bodyPr rtlCol="0" anchor="ctr"/>
          <a:lstStyle/>
          <a:p>
            <a:pPr algn="ctr" fontAlgn="auto">
              <a:spcBef>
                <a:spcPts val="0"/>
              </a:spcBef>
              <a:spcAft>
                <a:spcPts val="0"/>
              </a:spcAft>
            </a:pPr>
            <a:r>
              <a:rPr lang="en-US" b="1" kern="0" dirty="0" smtClean="0">
                <a:solidFill>
                  <a:srgbClr val="333333"/>
                </a:solidFill>
              </a:rPr>
              <a:t>“VPN” </a:t>
            </a:r>
            <a:r>
              <a:rPr lang="en-US" b="1" kern="0" dirty="0">
                <a:solidFill>
                  <a:srgbClr val="333333"/>
                </a:solidFill>
              </a:rPr>
              <a:t>for Trusted Silicon</a:t>
            </a:r>
          </a:p>
        </p:txBody>
      </p:sp>
      <p:grpSp>
        <p:nvGrpSpPr>
          <p:cNvPr id="21" name="Group 20"/>
          <p:cNvGrpSpPr/>
          <p:nvPr/>
        </p:nvGrpSpPr>
        <p:grpSpPr>
          <a:xfrm>
            <a:off x="228600" y="1219200"/>
            <a:ext cx="8686801" cy="2362200"/>
            <a:chOff x="228600" y="1219200"/>
            <a:chExt cx="8686801" cy="2362200"/>
          </a:xfrm>
        </p:grpSpPr>
        <p:sp>
          <p:nvSpPr>
            <p:cNvPr id="12" name="Cloud Callout 11"/>
            <p:cNvSpPr/>
            <p:nvPr/>
          </p:nvSpPr>
          <p:spPr>
            <a:xfrm>
              <a:off x="2438400" y="1219200"/>
              <a:ext cx="4343400" cy="2362200"/>
            </a:xfrm>
            <a:prstGeom prst="cloudCallout">
              <a:avLst>
                <a:gd name="adj1" fmla="val -13942"/>
                <a:gd name="adj2" fmla="val 24521"/>
              </a:avLst>
            </a:prstGeom>
            <a:solidFill>
              <a:srgbClr val="FFC000"/>
            </a:solidFill>
            <a:ln/>
          </p:spPr>
          <p:style>
            <a:lnRef idx="1">
              <a:schemeClr val="accent6"/>
            </a:lnRef>
            <a:fillRef idx="3">
              <a:schemeClr val="accent6"/>
            </a:fillRef>
            <a:effectRef idx="2">
              <a:schemeClr val="accent6"/>
            </a:effectRef>
            <a:fontRef idx="minor">
              <a:schemeClr val="lt1"/>
            </a:fontRef>
          </p:style>
          <p:txBody>
            <a:bodyPr rtlCol="0" anchor="ctr"/>
            <a:lstStyle/>
            <a:p>
              <a:pPr algn="ctr" fontAlgn="auto">
                <a:spcBef>
                  <a:spcPts val="0"/>
                </a:spcBef>
                <a:spcAft>
                  <a:spcPts val="0"/>
                </a:spcAft>
              </a:pPr>
              <a:r>
                <a:rPr lang="en-US" b="1" kern="0" dirty="0" smtClean="0">
                  <a:solidFill>
                    <a:srgbClr val="333333"/>
                  </a:solidFill>
                </a:rPr>
                <a:t>Untrusted</a:t>
              </a:r>
              <a:br>
                <a:rPr lang="en-US" b="1" kern="0" dirty="0" smtClean="0">
                  <a:solidFill>
                    <a:srgbClr val="333333"/>
                  </a:solidFill>
                </a:rPr>
              </a:br>
              <a:endParaRPr lang="en-US" b="1" kern="0" dirty="0" smtClean="0">
                <a:solidFill>
                  <a:srgbClr val="333333"/>
                </a:solidFill>
              </a:endParaRPr>
            </a:p>
            <a:p>
              <a:pPr algn="ctr" fontAlgn="auto">
                <a:spcBef>
                  <a:spcPts val="0"/>
                </a:spcBef>
                <a:spcAft>
                  <a:spcPts val="0"/>
                </a:spcAft>
              </a:pPr>
              <a:endParaRPr lang="en-US" b="1" kern="0" dirty="0">
                <a:solidFill>
                  <a:srgbClr val="333333"/>
                </a:solidFill>
              </a:endParaRPr>
            </a:p>
            <a:p>
              <a:pPr algn="ctr" fontAlgn="auto">
                <a:spcBef>
                  <a:spcPts val="0"/>
                </a:spcBef>
                <a:spcAft>
                  <a:spcPts val="0"/>
                </a:spcAft>
              </a:pPr>
              <a:endParaRPr lang="en-US" b="1" kern="0" dirty="0" smtClean="0">
                <a:solidFill>
                  <a:srgbClr val="333333"/>
                </a:solidFill>
              </a:endParaRPr>
            </a:p>
            <a:p>
              <a:pPr algn="ctr" fontAlgn="auto">
                <a:spcBef>
                  <a:spcPts val="0"/>
                </a:spcBef>
                <a:spcAft>
                  <a:spcPts val="0"/>
                </a:spcAft>
              </a:pPr>
              <a:endParaRPr lang="en-US" b="1" kern="0" dirty="0">
                <a:solidFill>
                  <a:srgbClr val="333333"/>
                </a:solidFill>
              </a:endParaRPr>
            </a:p>
            <a:p>
              <a:pPr algn="ctr" fontAlgn="auto">
                <a:spcBef>
                  <a:spcPts val="0"/>
                </a:spcBef>
                <a:spcAft>
                  <a:spcPts val="0"/>
                </a:spcAft>
              </a:pPr>
              <a:r>
                <a:rPr lang="en-US" b="1" kern="0" dirty="0" smtClean="0">
                  <a:solidFill>
                    <a:srgbClr val="333333"/>
                  </a:solidFill>
                </a:rPr>
                <a:t>network</a:t>
              </a:r>
              <a:endParaRPr lang="en-US" b="1" kern="0" dirty="0">
                <a:solidFill>
                  <a:srgbClr val="333333"/>
                </a:solidFill>
              </a:endParaRPr>
            </a:p>
          </p:txBody>
        </p:sp>
        <p:grpSp>
          <p:nvGrpSpPr>
            <p:cNvPr id="20" name="Group 19"/>
            <p:cNvGrpSpPr/>
            <p:nvPr/>
          </p:nvGrpSpPr>
          <p:grpSpPr>
            <a:xfrm>
              <a:off x="228600" y="1219200"/>
              <a:ext cx="8686801" cy="2362200"/>
              <a:chOff x="228600" y="1219200"/>
              <a:chExt cx="8686801" cy="2362200"/>
            </a:xfrm>
          </p:grpSpPr>
          <p:sp>
            <p:nvSpPr>
              <p:cNvPr id="11" name="Flowchart: Multidocument 10"/>
              <p:cNvSpPr/>
              <p:nvPr/>
            </p:nvSpPr>
            <p:spPr>
              <a:xfrm>
                <a:off x="228600" y="1866900"/>
                <a:ext cx="1676400" cy="1066800"/>
              </a:xfrm>
              <a:prstGeom prst="flowChartMultidocumen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kern="0" dirty="0" smtClean="0">
                    <a:solidFill>
                      <a:srgbClr val="333333"/>
                    </a:solidFill>
                  </a:rPr>
                  <a:t>Data</a:t>
                </a:r>
                <a:endParaRPr lang="en-US" b="1" kern="0" dirty="0">
                  <a:solidFill>
                    <a:srgbClr val="333333"/>
                  </a:solidFill>
                </a:endParaRPr>
              </a:p>
            </p:txBody>
          </p:sp>
          <p:sp>
            <p:nvSpPr>
              <p:cNvPr id="13" name="Rectangle 12"/>
              <p:cNvSpPr/>
              <p:nvPr/>
            </p:nvSpPr>
            <p:spPr>
              <a:xfrm>
                <a:off x="7238999" y="1943100"/>
                <a:ext cx="1676402" cy="914400"/>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fontAlgn="auto">
                  <a:spcBef>
                    <a:spcPts val="0"/>
                  </a:spcBef>
                  <a:spcAft>
                    <a:spcPts val="0"/>
                  </a:spcAft>
                </a:pPr>
                <a:r>
                  <a:rPr lang="en-US" b="1" kern="0" dirty="0" smtClean="0">
                    <a:solidFill>
                      <a:srgbClr val="333333"/>
                    </a:solidFill>
                  </a:rPr>
                  <a:t>Users</a:t>
                </a:r>
                <a:endParaRPr lang="en-US" b="1" kern="0" dirty="0">
                  <a:solidFill>
                    <a:srgbClr val="333333"/>
                  </a:solidFill>
                </a:endParaRPr>
              </a:p>
            </p:txBody>
          </p:sp>
          <p:sp>
            <p:nvSpPr>
              <p:cNvPr id="16" name="Cloud Callout 15"/>
              <p:cNvSpPr/>
              <p:nvPr/>
            </p:nvSpPr>
            <p:spPr>
              <a:xfrm>
                <a:off x="2438400" y="1219200"/>
                <a:ext cx="4343400" cy="2362200"/>
              </a:xfrm>
              <a:prstGeom prst="cloudCallout">
                <a:avLst>
                  <a:gd name="adj1" fmla="val -13942"/>
                  <a:gd name="adj2" fmla="val 24521"/>
                </a:avLst>
              </a:prstGeom>
              <a:solidFill>
                <a:srgbClr val="FFC000">
                  <a:alpha val="10196"/>
                </a:srgbClr>
              </a:solidFill>
              <a:ln/>
            </p:spPr>
            <p:style>
              <a:lnRef idx="1">
                <a:schemeClr val="accent6"/>
              </a:lnRef>
              <a:fillRef idx="3">
                <a:schemeClr val="accent6"/>
              </a:fillRef>
              <a:effectRef idx="2">
                <a:schemeClr val="accent6"/>
              </a:effectRef>
              <a:fontRef idx="minor">
                <a:schemeClr val="lt1"/>
              </a:fontRef>
            </p:style>
            <p:txBody>
              <a:bodyPr rtlCol="0" anchor="ctr"/>
              <a:lstStyle/>
              <a:p>
                <a:pPr algn="ctr" fontAlgn="auto">
                  <a:spcBef>
                    <a:spcPts val="0"/>
                  </a:spcBef>
                  <a:spcAft>
                    <a:spcPts val="0"/>
                  </a:spcAft>
                </a:pPr>
                <a:r>
                  <a:rPr lang="en-US" b="1" kern="0" dirty="0" smtClean="0">
                    <a:solidFill>
                      <a:srgbClr val="333333"/>
                    </a:solidFill>
                  </a:rPr>
                  <a:t>Untrusted</a:t>
                </a:r>
                <a:br>
                  <a:rPr lang="en-US" b="1" kern="0" dirty="0" smtClean="0">
                    <a:solidFill>
                      <a:srgbClr val="333333"/>
                    </a:solidFill>
                  </a:rPr>
                </a:br>
                <a:endParaRPr lang="en-US" b="1" kern="0" dirty="0" smtClean="0">
                  <a:solidFill>
                    <a:srgbClr val="333333"/>
                  </a:solidFill>
                </a:endParaRPr>
              </a:p>
              <a:p>
                <a:pPr algn="ctr" fontAlgn="auto">
                  <a:spcBef>
                    <a:spcPts val="0"/>
                  </a:spcBef>
                  <a:spcAft>
                    <a:spcPts val="0"/>
                  </a:spcAft>
                </a:pPr>
                <a:endParaRPr lang="en-US" b="1" kern="0" dirty="0">
                  <a:solidFill>
                    <a:srgbClr val="333333"/>
                  </a:solidFill>
                </a:endParaRPr>
              </a:p>
              <a:p>
                <a:pPr algn="ctr" fontAlgn="auto">
                  <a:spcBef>
                    <a:spcPts val="0"/>
                  </a:spcBef>
                  <a:spcAft>
                    <a:spcPts val="0"/>
                  </a:spcAft>
                </a:pPr>
                <a:endParaRPr lang="en-US" b="1" kern="0" dirty="0" smtClean="0">
                  <a:solidFill>
                    <a:srgbClr val="333333"/>
                  </a:solidFill>
                </a:endParaRPr>
              </a:p>
              <a:p>
                <a:pPr algn="ctr" fontAlgn="auto">
                  <a:spcBef>
                    <a:spcPts val="0"/>
                  </a:spcBef>
                  <a:spcAft>
                    <a:spcPts val="0"/>
                  </a:spcAft>
                </a:pPr>
                <a:endParaRPr lang="en-US" b="1" kern="0" dirty="0">
                  <a:solidFill>
                    <a:srgbClr val="333333"/>
                  </a:solidFill>
                </a:endParaRPr>
              </a:p>
              <a:p>
                <a:pPr algn="ctr" fontAlgn="auto">
                  <a:spcBef>
                    <a:spcPts val="0"/>
                  </a:spcBef>
                  <a:spcAft>
                    <a:spcPts val="0"/>
                  </a:spcAft>
                </a:pPr>
                <a:r>
                  <a:rPr lang="en-US" b="1" kern="0" dirty="0" smtClean="0">
                    <a:solidFill>
                      <a:srgbClr val="333333"/>
                    </a:solidFill>
                  </a:rPr>
                  <a:t>network</a:t>
                </a:r>
                <a:endParaRPr lang="en-US" b="1" kern="0" dirty="0">
                  <a:solidFill>
                    <a:srgbClr val="333333"/>
                  </a:solidFill>
                </a:endParaRPr>
              </a:p>
            </p:txBody>
          </p:sp>
          <p:sp>
            <p:nvSpPr>
              <p:cNvPr id="14" name="Smiley Face 13"/>
              <p:cNvSpPr/>
              <p:nvPr/>
            </p:nvSpPr>
            <p:spPr>
              <a:xfrm>
                <a:off x="8466824" y="2209800"/>
                <a:ext cx="381001" cy="381001"/>
              </a:xfrm>
              <a:prstGeom prst="smileyFace">
                <a:avLst/>
              </a:prstGeom>
              <a:noFill/>
              <a:ln w="28575" cap="flat" cmpd="sng" algn="ctr">
                <a:solidFill>
                  <a:schemeClr val="tx1"/>
                </a:solidFill>
                <a:prstDash val="solid"/>
              </a:ln>
              <a:effectLst/>
            </p:spPr>
            <p:txBody>
              <a:bodyPr rtlCol="0" anchor="ctr"/>
              <a:lstStyle/>
              <a:p>
                <a:pPr algn="ctr" fontAlgn="auto">
                  <a:spcBef>
                    <a:spcPts val="0"/>
                  </a:spcBef>
                  <a:spcAft>
                    <a:spcPts val="0"/>
                  </a:spcAft>
                </a:pPr>
                <a:endParaRPr lang="en-US" kern="0" smtClean="0">
                  <a:solidFill>
                    <a:srgbClr val="FFFFFF"/>
                  </a:solidFill>
                  <a:latin typeface="Tahoma"/>
                </a:endParaRPr>
              </a:p>
            </p:txBody>
          </p:sp>
        </p:grpSp>
      </p:grpSp>
      <p:sp>
        <p:nvSpPr>
          <p:cNvPr id="2" name="Title 1"/>
          <p:cNvSpPr>
            <a:spLocks noGrp="1"/>
          </p:cNvSpPr>
          <p:nvPr>
            <p:ph type="title"/>
          </p:nvPr>
        </p:nvSpPr>
        <p:spPr/>
        <p:txBody>
          <a:bodyPr lIns="137160" rIns="137160"/>
          <a:lstStyle/>
          <a:p>
            <a:r>
              <a:rPr lang="en-US" dirty="0" smtClean="0"/>
              <a:t>Trusted Silicon in an Untrusted Environment</a:t>
            </a:r>
            <a:endParaRPr lang="en-US" dirty="0"/>
          </a:p>
        </p:txBody>
      </p:sp>
      <p:sp>
        <p:nvSpPr>
          <p:cNvPr id="15" name="Right Arrow 14"/>
          <p:cNvSpPr/>
          <p:nvPr/>
        </p:nvSpPr>
        <p:spPr>
          <a:xfrm>
            <a:off x="1676400" y="1828800"/>
            <a:ext cx="5791200" cy="1104900"/>
          </a:xfrm>
          <a:prstGeom prst="right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fontAlgn="auto">
              <a:spcBef>
                <a:spcPts val="0"/>
              </a:spcBef>
              <a:spcAft>
                <a:spcPts val="0"/>
              </a:spcAft>
            </a:pPr>
            <a:r>
              <a:rPr lang="en-US" b="1" kern="0" dirty="0" smtClean="0">
                <a:solidFill>
                  <a:srgbClr val="333333"/>
                </a:solidFill>
              </a:rPr>
              <a:t>Secure Tunnel (VPN)</a:t>
            </a:r>
            <a:endParaRPr lang="en-US" b="1" kern="0" dirty="0">
              <a:solidFill>
                <a:srgbClr val="333333"/>
              </a:solidFill>
            </a:endParaRPr>
          </a:p>
        </p:txBody>
      </p:sp>
      <p:sp>
        <p:nvSpPr>
          <p:cNvPr id="22" name="Rectangle 21"/>
          <p:cNvSpPr/>
          <p:nvPr/>
        </p:nvSpPr>
        <p:spPr>
          <a:xfrm>
            <a:off x="6723072" y="6541552"/>
            <a:ext cx="1143000" cy="304800"/>
          </a:xfrm>
          <a:prstGeom prst="rect">
            <a:avLst/>
          </a:prstGeom>
          <a:solidFill>
            <a:schemeClr val="bg1"/>
          </a:solidFill>
          <a:ln w="9525" cap="flat" cmpd="sng" algn="ctr">
            <a:solidFill>
              <a:schemeClr val="bg1"/>
            </a:solidFill>
            <a:prstDash val="solid"/>
          </a:ln>
          <a:effectLst/>
        </p:spPr>
        <p:txBody>
          <a:bodyPr rtlCol="0" anchor="ctr"/>
          <a:lstStyle/>
          <a:p>
            <a:pPr algn="ctr" fontAlgn="auto">
              <a:spcBef>
                <a:spcPts val="0"/>
              </a:spcBef>
              <a:spcAft>
                <a:spcPts val="0"/>
              </a:spcAft>
            </a:pPr>
            <a:endParaRPr lang="en-US" kern="0" smtClean="0">
              <a:solidFill>
                <a:srgbClr val="FFFFFF"/>
              </a:solidFill>
              <a:latin typeface="Tahoma"/>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22</a:t>
            </a:fld>
            <a:endParaRPr lang="en-US">
              <a:solidFill>
                <a:srgbClr val="333333"/>
              </a:solidFill>
            </a:endParaRPr>
          </a:p>
        </p:txBody>
      </p:sp>
    </p:spTree>
    <p:extLst>
      <p:ext uri="{BB962C8B-B14F-4D97-AF65-F5344CB8AC3E}">
        <p14:creationId xmlns:p14="http://schemas.microsoft.com/office/powerpoint/2010/main" val="526049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1000" fill="hold"/>
                                        <p:tgtEl>
                                          <p:spTgt spid="17"/>
                                        </p:tgtEl>
                                        <p:attrNameLst>
                                          <p:attrName>ppt_w</p:attrName>
                                        </p:attrNameLst>
                                      </p:cBhvr>
                                      <p:tavLst>
                                        <p:tav tm="0">
                                          <p:val>
                                            <p:fltVal val="0"/>
                                          </p:val>
                                        </p:tav>
                                        <p:tav tm="100000">
                                          <p:val>
                                            <p:strVal val="#ppt_w"/>
                                          </p:val>
                                        </p:tav>
                                      </p:tavLst>
                                    </p:anim>
                                    <p:anim calcmode="lin" valueType="num">
                                      <p:cBhvr>
                                        <p:cTn id="39" dur="1000" fill="hold"/>
                                        <p:tgtEl>
                                          <p:spTgt spid="17"/>
                                        </p:tgtEl>
                                        <p:attrNameLst>
                                          <p:attrName>ppt_h</p:attrName>
                                        </p:attrNameLst>
                                      </p:cBhvr>
                                      <p:tavLst>
                                        <p:tav tm="0">
                                          <p:val>
                                            <p:fltVal val="0"/>
                                          </p:val>
                                        </p:tav>
                                        <p:tav tm="100000">
                                          <p:val>
                                            <p:strVal val="#ppt_h"/>
                                          </p:val>
                                        </p:tav>
                                      </p:tavLst>
                                    </p:anim>
                                    <p:anim calcmode="lin" valueType="num">
                                      <p:cBhvr>
                                        <p:cTn id="40" dur="1000" fill="hold"/>
                                        <p:tgtEl>
                                          <p:spTgt spid="17"/>
                                        </p:tgtEl>
                                        <p:attrNameLst>
                                          <p:attrName>style.rotation</p:attrName>
                                        </p:attrNameLst>
                                      </p:cBhvr>
                                      <p:tavLst>
                                        <p:tav tm="0">
                                          <p:val>
                                            <p:fltVal val="90"/>
                                          </p:val>
                                        </p:tav>
                                        <p:tav tm="100000">
                                          <p:val>
                                            <p:fltVal val="0"/>
                                          </p:val>
                                        </p:tav>
                                      </p:tavLst>
                                    </p:anim>
                                    <p:animEffect transition="in" filter="fade">
                                      <p:cBhvr>
                                        <p:cTn id="4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7"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Countermeasure</a:t>
            </a:r>
            <a:br>
              <a:rPr lang="en-US" dirty="0" smtClean="0"/>
            </a:br>
            <a:r>
              <a:rPr lang="en-US" dirty="0" smtClean="0"/>
              <a:t>strategies</a:t>
            </a:r>
            <a:endParaRPr lang="en-US" dirty="0"/>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4294967295"/>
          </p:nvPr>
        </p:nvSpPr>
        <p:spPr>
          <a:xfrm>
            <a:off x="0" y="6626225"/>
            <a:ext cx="2889250" cy="231775"/>
          </a:xfrm>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5" name="Slide Number Placeholder 4"/>
          <p:cNvSpPr>
            <a:spLocks noGrp="1"/>
          </p:cNvSpPr>
          <p:nvPr>
            <p:ph type="sldNum" sz="quarter" idx="4294967295"/>
          </p:nvPr>
        </p:nvSpPr>
        <p:spPr>
          <a:xfrm>
            <a:off x="0" y="6626225"/>
            <a:ext cx="381000" cy="228600"/>
          </a:xfrm>
        </p:spPr>
        <p:txBody>
          <a:bodyPr/>
          <a:lstStyle/>
          <a:p>
            <a:fld id="{B4689765-5485-4130-8525-AA8B12692EFF}" type="slidenum">
              <a:rPr lang="en-US" smtClean="0">
                <a:solidFill>
                  <a:srgbClr val="333333"/>
                </a:solidFill>
              </a:rPr>
              <a:pPr/>
              <a:t>23</a:t>
            </a:fld>
            <a:endParaRPr lang="en-US">
              <a:solidFill>
                <a:srgbClr val="333333"/>
              </a:solidFill>
            </a:endParaRPr>
          </a:p>
        </p:txBody>
      </p:sp>
    </p:spTree>
    <p:extLst>
      <p:ext uri="{BB962C8B-B14F-4D97-AF65-F5344CB8AC3E}">
        <p14:creationId xmlns:p14="http://schemas.microsoft.com/office/powerpoint/2010/main" val="49056619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Design for Security - S. LEEF, March, 2014</a:t>
            </a:r>
            <a:endParaRPr lang="en-US" dirty="0"/>
          </a:p>
        </p:txBody>
      </p:sp>
      <p:sp>
        <p:nvSpPr>
          <p:cNvPr id="3" name="Slide Number Placeholder 2"/>
          <p:cNvSpPr>
            <a:spLocks noGrp="1"/>
          </p:cNvSpPr>
          <p:nvPr>
            <p:ph type="sldNum" sz="quarter" idx="11"/>
          </p:nvPr>
        </p:nvSpPr>
        <p:spPr/>
        <p:txBody>
          <a:bodyPr/>
          <a:lstStyle/>
          <a:p>
            <a:pPr>
              <a:defRPr/>
            </a:pPr>
            <a:fld id="{231CC523-8BC6-4921-807A-66BD262F34AB}" type="slidenum">
              <a:rPr lang="en-US" smtClean="0"/>
              <a:pPr>
                <a:defRPr/>
              </a:pPr>
              <a:t>24</a:t>
            </a:fld>
            <a:endParaRPr lang="en-US"/>
          </a:p>
        </p:txBody>
      </p:sp>
      <p:sp>
        <p:nvSpPr>
          <p:cNvPr id="4" name="Title 3"/>
          <p:cNvSpPr>
            <a:spLocks noGrp="1"/>
          </p:cNvSpPr>
          <p:nvPr>
            <p:ph type="ctrTitle"/>
          </p:nvPr>
        </p:nvSpPr>
        <p:spPr/>
        <p:txBody>
          <a:bodyPr>
            <a:normAutofit fontScale="90000"/>
          </a:bodyPr>
          <a:lstStyle/>
          <a:p>
            <a:r>
              <a:rPr lang="en-US" dirty="0" smtClean="0"/>
              <a:t>Attributes of Superior Supply Chain Authentication Tech</a:t>
            </a:r>
            <a:endParaRPr lang="en-US" dirty="0"/>
          </a:p>
        </p:txBody>
      </p:sp>
      <p:sp>
        <p:nvSpPr>
          <p:cNvPr id="5" name="Rectangle 4"/>
          <p:cNvSpPr/>
          <p:nvPr/>
        </p:nvSpPr>
        <p:spPr>
          <a:xfrm>
            <a:off x="418455" y="1110761"/>
            <a:ext cx="8431077" cy="5078313"/>
          </a:xfrm>
          <a:prstGeom prst="rect">
            <a:avLst/>
          </a:prstGeom>
        </p:spPr>
        <p:txBody>
          <a:bodyPr wrap="square">
            <a:spAutoFit/>
          </a:bodyPr>
          <a:lstStyle/>
          <a:p>
            <a:pPr marL="342900" indent="-342900" fontAlgn="auto">
              <a:spcBef>
                <a:spcPts val="0"/>
              </a:spcBef>
              <a:spcAft>
                <a:spcPts val="0"/>
              </a:spcAft>
              <a:buFont typeface="+mj-lt"/>
              <a:buAutoNum type="arabicPeriod"/>
            </a:pPr>
            <a:r>
              <a:rPr lang="x-none">
                <a:solidFill>
                  <a:prstClr val="black"/>
                </a:solidFill>
                <a:latin typeface="Tahoma"/>
              </a:rPr>
              <a:t>Extremely </a:t>
            </a:r>
            <a:r>
              <a:rPr lang="x-none">
                <a:solidFill>
                  <a:srgbClr val="0000FF"/>
                </a:solidFill>
                <a:latin typeface="Tahoma"/>
              </a:rPr>
              <a:t>low cost</a:t>
            </a:r>
            <a:r>
              <a:rPr lang="x-none">
                <a:solidFill>
                  <a:prstClr val="black"/>
                </a:solidFill>
                <a:latin typeface="Tahoma"/>
              </a:rPr>
              <a:t>, with </a:t>
            </a:r>
            <a:r>
              <a:rPr lang="x-none">
                <a:solidFill>
                  <a:srgbClr val="0000FF"/>
                </a:solidFill>
                <a:latin typeface="Tahoma"/>
              </a:rPr>
              <a:t>minimal impact </a:t>
            </a:r>
            <a:r>
              <a:rPr lang="x-none">
                <a:solidFill>
                  <a:prstClr val="black"/>
                </a:solidFill>
                <a:latin typeface="Tahoma"/>
              </a:rPr>
              <a:t>to the component manufacturer, distributor, or end-user, as well as to the host component itself</a:t>
            </a:r>
            <a:r>
              <a:rPr lang="x-none" smtClean="0">
                <a:solidFill>
                  <a:prstClr val="black"/>
                </a:solidFill>
                <a:latin typeface="Tahoma"/>
              </a:rPr>
              <a:t>;</a:t>
            </a:r>
            <a:r>
              <a:rPr lang="en-US" dirty="0" smtClean="0">
                <a:solidFill>
                  <a:prstClr val="black"/>
                </a:solidFill>
                <a:latin typeface="Tahoma"/>
              </a:rPr>
              <a:t/>
            </a:r>
            <a:br>
              <a:rPr lang="en-US" dirty="0" smtClean="0">
                <a:solidFill>
                  <a:prstClr val="black"/>
                </a:solidFill>
                <a:latin typeface="Tahoma"/>
              </a:rPr>
            </a:br>
            <a:endParaRPr lang="en-US" dirty="0">
              <a:solidFill>
                <a:prstClr val="black"/>
              </a:solidFill>
              <a:latin typeface="Tahoma"/>
            </a:endParaRPr>
          </a:p>
          <a:p>
            <a:pPr marL="342900" indent="-342900" fontAlgn="auto">
              <a:spcBef>
                <a:spcPts val="0"/>
              </a:spcBef>
              <a:spcAft>
                <a:spcPts val="0"/>
              </a:spcAft>
              <a:buFont typeface="+mj-lt"/>
              <a:buAutoNum type="arabicPeriod"/>
            </a:pPr>
            <a:r>
              <a:rPr lang="x-none">
                <a:solidFill>
                  <a:prstClr val="black"/>
                </a:solidFill>
                <a:latin typeface="Tahoma"/>
              </a:rPr>
              <a:t>Effective at mitigating most supply chain security threats</a:t>
            </a:r>
            <a:r>
              <a:rPr lang="x-none" smtClean="0">
                <a:solidFill>
                  <a:prstClr val="black"/>
                </a:solidFill>
                <a:latin typeface="Tahoma"/>
              </a:rPr>
              <a:t>;</a:t>
            </a:r>
            <a:r>
              <a:rPr lang="en-US" dirty="0" smtClean="0">
                <a:solidFill>
                  <a:prstClr val="black"/>
                </a:solidFill>
                <a:latin typeface="Tahoma"/>
              </a:rPr>
              <a:t/>
            </a:r>
            <a:br>
              <a:rPr lang="en-US" dirty="0" smtClean="0">
                <a:solidFill>
                  <a:prstClr val="black"/>
                </a:solidFill>
                <a:latin typeface="Tahoma"/>
              </a:rPr>
            </a:br>
            <a:endParaRPr lang="en-US" dirty="0">
              <a:solidFill>
                <a:prstClr val="black"/>
              </a:solidFill>
              <a:latin typeface="Tahoma"/>
            </a:endParaRPr>
          </a:p>
          <a:p>
            <a:pPr marL="342900" indent="-342900" fontAlgn="auto">
              <a:spcBef>
                <a:spcPts val="0"/>
              </a:spcBef>
              <a:spcAft>
                <a:spcPts val="0"/>
              </a:spcAft>
              <a:buFont typeface="+mj-lt"/>
              <a:buAutoNum type="arabicPeriod"/>
            </a:pPr>
            <a:r>
              <a:rPr lang="x-none">
                <a:solidFill>
                  <a:prstClr val="black"/>
                </a:solidFill>
                <a:latin typeface="Tahoma"/>
              </a:rPr>
              <a:t>Be simple, very fast, and </a:t>
            </a:r>
            <a:r>
              <a:rPr lang="x-none">
                <a:solidFill>
                  <a:srgbClr val="0000FF"/>
                </a:solidFill>
                <a:latin typeface="Tahoma"/>
              </a:rPr>
              <a:t>executable by untrained operators</a:t>
            </a:r>
            <a:r>
              <a:rPr lang="x-none" smtClean="0">
                <a:solidFill>
                  <a:prstClr val="black"/>
                </a:solidFill>
                <a:latin typeface="Tahoma"/>
              </a:rPr>
              <a:t>;</a:t>
            </a:r>
            <a:r>
              <a:rPr lang="en-US" dirty="0" smtClean="0">
                <a:solidFill>
                  <a:prstClr val="black"/>
                </a:solidFill>
                <a:latin typeface="Tahoma"/>
              </a:rPr>
              <a:t/>
            </a:r>
            <a:br>
              <a:rPr lang="en-US" dirty="0" smtClean="0">
                <a:solidFill>
                  <a:prstClr val="black"/>
                </a:solidFill>
                <a:latin typeface="Tahoma"/>
              </a:rPr>
            </a:br>
            <a:endParaRPr lang="en-US" dirty="0">
              <a:solidFill>
                <a:prstClr val="black"/>
              </a:solidFill>
              <a:latin typeface="Tahoma"/>
            </a:endParaRPr>
          </a:p>
          <a:p>
            <a:pPr marL="342900" indent="-342900" fontAlgn="auto">
              <a:spcBef>
                <a:spcPts val="0"/>
              </a:spcBef>
              <a:spcAft>
                <a:spcPts val="0"/>
              </a:spcAft>
              <a:buFont typeface="+mj-lt"/>
              <a:buAutoNum type="arabicPeriod"/>
            </a:pPr>
            <a:r>
              <a:rPr lang="x-none">
                <a:solidFill>
                  <a:prstClr val="black"/>
                </a:solidFill>
                <a:latin typeface="Tahoma"/>
              </a:rPr>
              <a:t>Trustworthy, reliable, and prohibitively </a:t>
            </a:r>
            <a:r>
              <a:rPr lang="x-none">
                <a:solidFill>
                  <a:srgbClr val="0000FF"/>
                </a:solidFill>
                <a:latin typeface="Tahoma"/>
              </a:rPr>
              <a:t>difficult to spoof</a:t>
            </a:r>
            <a:r>
              <a:rPr lang="x-none" smtClean="0">
                <a:solidFill>
                  <a:prstClr val="black"/>
                </a:solidFill>
                <a:latin typeface="Tahoma"/>
              </a:rPr>
              <a:t>;</a:t>
            </a:r>
            <a:r>
              <a:rPr lang="en-US" dirty="0" smtClean="0">
                <a:solidFill>
                  <a:prstClr val="black"/>
                </a:solidFill>
                <a:latin typeface="Tahoma"/>
              </a:rPr>
              <a:t/>
            </a:r>
            <a:br>
              <a:rPr lang="en-US" dirty="0" smtClean="0">
                <a:solidFill>
                  <a:prstClr val="black"/>
                </a:solidFill>
                <a:latin typeface="Tahoma"/>
              </a:rPr>
            </a:br>
            <a:endParaRPr lang="en-US" dirty="0">
              <a:solidFill>
                <a:prstClr val="black"/>
              </a:solidFill>
              <a:latin typeface="Tahoma"/>
            </a:endParaRPr>
          </a:p>
          <a:p>
            <a:pPr marL="342900" indent="-342900" fontAlgn="auto">
              <a:spcBef>
                <a:spcPts val="0"/>
              </a:spcBef>
              <a:spcAft>
                <a:spcPts val="0"/>
              </a:spcAft>
              <a:buFont typeface="+mj-lt"/>
              <a:buAutoNum type="arabicPeriod"/>
            </a:pPr>
            <a:r>
              <a:rPr lang="x-none">
                <a:solidFill>
                  <a:srgbClr val="0000FF"/>
                </a:solidFill>
                <a:latin typeface="Tahoma"/>
              </a:rPr>
              <a:t>Executable at any </a:t>
            </a:r>
            <a:r>
              <a:rPr lang="x-none" smtClean="0">
                <a:solidFill>
                  <a:srgbClr val="0000FF"/>
                </a:solidFill>
                <a:latin typeface="Tahoma"/>
              </a:rPr>
              <a:t>place</a:t>
            </a:r>
            <a:r>
              <a:rPr lang="en-US" dirty="0" smtClean="0">
                <a:solidFill>
                  <a:srgbClr val="0000FF"/>
                </a:solidFill>
                <a:latin typeface="Tahoma"/>
              </a:rPr>
              <a:t>, </a:t>
            </a:r>
            <a:r>
              <a:rPr lang="x-none" smtClean="0">
                <a:solidFill>
                  <a:srgbClr val="0000FF"/>
                </a:solidFill>
                <a:latin typeface="Tahoma"/>
              </a:rPr>
              <a:t>time </a:t>
            </a:r>
            <a:r>
              <a:rPr lang="x-none">
                <a:solidFill>
                  <a:srgbClr val="0000FF"/>
                </a:solidFill>
                <a:latin typeface="Tahoma"/>
              </a:rPr>
              <a:t>along </a:t>
            </a:r>
            <a:r>
              <a:rPr lang="x-none" smtClean="0">
                <a:solidFill>
                  <a:srgbClr val="0000FF"/>
                </a:solidFill>
                <a:latin typeface="Tahoma"/>
              </a:rPr>
              <a:t>supply </a:t>
            </a:r>
            <a:r>
              <a:rPr lang="x-none">
                <a:solidFill>
                  <a:srgbClr val="0000FF"/>
                </a:solidFill>
                <a:latin typeface="Tahoma"/>
              </a:rPr>
              <a:t>chain</a:t>
            </a:r>
            <a:r>
              <a:rPr lang="x-none">
                <a:solidFill>
                  <a:prstClr val="black"/>
                </a:solidFill>
                <a:latin typeface="Tahoma"/>
              </a:rPr>
              <a:t>, providing instant results on-site; </a:t>
            </a:r>
            <a:endParaRPr lang="en-US" dirty="0">
              <a:solidFill>
                <a:prstClr val="black"/>
              </a:solidFill>
              <a:latin typeface="Tahoma"/>
            </a:endParaRPr>
          </a:p>
          <a:p>
            <a:pPr marL="342900" indent="-342900" fontAlgn="auto">
              <a:spcBef>
                <a:spcPts val="0"/>
              </a:spcBef>
              <a:spcAft>
                <a:spcPts val="0"/>
              </a:spcAft>
              <a:buFont typeface="+mj-lt"/>
              <a:buAutoNum type="arabicPeriod"/>
            </a:pPr>
            <a:r>
              <a:rPr lang="x-none">
                <a:solidFill>
                  <a:prstClr val="black"/>
                </a:solidFill>
                <a:latin typeface="Tahoma"/>
              </a:rPr>
              <a:t>Performed using a </a:t>
            </a:r>
            <a:r>
              <a:rPr lang="x-none" smtClean="0">
                <a:solidFill>
                  <a:srgbClr val="0000FF"/>
                </a:solidFill>
                <a:latin typeface="Tahoma"/>
              </a:rPr>
              <a:t>inexpensive </a:t>
            </a:r>
            <a:r>
              <a:rPr lang="x-none">
                <a:solidFill>
                  <a:srgbClr val="0000FF"/>
                </a:solidFill>
                <a:latin typeface="Tahoma"/>
              </a:rPr>
              <a:t>interrogation equipment</a:t>
            </a:r>
            <a:r>
              <a:rPr lang="x-none" smtClean="0">
                <a:solidFill>
                  <a:prstClr val="black"/>
                </a:solidFill>
                <a:latin typeface="Tahoma"/>
              </a:rPr>
              <a:t>;</a:t>
            </a:r>
            <a:r>
              <a:rPr lang="en-US" dirty="0" smtClean="0">
                <a:solidFill>
                  <a:prstClr val="black"/>
                </a:solidFill>
                <a:latin typeface="Tahoma"/>
              </a:rPr>
              <a:t/>
            </a:r>
            <a:br>
              <a:rPr lang="en-US" dirty="0" smtClean="0">
                <a:solidFill>
                  <a:prstClr val="black"/>
                </a:solidFill>
                <a:latin typeface="Tahoma"/>
              </a:rPr>
            </a:br>
            <a:endParaRPr lang="en-US" dirty="0">
              <a:solidFill>
                <a:prstClr val="black"/>
              </a:solidFill>
              <a:latin typeface="Tahoma"/>
            </a:endParaRPr>
          </a:p>
          <a:p>
            <a:pPr marL="342900" indent="-342900" fontAlgn="auto">
              <a:spcBef>
                <a:spcPts val="0"/>
              </a:spcBef>
              <a:spcAft>
                <a:spcPts val="0"/>
              </a:spcAft>
              <a:buFont typeface="+mj-lt"/>
              <a:buAutoNum type="arabicPeriod"/>
            </a:pPr>
            <a:r>
              <a:rPr lang="x-none">
                <a:solidFill>
                  <a:prstClr val="black"/>
                </a:solidFill>
                <a:latin typeface="Tahoma"/>
              </a:rPr>
              <a:t>Standardized and widely adopted by government and industry</a:t>
            </a:r>
            <a:r>
              <a:rPr lang="x-none" smtClean="0">
                <a:solidFill>
                  <a:prstClr val="black"/>
                </a:solidFill>
                <a:latin typeface="Tahoma"/>
              </a:rPr>
              <a:t>;</a:t>
            </a:r>
            <a:r>
              <a:rPr lang="en-US" dirty="0" smtClean="0">
                <a:solidFill>
                  <a:prstClr val="black"/>
                </a:solidFill>
                <a:latin typeface="Tahoma"/>
              </a:rPr>
              <a:t/>
            </a:r>
            <a:br>
              <a:rPr lang="en-US" dirty="0" smtClean="0">
                <a:solidFill>
                  <a:prstClr val="black"/>
                </a:solidFill>
                <a:latin typeface="Tahoma"/>
              </a:rPr>
            </a:br>
            <a:endParaRPr lang="en-US" dirty="0">
              <a:solidFill>
                <a:prstClr val="black"/>
              </a:solidFill>
              <a:latin typeface="Tahoma"/>
            </a:endParaRPr>
          </a:p>
          <a:p>
            <a:pPr marL="342900" indent="-342900" fontAlgn="auto">
              <a:spcBef>
                <a:spcPts val="0"/>
              </a:spcBef>
              <a:spcAft>
                <a:spcPts val="0"/>
              </a:spcAft>
              <a:buFont typeface="+mj-lt"/>
              <a:buAutoNum type="arabicPeriod"/>
            </a:pPr>
            <a:r>
              <a:rPr lang="x-none">
                <a:solidFill>
                  <a:prstClr val="black"/>
                </a:solidFill>
                <a:latin typeface="Tahoma"/>
              </a:rPr>
              <a:t>Manufacturable in high volume using standard foundry processes; </a:t>
            </a:r>
            <a:r>
              <a:rPr lang="x-none" smtClean="0">
                <a:solidFill>
                  <a:prstClr val="black"/>
                </a:solidFill>
                <a:latin typeface="Tahoma"/>
              </a:rPr>
              <a:t>and</a:t>
            </a:r>
            <a:r>
              <a:rPr lang="en-US" dirty="0" smtClean="0">
                <a:solidFill>
                  <a:prstClr val="black"/>
                </a:solidFill>
                <a:latin typeface="Tahoma"/>
              </a:rPr>
              <a:t/>
            </a:r>
            <a:br>
              <a:rPr lang="en-US" dirty="0" smtClean="0">
                <a:solidFill>
                  <a:prstClr val="black"/>
                </a:solidFill>
                <a:latin typeface="Tahoma"/>
              </a:rPr>
            </a:br>
            <a:endParaRPr lang="en-US" dirty="0">
              <a:solidFill>
                <a:prstClr val="black"/>
              </a:solidFill>
              <a:latin typeface="Tahoma"/>
            </a:endParaRPr>
          </a:p>
          <a:p>
            <a:pPr marL="342900" indent="-342900" fontAlgn="auto">
              <a:spcBef>
                <a:spcPts val="0"/>
              </a:spcBef>
              <a:spcAft>
                <a:spcPts val="0"/>
              </a:spcAft>
              <a:buFont typeface="+mj-lt"/>
              <a:buAutoNum type="arabicPeriod"/>
            </a:pPr>
            <a:r>
              <a:rPr lang="x-none">
                <a:solidFill>
                  <a:prstClr val="black"/>
                </a:solidFill>
                <a:latin typeface="Tahoma"/>
              </a:rPr>
              <a:t>A value-add to the </a:t>
            </a:r>
            <a:r>
              <a:rPr lang="x-none" smtClean="0">
                <a:solidFill>
                  <a:prstClr val="black"/>
                </a:solidFill>
                <a:latin typeface="Tahoma"/>
              </a:rPr>
              <a:t>end-product</a:t>
            </a:r>
            <a:r>
              <a:rPr lang="en-US" dirty="0" smtClean="0">
                <a:solidFill>
                  <a:prstClr val="black"/>
                </a:solidFill>
                <a:latin typeface="Tahoma"/>
              </a:rPr>
              <a:t>;</a:t>
            </a:r>
            <a:r>
              <a:rPr lang="x-none" smtClean="0">
                <a:solidFill>
                  <a:prstClr val="black"/>
                </a:solidFill>
                <a:latin typeface="Tahoma"/>
              </a:rPr>
              <a:t> </a:t>
            </a:r>
            <a:r>
              <a:rPr lang="x-none">
                <a:solidFill>
                  <a:prstClr val="black"/>
                </a:solidFill>
                <a:latin typeface="Tahoma"/>
              </a:rPr>
              <a:t>recognized and requested by the </a:t>
            </a:r>
            <a:r>
              <a:rPr lang="x-none" smtClean="0">
                <a:solidFill>
                  <a:prstClr val="black"/>
                </a:solidFill>
                <a:latin typeface="Tahoma"/>
              </a:rPr>
              <a:t>consumer</a:t>
            </a:r>
            <a:r>
              <a:rPr lang="x-none">
                <a:solidFill>
                  <a:prstClr val="black"/>
                </a:solidFill>
                <a:latin typeface="Tahoma"/>
              </a:rPr>
              <a:t>.</a:t>
            </a:r>
            <a:endParaRPr lang="en-US" dirty="0">
              <a:solidFill>
                <a:prstClr val="black"/>
              </a:solidFill>
              <a:latin typeface="Tahoma"/>
            </a:endParaRPr>
          </a:p>
        </p:txBody>
      </p:sp>
    </p:spTree>
    <p:extLst>
      <p:ext uri="{BB962C8B-B14F-4D97-AF65-F5344CB8AC3E}">
        <p14:creationId xmlns:p14="http://schemas.microsoft.com/office/powerpoint/2010/main" val="33355247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Design for Security - S. LEEF, March, 2014</a:t>
            </a:r>
            <a:endParaRPr lang="en-US" dirty="0"/>
          </a:p>
        </p:txBody>
      </p:sp>
      <p:sp>
        <p:nvSpPr>
          <p:cNvPr id="3" name="Slide Number Placeholder 2"/>
          <p:cNvSpPr>
            <a:spLocks noGrp="1"/>
          </p:cNvSpPr>
          <p:nvPr>
            <p:ph type="sldNum" sz="quarter" idx="11"/>
          </p:nvPr>
        </p:nvSpPr>
        <p:spPr/>
        <p:txBody>
          <a:bodyPr/>
          <a:lstStyle/>
          <a:p>
            <a:pPr>
              <a:defRPr/>
            </a:pPr>
            <a:fld id="{231CC523-8BC6-4921-807A-66BD262F34AB}" type="slidenum">
              <a:rPr lang="en-US" smtClean="0"/>
              <a:pPr>
                <a:defRPr/>
              </a:pPr>
              <a:t>25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533400"/>
            <a:ext cx="7991756" cy="5638800"/>
          </a:xfrm>
          <a:prstGeom prst="rect">
            <a:avLst/>
          </a:prstGeom>
        </p:spPr>
      </p:pic>
    </p:spTree>
    <p:extLst>
      <p:ext uri="{BB962C8B-B14F-4D97-AF65-F5344CB8AC3E}">
        <p14:creationId xmlns:p14="http://schemas.microsoft.com/office/powerpoint/2010/main" val="268715860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Picture 6" descr="http://www.siongboon.com/projects/2012-03-03_rfid/image/fing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616" y="908281"/>
            <a:ext cx="4280614" cy="345543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US" smtClean="0"/>
              <a:t>Design for Security - S. LEEF, March, 2014</a:t>
            </a:r>
            <a:endParaRPr lang="en-US" dirty="0"/>
          </a:p>
        </p:txBody>
      </p:sp>
      <p:sp>
        <p:nvSpPr>
          <p:cNvPr id="3" name="Slide Number Placeholder 2"/>
          <p:cNvSpPr>
            <a:spLocks noGrp="1"/>
          </p:cNvSpPr>
          <p:nvPr>
            <p:ph type="sldNum" sz="quarter" idx="11"/>
          </p:nvPr>
        </p:nvSpPr>
        <p:spPr/>
        <p:txBody>
          <a:bodyPr/>
          <a:lstStyle/>
          <a:p>
            <a:pPr>
              <a:defRPr/>
            </a:pPr>
            <a:fld id="{231CC523-8BC6-4921-807A-66BD262F34AB}" type="slidenum">
              <a:rPr lang="en-US" smtClean="0"/>
              <a:pPr>
                <a:defRPr/>
              </a:pPr>
              <a:t>26</a:t>
            </a:fld>
            <a:endParaRPr lang="en-US"/>
          </a:p>
        </p:txBody>
      </p:sp>
      <p:sp>
        <p:nvSpPr>
          <p:cNvPr id="5" name="Title 4"/>
          <p:cNvSpPr>
            <a:spLocks noGrp="1"/>
          </p:cNvSpPr>
          <p:nvPr>
            <p:ph type="ctrTitle"/>
          </p:nvPr>
        </p:nvSpPr>
        <p:spPr/>
        <p:txBody>
          <a:bodyPr>
            <a:normAutofit/>
          </a:bodyPr>
          <a:lstStyle/>
          <a:p>
            <a:r>
              <a:rPr lang="en-US" b="1" dirty="0" smtClean="0">
                <a:latin typeface="Arial" panose="020B0604020202020204" pitchFamily="34" charset="0"/>
                <a:cs typeface="Arial" panose="020B0604020202020204" pitchFamily="34" charset="0"/>
              </a:rPr>
              <a:t>SHIELD: The DARPA Supply Chain Solution</a:t>
            </a:r>
            <a:endParaRPr lang="en-US" b="1" dirty="0">
              <a:latin typeface="Arial" panose="020B0604020202020204" pitchFamily="34" charset="0"/>
              <a:cs typeface="Arial" panose="020B0604020202020204" pitchFamily="34" charset="0"/>
            </a:endParaRPr>
          </a:p>
        </p:txBody>
      </p:sp>
      <p:sp>
        <p:nvSpPr>
          <p:cNvPr id="16" name="TextBox 15"/>
          <p:cNvSpPr txBox="1"/>
          <p:nvPr/>
        </p:nvSpPr>
        <p:spPr>
          <a:xfrm flipH="1">
            <a:off x="118137" y="5953479"/>
            <a:ext cx="9005939" cy="400110"/>
          </a:xfrm>
          <a:prstGeom prst="rect">
            <a:avLst/>
          </a:prstGeom>
          <a:noFill/>
          <a:ln w="25400">
            <a:noFill/>
          </a:ln>
        </p:spPr>
        <p:txBody>
          <a:bodyPr wrap="square" rtlCol="0">
            <a:spAutoFit/>
          </a:bodyPr>
          <a:lstStyle/>
          <a:p>
            <a:pPr algn="ctr" fontAlgn="auto">
              <a:spcBef>
                <a:spcPts val="0"/>
              </a:spcBef>
              <a:spcAft>
                <a:spcPts val="0"/>
              </a:spcAft>
            </a:pPr>
            <a:r>
              <a:rPr lang="en-US" sz="2000" b="1" dirty="0">
                <a:solidFill>
                  <a:prstClr val="black"/>
                </a:solidFill>
                <a:latin typeface="Tahoma"/>
              </a:rPr>
              <a:t>SHIELD makes counterfeiting too expensive </a:t>
            </a:r>
            <a:r>
              <a:rPr lang="en-US" sz="2000" b="1" dirty="0" smtClean="0">
                <a:solidFill>
                  <a:prstClr val="black"/>
                </a:solidFill>
                <a:latin typeface="Tahoma"/>
              </a:rPr>
              <a:t>and too </a:t>
            </a:r>
            <a:r>
              <a:rPr lang="en-US" sz="2000" b="1" dirty="0">
                <a:solidFill>
                  <a:prstClr val="black"/>
                </a:solidFill>
                <a:latin typeface="Tahoma"/>
              </a:rPr>
              <a:t>hard to do</a:t>
            </a:r>
            <a:r>
              <a:rPr lang="en-US" sz="2000" b="1" dirty="0" smtClean="0">
                <a:solidFill>
                  <a:prstClr val="black"/>
                </a:solidFill>
                <a:cs typeface="Arial" panose="020B0604020202020204" pitchFamily="34" charset="0"/>
              </a:rPr>
              <a:t>. </a:t>
            </a:r>
            <a:endParaRPr lang="en-US" sz="2000" b="1" dirty="0">
              <a:solidFill>
                <a:prstClr val="black"/>
              </a:solidFill>
              <a:cs typeface="Arial" panose="020B0604020202020204" pitchFamily="34" charset="0"/>
            </a:endParaRPr>
          </a:p>
        </p:txBody>
      </p:sp>
      <p:sp>
        <p:nvSpPr>
          <p:cNvPr id="6" name="TextBox 5"/>
          <p:cNvSpPr txBox="1"/>
          <p:nvPr/>
        </p:nvSpPr>
        <p:spPr>
          <a:xfrm>
            <a:off x="4258678" y="1148025"/>
            <a:ext cx="1790875" cy="646331"/>
          </a:xfrm>
          <a:prstGeom prst="rect">
            <a:avLst/>
          </a:prstGeom>
          <a:noFill/>
        </p:spPr>
        <p:txBody>
          <a:bodyPr wrap="none" rtlCol="0">
            <a:spAutoFit/>
          </a:bodyPr>
          <a:lstStyle/>
          <a:p>
            <a:pPr fontAlgn="auto">
              <a:spcBef>
                <a:spcPts val="0"/>
              </a:spcBef>
              <a:spcAft>
                <a:spcPts val="0"/>
              </a:spcAft>
            </a:pPr>
            <a:r>
              <a:rPr lang="en-US" b="1" dirty="0" smtClean="0">
                <a:solidFill>
                  <a:srgbClr val="FF0000"/>
                </a:solidFill>
                <a:latin typeface="Tahoma"/>
              </a:rPr>
              <a:t>Microscopic</a:t>
            </a:r>
            <a:br>
              <a:rPr lang="en-US" b="1" dirty="0" smtClean="0">
                <a:solidFill>
                  <a:srgbClr val="FF0000"/>
                </a:solidFill>
                <a:latin typeface="Tahoma"/>
              </a:rPr>
            </a:br>
            <a:r>
              <a:rPr lang="en-US" b="1" dirty="0" smtClean="0">
                <a:solidFill>
                  <a:srgbClr val="FF0000"/>
                </a:solidFill>
                <a:latin typeface="Tahoma"/>
              </a:rPr>
              <a:t>SHIELD </a:t>
            </a:r>
            <a:r>
              <a:rPr lang="en-US" b="1" dirty="0" err="1" smtClean="0">
                <a:solidFill>
                  <a:srgbClr val="FF0000"/>
                </a:solidFill>
                <a:latin typeface="Tahoma"/>
              </a:rPr>
              <a:t>dielet</a:t>
            </a:r>
            <a:endParaRPr lang="en-US" b="1" dirty="0" smtClean="0">
              <a:solidFill>
                <a:srgbClr val="FF0000"/>
              </a:solidFill>
              <a:latin typeface="Tahoma"/>
            </a:endParaRPr>
          </a:p>
        </p:txBody>
      </p:sp>
      <p:cxnSp>
        <p:nvCxnSpPr>
          <p:cNvPr id="8" name="Straight Arrow Connector 7"/>
          <p:cNvCxnSpPr/>
          <p:nvPr/>
        </p:nvCxnSpPr>
        <p:spPr bwMode="auto">
          <a:xfrm flipV="1">
            <a:off x="2452255" y="2508280"/>
            <a:ext cx="1944245" cy="1003847"/>
          </a:xfrm>
          <a:prstGeom prst="straightConnector1">
            <a:avLst/>
          </a:prstGeom>
          <a:noFill/>
          <a:ln w="22225">
            <a:solidFill>
              <a:schemeClr val="tx1">
                <a:lumMod val="75000"/>
                <a:lumOff val="25000"/>
              </a:schemeClr>
            </a:solidFill>
            <a:prstDash val="sysDash"/>
            <a:round/>
            <a:headEnd/>
            <a:tailEnd type="arrow" w="sm" len="sm"/>
          </a:ln>
          <a:extLst>
            <a:ext uri="{909E8E84-426E-40DD-AFC4-6F175D3DCCD1}">
              <a14:hiddenFill xmlns:a14="http://schemas.microsoft.com/office/drawing/2010/main">
                <a:noFill/>
              </a14:hiddenFill>
            </a:ext>
          </a:extLst>
        </p:spPr>
      </p:cxnSp>
      <p:sp>
        <p:nvSpPr>
          <p:cNvPr id="12" name="TextBox 11"/>
          <p:cNvSpPr txBox="1"/>
          <p:nvPr/>
        </p:nvSpPr>
        <p:spPr>
          <a:xfrm>
            <a:off x="-6787" y="1173482"/>
            <a:ext cx="2477794" cy="2862322"/>
          </a:xfrm>
          <a:prstGeom prst="rect">
            <a:avLst/>
          </a:prstGeom>
          <a:noFill/>
        </p:spPr>
        <p:txBody>
          <a:bodyPr wrap="none" rtlCol="0">
            <a:spAutoFit/>
          </a:bodyPr>
          <a:lstStyle/>
          <a:p>
            <a:pPr algn="r" fontAlgn="auto">
              <a:spcBef>
                <a:spcPts val="0"/>
              </a:spcBef>
              <a:spcAft>
                <a:spcPts val="0"/>
              </a:spcAft>
            </a:pPr>
            <a:r>
              <a:rPr lang="en-US" dirty="0" smtClean="0">
                <a:solidFill>
                  <a:prstClr val="black"/>
                </a:solidFill>
                <a:cs typeface="Arial" panose="020B0604020202020204" pitchFamily="34" charset="0"/>
              </a:rPr>
              <a:t>HW Root-of-Trust</a:t>
            </a:r>
          </a:p>
          <a:p>
            <a:pPr algn="r" fontAlgn="auto">
              <a:spcBef>
                <a:spcPts val="0"/>
              </a:spcBef>
              <a:spcAft>
                <a:spcPts val="0"/>
              </a:spcAft>
            </a:pPr>
            <a:r>
              <a:rPr lang="en-US" dirty="0" smtClean="0">
                <a:solidFill>
                  <a:prstClr val="black"/>
                </a:solidFill>
                <a:cs typeface="Arial" panose="020B0604020202020204" pitchFamily="34" charset="0"/>
              </a:rPr>
              <a:t>Fragile Key Storage</a:t>
            </a:r>
          </a:p>
          <a:p>
            <a:pPr algn="r" fontAlgn="auto">
              <a:spcBef>
                <a:spcPts val="0"/>
              </a:spcBef>
              <a:spcAft>
                <a:spcPts val="0"/>
              </a:spcAft>
            </a:pPr>
            <a:endParaRPr lang="en-US" dirty="0" smtClean="0">
              <a:solidFill>
                <a:prstClr val="black"/>
              </a:solidFill>
              <a:cs typeface="Arial" panose="020B0604020202020204" pitchFamily="34" charset="0"/>
            </a:endParaRPr>
          </a:p>
          <a:p>
            <a:pPr algn="r" fontAlgn="auto">
              <a:spcBef>
                <a:spcPts val="0"/>
              </a:spcBef>
              <a:spcAft>
                <a:spcPts val="0"/>
              </a:spcAft>
            </a:pPr>
            <a:r>
              <a:rPr lang="en-US" dirty="0" smtClean="0">
                <a:solidFill>
                  <a:prstClr val="black"/>
                </a:solidFill>
                <a:cs typeface="Arial" panose="020B0604020202020204" pitchFamily="34" charset="0"/>
              </a:rPr>
              <a:t>Full Encryption Engine</a:t>
            </a:r>
          </a:p>
          <a:p>
            <a:pPr algn="r" fontAlgn="auto">
              <a:spcBef>
                <a:spcPts val="0"/>
              </a:spcBef>
              <a:spcAft>
                <a:spcPts val="0"/>
              </a:spcAft>
            </a:pPr>
            <a:endParaRPr lang="en-US" dirty="0" smtClean="0">
              <a:solidFill>
                <a:prstClr val="black"/>
              </a:solidFill>
              <a:cs typeface="Arial" panose="020B0604020202020204" pitchFamily="34" charset="0"/>
            </a:endParaRPr>
          </a:p>
          <a:p>
            <a:pPr algn="r" fontAlgn="auto">
              <a:spcBef>
                <a:spcPts val="0"/>
              </a:spcBef>
              <a:spcAft>
                <a:spcPts val="0"/>
              </a:spcAft>
            </a:pPr>
            <a:r>
              <a:rPr lang="en-US" dirty="0" smtClean="0">
                <a:solidFill>
                  <a:prstClr val="black"/>
                </a:solidFill>
                <a:cs typeface="Arial" panose="020B0604020202020204" pitchFamily="34" charset="0"/>
              </a:rPr>
              <a:t>Unpowered</a:t>
            </a:r>
            <a:br>
              <a:rPr lang="en-US" dirty="0" smtClean="0">
                <a:solidFill>
                  <a:prstClr val="black"/>
                </a:solidFill>
                <a:cs typeface="Arial" panose="020B0604020202020204" pitchFamily="34" charset="0"/>
              </a:rPr>
            </a:br>
            <a:r>
              <a:rPr lang="en-US" dirty="0" smtClean="0">
                <a:solidFill>
                  <a:prstClr val="black"/>
                </a:solidFill>
                <a:cs typeface="Arial" panose="020B0604020202020204" pitchFamily="34" charset="0"/>
              </a:rPr>
              <a:t>Passive Sensors</a:t>
            </a:r>
          </a:p>
          <a:p>
            <a:pPr algn="r" fontAlgn="auto">
              <a:spcBef>
                <a:spcPts val="0"/>
              </a:spcBef>
              <a:spcAft>
                <a:spcPts val="0"/>
              </a:spcAft>
            </a:pPr>
            <a:r>
              <a:rPr lang="en-US" dirty="0">
                <a:solidFill>
                  <a:prstClr val="black"/>
                </a:solidFill>
                <a:cs typeface="Arial" panose="020B0604020202020204" pitchFamily="34" charset="0"/>
              </a:rPr>
              <a:t> </a:t>
            </a:r>
            <a:endParaRPr lang="en-US" dirty="0" smtClean="0">
              <a:solidFill>
                <a:prstClr val="black"/>
              </a:solidFill>
              <a:cs typeface="Arial" panose="020B0604020202020204" pitchFamily="34" charset="0"/>
            </a:endParaRPr>
          </a:p>
          <a:p>
            <a:pPr algn="r" fontAlgn="auto">
              <a:spcBef>
                <a:spcPts val="0"/>
              </a:spcBef>
              <a:spcAft>
                <a:spcPts val="0"/>
              </a:spcAft>
            </a:pPr>
            <a:r>
              <a:rPr lang="en-US" dirty="0" smtClean="0">
                <a:solidFill>
                  <a:prstClr val="black"/>
                </a:solidFill>
                <a:cs typeface="Arial" panose="020B0604020202020204" pitchFamily="34" charset="0"/>
              </a:rPr>
              <a:t>Inductive Powering </a:t>
            </a:r>
          </a:p>
          <a:p>
            <a:pPr algn="r" fontAlgn="auto">
              <a:spcBef>
                <a:spcPts val="0"/>
              </a:spcBef>
              <a:spcAft>
                <a:spcPts val="0"/>
              </a:spcAft>
            </a:pPr>
            <a:r>
              <a:rPr lang="en-US" dirty="0" smtClean="0">
                <a:solidFill>
                  <a:prstClr val="black"/>
                </a:solidFill>
                <a:cs typeface="Arial" panose="020B0604020202020204" pitchFamily="34" charset="0"/>
              </a:rPr>
              <a:t>and Communication</a:t>
            </a:r>
          </a:p>
        </p:txBody>
      </p:sp>
      <p:sp>
        <p:nvSpPr>
          <p:cNvPr id="17" name="TextBox 16"/>
          <p:cNvSpPr txBox="1"/>
          <p:nvPr/>
        </p:nvSpPr>
        <p:spPr>
          <a:xfrm>
            <a:off x="226272" y="4472875"/>
            <a:ext cx="8807569" cy="1323439"/>
          </a:xfrm>
          <a:prstGeom prst="rect">
            <a:avLst/>
          </a:prstGeom>
          <a:solidFill>
            <a:srgbClr val="FFFF00"/>
          </a:solidFill>
          <a:ln w="25400">
            <a:solidFill>
              <a:schemeClr val="tx1"/>
            </a:solidFill>
          </a:ln>
        </p:spPr>
        <p:txBody>
          <a:bodyPr wrap="square" rtlCol="0">
            <a:spAutoFit/>
          </a:bodyPr>
          <a:lstStyle/>
          <a:p>
            <a:pPr marL="0" lvl="1" fontAlgn="auto">
              <a:spcBef>
                <a:spcPts val="0"/>
              </a:spcBef>
              <a:spcAft>
                <a:spcPts val="0"/>
              </a:spcAft>
            </a:pPr>
            <a:r>
              <a:rPr lang="en-US" sz="2000" b="1" dirty="0" smtClean="0">
                <a:solidFill>
                  <a:prstClr val="black"/>
                </a:solidFill>
                <a:cs typeface="Arial" panose="020B0604020202020204" pitchFamily="34" charset="0"/>
              </a:rPr>
              <a:t>DARPA SHIELD will develop the ability to provide:</a:t>
            </a:r>
          </a:p>
          <a:p>
            <a:pPr marL="342900" lvl="1" indent="-342900" fontAlgn="auto">
              <a:spcBef>
                <a:spcPts val="0"/>
              </a:spcBef>
              <a:spcAft>
                <a:spcPts val="0"/>
              </a:spcAft>
              <a:buFontTx/>
              <a:buChar char="-"/>
            </a:pPr>
            <a:r>
              <a:rPr lang="en-US" sz="2000" b="1" dirty="0" smtClean="0">
                <a:solidFill>
                  <a:prstClr val="black"/>
                </a:solidFill>
                <a:cs typeface="Arial" panose="020B0604020202020204" pitchFamily="34" charset="0"/>
              </a:rPr>
              <a:t>100</a:t>
            </a:r>
            <a:r>
              <a:rPr lang="en-US" sz="2000" b="1" dirty="0">
                <a:solidFill>
                  <a:prstClr val="black"/>
                </a:solidFill>
                <a:cs typeface="Arial" panose="020B0604020202020204" pitchFamily="34" charset="0"/>
              </a:rPr>
              <a:t>% </a:t>
            </a:r>
            <a:r>
              <a:rPr lang="en-US" sz="2000" b="1" dirty="0" smtClean="0">
                <a:solidFill>
                  <a:prstClr val="black"/>
                </a:solidFill>
                <a:cs typeface="Arial" panose="020B0604020202020204" pitchFamily="34" charset="0"/>
              </a:rPr>
              <a:t>assurance against certain known </a:t>
            </a:r>
            <a:r>
              <a:rPr lang="en-US" sz="2000" b="1" dirty="0">
                <a:solidFill>
                  <a:prstClr val="black"/>
                </a:solidFill>
                <a:cs typeface="Arial" panose="020B0604020202020204" pitchFamily="34" charset="0"/>
              </a:rPr>
              <a:t>threat </a:t>
            </a:r>
            <a:r>
              <a:rPr lang="en-US" sz="2000" b="1" dirty="0" smtClean="0">
                <a:solidFill>
                  <a:prstClr val="black"/>
                </a:solidFill>
                <a:cs typeface="Arial" panose="020B0604020202020204" pitchFamily="34" charset="0"/>
              </a:rPr>
              <a:t>modes;  </a:t>
            </a:r>
          </a:p>
          <a:p>
            <a:pPr marL="342900" lvl="1" indent="-342900" fontAlgn="auto">
              <a:spcBef>
                <a:spcPts val="0"/>
              </a:spcBef>
              <a:spcAft>
                <a:spcPts val="0"/>
              </a:spcAft>
              <a:buFontTx/>
              <a:buChar char="-"/>
            </a:pPr>
            <a:r>
              <a:rPr lang="en-US" sz="2000" b="1" dirty="0">
                <a:solidFill>
                  <a:prstClr val="black"/>
                </a:solidFill>
                <a:cs typeface="Arial" panose="020B0604020202020204" pitchFamily="34" charset="0"/>
              </a:rPr>
              <a:t>q</a:t>
            </a:r>
            <a:r>
              <a:rPr lang="en-US" sz="2000" b="1" dirty="0" smtClean="0">
                <a:solidFill>
                  <a:prstClr val="black"/>
                </a:solidFill>
                <a:cs typeface="Arial" panose="020B0604020202020204" pitchFamily="34" charset="0"/>
              </a:rPr>
              <a:t>uickly, on demand, at any step of the supply chain; and</a:t>
            </a:r>
          </a:p>
          <a:p>
            <a:pPr marL="342900" lvl="1" indent="-342900" fontAlgn="auto">
              <a:spcBef>
                <a:spcPts val="0"/>
              </a:spcBef>
              <a:spcAft>
                <a:spcPts val="0"/>
              </a:spcAft>
              <a:buFontTx/>
              <a:buChar char="-"/>
            </a:pPr>
            <a:r>
              <a:rPr lang="en-US" sz="2000" b="1" dirty="0">
                <a:solidFill>
                  <a:prstClr val="black"/>
                </a:solidFill>
                <a:cs typeface="Arial" panose="020B0604020202020204" pitchFamily="34" charset="0"/>
              </a:rPr>
              <a:t>e</a:t>
            </a:r>
            <a:r>
              <a:rPr lang="en-US" sz="2000" b="1" dirty="0" smtClean="0">
                <a:solidFill>
                  <a:prstClr val="black"/>
                </a:solidFill>
                <a:cs typeface="Arial" panose="020B0604020202020204" pitchFamily="34" charset="0"/>
              </a:rPr>
              <a:t>ssentially for </a:t>
            </a:r>
            <a:r>
              <a:rPr lang="en-US" sz="2000" b="1" i="1" dirty="0" smtClean="0">
                <a:solidFill>
                  <a:prstClr val="black"/>
                </a:solidFill>
                <a:cs typeface="Arial" panose="020B0604020202020204" pitchFamily="34" charset="0"/>
              </a:rPr>
              <a:t>free.</a:t>
            </a:r>
          </a:p>
        </p:txBody>
      </p:sp>
      <p:sp>
        <p:nvSpPr>
          <p:cNvPr id="18" name="TextBox 17"/>
          <p:cNvSpPr txBox="1"/>
          <p:nvPr/>
        </p:nvSpPr>
        <p:spPr>
          <a:xfrm>
            <a:off x="6250985" y="1002344"/>
            <a:ext cx="2653290" cy="2308324"/>
          </a:xfrm>
          <a:prstGeom prst="rect">
            <a:avLst/>
          </a:prstGeom>
          <a:solidFill>
            <a:schemeClr val="bg1">
              <a:lumMod val="95000"/>
            </a:schemeClr>
          </a:solidFill>
          <a:ln>
            <a:solidFill>
              <a:schemeClr val="tx1"/>
            </a:solidFill>
          </a:ln>
        </p:spPr>
        <p:txBody>
          <a:bodyPr wrap="none" rtlCol="0">
            <a:spAutoFit/>
          </a:bodyPr>
          <a:lstStyle/>
          <a:p>
            <a:pPr fontAlgn="auto">
              <a:spcBef>
                <a:spcPts val="0"/>
              </a:spcBef>
              <a:spcAft>
                <a:spcPts val="0"/>
              </a:spcAft>
            </a:pPr>
            <a:r>
              <a:rPr lang="en-US" b="1" u="sng" dirty="0" smtClean="0">
                <a:solidFill>
                  <a:prstClr val="black"/>
                </a:solidFill>
                <a:cs typeface="Arial" panose="020B0604020202020204" pitchFamily="34" charset="0"/>
              </a:rPr>
              <a:t>SHIELD Target Spec</a:t>
            </a:r>
          </a:p>
          <a:p>
            <a:pPr marL="285750" indent="-285750" fontAlgn="auto">
              <a:spcBef>
                <a:spcPts val="0"/>
              </a:spcBef>
              <a:spcAft>
                <a:spcPts val="0"/>
              </a:spcAft>
              <a:buFontTx/>
              <a:buChar char="-"/>
            </a:pPr>
            <a:r>
              <a:rPr lang="en-US" b="1" dirty="0" smtClean="0">
                <a:solidFill>
                  <a:prstClr val="black"/>
                </a:solidFill>
                <a:cs typeface="Arial" panose="020B0604020202020204" pitchFamily="34" charset="0"/>
              </a:rPr>
              <a:t>100µm x 100µm</a:t>
            </a:r>
            <a:br>
              <a:rPr lang="en-US" b="1" dirty="0" smtClean="0">
                <a:solidFill>
                  <a:prstClr val="black"/>
                </a:solidFill>
                <a:cs typeface="Arial" panose="020B0604020202020204" pitchFamily="34" charset="0"/>
              </a:rPr>
            </a:br>
            <a:r>
              <a:rPr lang="en-US" b="1" dirty="0" smtClean="0">
                <a:solidFill>
                  <a:prstClr val="black"/>
                </a:solidFill>
                <a:cs typeface="Arial" panose="020B0604020202020204" pitchFamily="34" charset="0"/>
              </a:rPr>
              <a:t>(0.01 mm</a:t>
            </a:r>
            <a:r>
              <a:rPr lang="en-US" b="1" baseline="30000" dirty="0" smtClean="0">
                <a:solidFill>
                  <a:prstClr val="black"/>
                </a:solidFill>
                <a:cs typeface="Arial" panose="020B0604020202020204" pitchFamily="34" charset="0"/>
              </a:rPr>
              <a:t>2  </a:t>
            </a:r>
            <a:r>
              <a:rPr lang="en-US" b="1" dirty="0" smtClean="0">
                <a:solidFill>
                  <a:prstClr val="black"/>
                </a:solidFill>
                <a:cs typeface="Arial" panose="020B0604020202020204" pitchFamily="34" charset="0"/>
              </a:rPr>
              <a:t>Area)</a:t>
            </a:r>
          </a:p>
          <a:p>
            <a:pPr marL="285750" indent="-285750" fontAlgn="auto">
              <a:spcBef>
                <a:spcPts val="0"/>
              </a:spcBef>
              <a:spcAft>
                <a:spcPts val="0"/>
              </a:spcAft>
              <a:buFontTx/>
              <a:buChar char="-"/>
            </a:pPr>
            <a:r>
              <a:rPr lang="en-US" b="1" dirty="0">
                <a:solidFill>
                  <a:prstClr val="black"/>
                </a:solidFill>
                <a:cs typeface="Arial" panose="020B0604020202020204" pitchFamily="34" charset="0"/>
              </a:rPr>
              <a:t>100K </a:t>
            </a:r>
            <a:r>
              <a:rPr lang="en-US" b="1" dirty="0" smtClean="0">
                <a:solidFill>
                  <a:prstClr val="black"/>
                </a:solidFill>
                <a:cs typeface="Arial" panose="020B0604020202020204" pitchFamily="34" charset="0"/>
              </a:rPr>
              <a:t>Devices</a:t>
            </a:r>
          </a:p>
          <a:p>
            <a:pPr marL="285750" indent="-285750" fontAlgn="auto">
              <a:spcBef>
                <a:spcPts val="0"/>
              </a:spcBef>
              <a:spcAft>
                <a:spcPts val="0"/>
              </a:spcAft>
              <a:buFontTx/>
              <a:buChar char="-"/>
            </a:pPr>
            <a:r>
              <a:rPr lang="en-US" b="1" dirty="0">
                <a:solidFill>
                  <a:prstClr val="black"/>
                </a:solidFill>
                <a:cs typeface="Arial" panose="020B0604020202020204" pitchFamily="34" charset="0"/>
              </a:rPr>
              <a:t>1</a:t>
            </a:r>
            <a:r>
              <a:rPr lang="en-US" b="1" dirty="0" smtClean="0">
                <a:solidFill>
                  <a:prstClr val="black"/>
                </a:solidFill>
                <a:cs typeface="Arial" panose="020B0604020202020204" pitchFamily="34" charset="0"/>
              </a:rPr>
              <a:t>00 MHz Clock </a:t>
            </a:r>
            <a:r>
              <a:rPr lang="en-US" b="1" dirty="0">
                <a:solidFill>
                  <a:prstClr val="black"/>
                </a:solidFill>
                <a:cs typeface="Arial" panose="020B0604020202020204" pitchFamily="34" charset="0"/>
              </a:rPr>
              <a:t>R</a:t>
            </a:r>
            <a:r>
              <a:rPr lang="en-US" b="1" dirty="0" smtClean="0">
                <a:solidFill>
                  <a:prstClr val="black"/>
                </a:solidFill>
                <a:cs typeface="Arial" panose="020B0604020202020204" pitchFamily="34" charset="0"/>
              </a:rPr>
              <a:t>ate</a:t>
            </a:r>
          </a:p>
          <a:p>
            <a:pPr marL="285750" indent="-285750" fontAlgn="auto">
              <a:spcBef>
                <a:spcPts val="0"/>
              </a:spcBef>
              <a:spcAft>
                <a:spcPts val="0"/>
              </a:spcAft>
              <a:buFontTx/>
              <a:buChar char="-"/>
            </a:pPr>
            <a:r>
              <a:rPr lang="en-US" b="1" dirty="0">
                <a:solidFill>
                  <a:prstClr val="black"/>
                </a:solidFill>
                <a:cs typeface="Arial" panose="020B0604020202020204" pitchFamily="34" charset="0"/>
              </a:rPr>
              <a:t>50 µW </a:t>
            </a:r>
            <a:r>
              <a:rPr lang="en-US" b="1" dirty="0" smtClean="0">
                <a:solidFill>
                  <a:prstClr val="black"/>
                </a:solidFill>
                <a:cs typeface="Arial" panose="020B0604020202020204" pitchFamily="34" charset="0"/>
              </a:rPr>
              <a:t>Total Power</a:t>
            </a:r>
          </a:p>
          <a:p>
            <a:pPr marL="285750" indent="-285750" fontAlgn="auto">
              <a:spcBef>
                <a:spcPts val="0"/>
              </a:spcBef>
              <a:spcAft>
                <a:spcPts val="0"/>
              </a:spcAft>
              <a:buFontTx/>
              <a:buChar char="-"/>
            </a:pPr>
            <a:r>
              <a:rPr lang="en-US" b="1" dirty="0" smtClean="0">
                <a:solidFill>
                  <a:prstClr val="black"/>
                </a:solidFill>
                <a:cs typeface="Arial" panose="020B0604020202020204" pitchFamily="34" charset="0"/>
              </a:rPr>
              <a:t>T ≤ 120</a:t>
            </a:r>
            <a:r>
              <a:rPr lang="en-US" b="1" dirty="0" smtClean="0">
                <a:solidFill>
                  <a:prstClr val="black"/>
                </a:solidFill>
                <a:cs typeface="Arial" panose="020B0604020202020204" pitchFamily="34" charset="0"/>
                <a:sym typeface="Symbol"/>
              </a:rPr>
              <a:t>C</a:t>
            </a:r>
          </a:p>
          <a:p>
            <a:pPr marL="285750" indent="-285750" fontAlgn="auto">
              <a:spcBef>
                <a:spcPts val="0"/>
              </a:spcBef>
              <a:spcAft>
                <a:spcPts val="0"/>
              </a:spcAft>
              <a:buFontTx/>
              <a:buChar char="-"/>
            </a:pPr>
            <a:r>
              <a:rPr lang="en-US" b="1" dirty="0" smtClean="0">
                <a:solidFill>
                  <a:prstClr val="black"/>
                </a:solidFill>
                <a:cs typeface="Arial" panose="020B0604020202020204" pitchFamily="34" charset="0"/>
              </a:rPr>
              <a:t>&lt;1¢ per </a:t>
            </a:r>
            <a:r>
              <a:rPr lang="en-US" b="1" dirty="0" err="1" smtClean="0">
                <a:solidFill>
                  <a:prstClr val="black"/>
                </a:solidFill>
                <a:cs typeface="Arial" panose="020B0604020202020204" pitchFamily="34" charset="0"/>
              </a:rPr>
              <a:t>dielet</a:t>
            </a:r>
            <a:endParaRPr lang="en-US" b="1" dirty="0">
              <a:solidFill>
                <a:prstClr val="black"/>
              </a:solidFill>
              <a:cs typeface="Arial" panose="020B0604020202020204" pitchFamily="34" charset="0"/>
            </a:endParaRPr>
          </a:p>
        </p:txBody>
      </p:sp>
      <p:cxnSp>
        <p:nvCxnSpPr>
          <p:cNvPr id="19" name="Straight Arrow Connector 18"/>
          <p:cNvCxnSpPr/>
          <p:nvPr/>
        </p:nvCxnSpPr>
        <p:spPr bwMode="auto">
          <a:xfrm flipV="1">
            <a:off x="2471007" y="2456329"/>
            <a:ext cx="1903769" cy="311817"/>
          </a:xfrm>
          <a:prstGeom prst="straightConnector1">
            <a:avLst/>
          </a:prstGeom>
          <a:noFill/>
          <a:ln w="22225">
            <a:solidFill>
              <a:schemeClr val="tx1">
                <a:lumMod val="75000"/>
                <a:lumOff val="25000"/>
              </a:schemeClr>
            </a:solidFill>
            <a:prstDash val="sysDash"/>
            <a:round/>
            <a:headEnd/>
            <a:tailEnd type="arrow" w="sm" len="sm"/>
          </a:ln>
          <a:extLst>
            <a:ext uri="{909E8E84-426E-40DD-AFC4-6F175D3DCCD1}">
              <a14:hiddenFill xmlns:a14="http://schemas.microsoft.com/office/drawing/2010/main">
                <a:noFill/>
              </a14:hiddenFill>
            </a:ext>
          </a:extLst>
        </p:spPr>
      </p:cxnSp>
      <p:cxnSp>
        <p:nvCxnSpPr>
          <p:cNvPr id="23" name="Straight Arrow Connector 22"/>
          <p:cNvCxnSpPr/>
          <p:nvPr/>
        </p:nvCxnSpPr>
        <p:spPr bwMode="auto">
          <a:xfrm>
            <a:off x="2406006" y="2180511"/>
            <a:ext cx="1994231" cy="203081"/>
          </a:xfrm>
          <a:prstGeom prst="straightConnector1">
            <a:avLst/>
          </a:prstGeom>
          <a:noFill/>
          <a:ln w="22225">
            <a:solidFill>
              <a:schemeClr val="tx1">
                <a:lumMod val="75000"/>
                <a:lumOff val="25000"/>
              </a:schemeClr>
            </a:solidFill>
            <a:prstDash val="sysDash"/>
            <a:round/>
            <a:headEnd/>
            <a:tailEnd type="arrow"/>
          </a:ln>
          <a:extLst>
            <a:ext uri="{909E8E84-426E-40DD-AFC4-6F175D3DCCD1}">
              <a14:hiddenFill xmlns:a14="http://schemas.microsoft.com/office/drawing/2010/main">
                <a:noFill/>
              </a14:hiddenFill>
            </a:ext>
          </a:extLst>
        </p:spPr>
      </p:cxnSp>
      <p:cxnSp>
        <p:nvCxnSpPr>
          <p:cNvPr id="25" name="Straight Arrow Connector 24"/>
          <p:cNvCxnSpPr/>
          <p:nvPr/>
        </p:nvCxnSpPr>
        <p:spPr bwMode="auto">
          <a:xfrm>
            <a:off x="2427673" y="1348782"/>
            <a:ext cx="1950898" cy="978862"/>
          </a:xfrm>
          <a:prstGeom prst="straightConnector1">
            <a:avLst/>
          </a:prstGeom>
          <a:noFill/>
          <a:ln w="22225">
            <a:solidFill>
              <a:schemeClr val="tx1">
                <a:lumMod val="75000"/>
                <a:lumOff val="25000"/>
              </a:schemeClr>
            </a:solidFill>
            <a:prstDash val="sysDash"/>
            <a:round/>
            <a:headEnd/>
            <a:tailEnd type="arrow" w="sm" len="sm"/>
          </a:ln>
          <a:extLst>
            <a:ext uri="{909E8E84-426E-40DD-AFC4-6F175D3DCCD1}">
              <a14:hiddenFill xmlns:a14="http://schemas.microsoft.com/office/drawing/2010/main">
                <a:noFill/>
              </a14:hiddenFill>
            </a:ext>
          </a:extLst>
        </p:spPr>
      </p:cxnSp>
      <p:cxnSp>
        <p:nvCxnSpPr>
          <p:cNvPr id="9" name="Straight Arrow Connector 8"/>
          <p:cNvCxnSpPr/>
          <p:nvPr/>
        </p:nvCxnSpPr>
        <p:spPr bwMode="auto">
          <a:xfrm flipH="1">
            <a:off x="4630057" y="1860560"/>
            <a:ext cx="581706" cy="418183"/>
          </a:xfrm>
          <a:prstGeom prst="straightConnector1">
            <a:avLst/>
          </a:prstGeom>
          <a:noFill/>
          <a:ln w="44450">
            <a:solidFill>
              <a:srgbClr val="FF0000"/>
            </a:solidFill>
            <a:round/>
            <a:headEnd/>
            <a:tailEnd type="arrow"/>
          </a:ln>
          <a:extLst>
            <a:ext uri="{909E8E84-426E-40DD-AFC4-6F175D3DCCD1}">
              <a14:hiddenFill xmlns:a14="http://schemas.microsoft.com/office/drawing/2010/main">
                <a:noFill/>
              </a14:hiddenFill>
            </a:ext>
          </a:extLst>
        </p:spPr>
      </p:cxnSp>
      <p:sp>
        <p:nvSpPr>
          <p:cNvPr id="20" name="Rectangle 19"/>
          <p:cNvSpPr/>
          <p:nvPr/>
        </p:nvSpPr>
        <p:spPr>
          <a:xfrm>
            <a:off x="882730" y="3941173"/>
            <a:ext cx="3517507" cy="369332"/>
          </a:xfrm>
          <a:prstGeom prst="rect">
            <a:avLst/>
          </a:prstGeom>
        </p:spPr>
        <p:txBody>
          <a:bodyPr wrap="square">
            <a:spAutoFit/>
          </a:bodyPr>
          <a:lstStyle/>
          <a:p>
            <a:pPr fontAlgn="auto">
              <a:spcBef>
                <a:spcPts val="0"/>
              </a:spcBef>
              <a:spcAft>
                <a:spcPts val="0"/>
              </a:spcAft>
            </a:pPr>
            <a:r>
              <a:rPr lang="en-US" sz="900" dirty="0" smtClean="0">
                <a:solidFill>
                  <a:prstClr val="white">
                    <a:lumMod val="50000"/>
                  </a:prstClr>
                </a:solidFill>
                <a:latin typeface="Tahoma"/>
              </a:rPr>
              <a:t>Image courtesy of </a:t>
            </a:r>
            <a:r>
              <a:rPr lang="en-US" sz="900" dirty="0">
                <a:solidFill>
                  <a:prstClr val="white">
                    <a:lumMod val="50000"/>
                  </a:prstClr>
                </a:solidFill>
                <a:latin typeface="Tahoma"/>
              </a:rPr>
              <a:t>http://www.hitachi.com/New/cnews/030902.html</a:t>
            </a:r>
          </a:p>
        </p:txBody>
      </p:sp>
    </p:spTree>
    <p:extLst>
      <p:ext uri="{BB962C8B-B14F-4D97-AF65-F5344CB8AC3E}">
        <p14:creationId xmlns:p14="http://schemas.microsoft.com/office/powerpoint/2010/main" val="12676734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Design for Security - S. LEEF, March, 2014</a:t>
            </a:r>
            <a:endParaRPr lang="en-US" dirty="0"/>
          </a:p>
        </p:txBody>
      </p:sp>
      <p:sp>
        <p:nvSpPr>
          <p:cNvPr id="3" name="Slide Number Placeholder 2"/>
          <p:cNvSpPr>
            <a:spLocks noGrp="1"/>
          </p:cNvSpPr>
          <p:nvPr>
            <p:ph type="sldNum" sz="quarter" idx="11"/>
          </p:nvPr>
        </p:nvSpPr>
        <p:spPr/>
        <p:txBody>
          <a:bodyPr/>
          <a:lstStyle/>
          <a:p>
            <a:pPr>
              <a:defRPr/>
            </a:pPr>
            <a:fld id="{231CC523-8BC6-4921-807A-66BD262F34AB}" type="slidenum">
              <a:rPr lang="en-US" smtClean="0"/>
              <a:pPr>
                <a:defRPr/>
              </a:pPr>
              <a:t>27</a:t>
            </a:fld>
            <a:endParaRPr lang="en-US"/>
          </a:p>
        </p:txBody>
      </p:sp>
      <p:sp>
        <p:nvSpPr>
          <p:cNvPr id="4" name="Title 3"/>
          <p:cNvSpPr>
            <a:spLocks noGrp="1"/>
          </p:cNvSpPr>
          <p:nvPr>
            <p:ph type="ctrTitle"/>
          </p:nvPr>
        </p:nvSpPr>
        <p:spPr/>
        <p:txBody>
          <a:bodyPr/>
          <a:lstStyle/>
          <a:p>
            <a:r>
              <a:rPr lang="en-US" dirty="0" smtClean="0"/>
              <a:t>SHIELD Exemplary CONOP</a:t>
            </a:r>
            <a:endParaRPr lang="en-US" dirty="0"/>
          </a:p>
        </p:txBody>
      </p:sp>
      <p:sp>
        <p:nvSpPr>
          <p:cNvPr id="6" name="TextBox 5"/>
          <p:cNvSpPr txBox="1"/>
          <p:nvPr/>
        </p:nvSpPr>
        <p:spPr>
          <a:xfrm>
            <a:off x="2684720" y="4601178"/>
            <a:ext cx="2356366" cy="307777"/>
          </a:xfrm>
          <a:prstGeom prst="rect">
            <a:avLst/>
          </a:prstGeom>
          <a:solidFill>
            <a:schemeClr val="bg1">
              <a:alpha val="77000"/>
            </a:schemeClr>
          </a:solidFill>
        </p:spPr>
        <p:txBody>
          <a:bodyPr wrap="square" rtlCol="0">
            <a:spAutoFit/>
          </a:bodyPr>
          <a:lstStyle/>
          <a:p>
            <a:pPr fontAlgn="auto">
              <a:spcBef>
                <a:spcPts val="0"/>
              </a:spcBef>
              <a:spcAft>
                <a:spcPts val="0"/>
              </a:spcAft>
            </a:pPr>
            <a:r>
              <a:rPr lang="en-US" sz="1400" b="1" dirty="0">
                <a:solidFill>
                  <a:srgbClr val="FF0000"/>
                </a:solidFill>
                <a:latin typeface="Tahoma"/>
              </a:rPr>
              <a:t> </a:t>
            </a:r>
            <a:r>
              <a:rPr lang="en-US" sz="1400" b="1" dirty="0" smtClean="0">
                <a:solidFill>
                  <a:srgbClr val="FF0000"/>
                </a:solidFill>
                <a:latin typeface="Tahoma"/>
              </a:rPr>
              <a:t>    Encrypted Challenge</a:t>
            </a:r>
            <a:endParaRPr lang="en-US" sz="1400" b="1" dirty="0">
              <a:solidFill>
                <a:srgbClr val="FF0000"/>
              </a:solidFill>
              <a:latin typeface="Tahoma"/>
            </a:endParaRPr>
          </a:p>
        </p:txBody>
      </p:sp>
      <p:sp>
        <p:nvSpPr>
          <p:cNvPr id="7" name="Rounded Rectangle 6"/>
          <p:cNvSpPr/>
          <p:nvPr/>
        </p:nvSpPr>
        <p:spPr>
          <a:xfrm>
            <a:off x="4985533" y="3720656"/>
            <a:ext cx="4057650" cy="2339975"/>
          </a:xfrm>
          <a:prstGeom prst="roundRect">
            <a:avLst/>
          </a:prstGeom>
          <a:solidFill>
            <a:schemeClr val="bg1">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black"/>
              </a:solidFill>
            </a:endParaRPr>
          </a:p>
        </p:txBody>
      </p:sp>
      <p:sp>
        <p:nvSpPr>
          <p:cNvPr id="8" name="TextBox 7"/>
          <p:cNvSpPr txBox="1"/>
          <p:nvPr/>
        </p:nvSpPr>
        <p:spPr>
          <a:xfrm>
            <a:off x="2633116" y="5396310"/>
            <a:ext cx="2309966" cy="307777"/>
          </a:xfrm>
          <a:prstGeom prst="rect">
            <a:avLst/>
          </a:prstGeom>
          <a:solidFill>
            <a:schemeClr val="bg1">
              <a:alpha val="77000"/>
            </a:schemeClr>
          </a:solidFill>
        </p:spPr>
        <p:txBody>
          <a:bodyPr wrap="square" rtlCol="0">
            <a:spAutoFit/>
          </a:bodyPr>
          <a:lstStyle/>
          <a:p>
            <a:pPr fontAlgn="auto">
              <a:spcBef>
                <a:spcPts val="0"/>
              </a:spcBef>
              <a:spcAft>
                <a:spcPts val="0"/>
              </a:spcAft>
            </a:pPr>
            <a:r>
              <a:rPr lang="en-US" sz="1400" b="1" dirty="0" smtClean="0">
                <a:solidFill>
                  <a:srgbClr val="0066FF"/>
                </a:solidFill>
                <a:latin typeface="Tahoma"/>
              </a:rPr>
              <a:t>3. Encrypted Sensors</a:t>
            </a:r>
            <a:endParaRPr lang="en-US" sz="1400" b="1" dirty="0">
              <a:solidFill>
                <a:srgbClr val="0066FF"/>
              </a:solidFill>
              <a:latin typeface="Tahoma"/>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93" y="1285163"/>
            <a:ext cx="2809887" cy="1879524"/>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2621" y="1486581"/>
            <a:ext cx="1453896" cy="1828800"/>
          </a:xfrm>
          <a:prstGeom prst="rect">
            <a:avLst/>
          </a:prstGeom>
        </p:spPr>
      </p:pic>
      <p:cxnSp>
        <p:nvCxnSpPr>
          <p:cNvPr id="11" name="Straight Arrow Connector 10"/>
          <p:cNvCxnSpPr/>
          <p:nvPr/>
        </p:nvCxnSpPr>
        <p:spPr bwMode="auto">
          <a:xfrm flipH="1">
            <a:off x="1520072" y="5689404"/>
            <a:ext cx="1016924" cy="9277"/>
          </a:xfrm>
          <a:prstGeom prst="straightConnector1">
            <a:avLst/>
          </a:prstGeom>
          <a:noFill/>
          <a:ln w="38100">
            <a:solidFill>
              <a:srgbClr val="0066FF"/>
            </a:solidFill>
            <a:round/>
            <a:headEnd type="triangle" w="lg" len="lg"/>
            <a:tailEnd type="none" w="lg" len="lg"/>
          </a:ln>
          <a:extLst>
            <a:ext uri="{909E8E84-426E-40DD-AFC4-6F175D3DCCD1}">
              <a14:hiddenFill xmlns:a14="http://schemas.microsoft.com/office/drawing/2010/main">
                <a:noFill/>
              </a14:hiddenFill>
            </a:ext>
          </a:extLst>
        </p:spPr>
      </p:cxnSp>
      <p:sp>
        <p:nvSpPr>
          <p:cNvPr id="12" name="TextBox 11"/>
          <p:cNvSpPr txBox="1"/>
          <p:nvPr/>
        </p:nvSpPr>
        <p:spPr>
          <a:xfrm>
            <a:off x="2422" y="3347608"/>
            <a:ext cx="8900193" cy="369332"/>
          </a:xfrm>
          <a:prstGeom prst="rect">
            <a:avLst/>
          </a:prstGeom>
          <a:noFill/>
        </p:spPr>
        <p:txBody>
          <a:bodyPr wrap="none" rtlCol="0">
            <a:spAutoFit/>
          </a:bodyPr>
          <a:lstStyle/>
          <a:p>
            <a:pPr fontAlgn="auto">
              <a:spcBef>
                <a:spcPts val="0"/>
              </a:spcBef>
              <a:spcAft>
                <a:spcPts val="0"/>
              </a:spcAft>
            </a:pPr>
            <a:r>
              <a:rPr lang="en-US" b="1" dirty="0" err="1" smtClean="0">
                <a:solidFill>
                  <a:prstClr val="black"/>
                </a:solidFill>
                <a:latin typeface="Tahoma"/>
              </a:rPr>
              <a:t>Dielet</a:t>
            </a:r>
            <a:r>
              <a:rPr lang="en-US" b="1" dirty="0" smtClean="0">
                <a:solidFill>
                  <a:prstClr val="black"/>
                </a:solidFill>
                <a:latin typeface="Tahoma"/>
              </a:rPr>
              <a:t>             Smartphone                                                                          Server</a:t>
            </a:r>
          </a:p>
        </p:txBody>
      </p:sp>
      <p:cxnSp>
        <p:nvCxnSpPr>
          <p:cNvPr id="13" name="Straight Arrow Connector 12"/>
          <p:cNvCxnSpPr/>
          <p:nvPr/>
        </p:nvCxnSpPr>
        <p:spPr bwMode="auto">
          <a:xfrm flipH="1">
            <a:off x="2460952" y="4455878"/>
            <a:ext cx="2656934" cy="16158"/>
          </a:xfrm>
          <a:prstGeom prst="straightConnector1">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cxnSp>
      <p:cxnSp>
        <p:nvCxnSpPr>
          <p:cNvPr id="14" name="Straight Connector 13"/>
          <p:cNvCxnSpPr/>
          <p:nvPr/>
        </p:nvCxnSpPr>
        <p:spPr bwMode="auto">
          <a:xfrm>
            <a:off x="2495936" y="2224925"/>
            <a:ext cx="17457" cy="3881063"/>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15" name="TextBox 14"/>
          <p:cNvSpPr txBox="1"/>
          <p:nvPr/>
        </p:nvSpPr>
        <p:spPr>
          <a:xfrm>
            <a:off x="2658537" y="4129071"/>
            <a:ext cx="2273073" cy="307777"/>
          </a:xfrm>
          <a:prstGeom prst="rect">
            <a:avLst/>
          </a:prstGeom>
          <a:solidFill>
            <a:schemeClr val="bg1">
              <a:alpha val="77000"/>
            </a:schemeClr>
          </a:solidFill>
        </p:spPr>
        <p:txBody>
          <a:bodyPr wrap="square" rtlCol="0">
            <a:spAutoFit/>
          </a:bodyPr>
          <a:lstStyle/>
          <a:p>
            <a:pPr fontAlgn="auto">
              <a:spcBef>
                <a:spcPts val="0"/>
              </a:spcBef>
              <a:spcAft>
                <a:spcPts val="0"/>
              </a:spcAft>
            </a:pPr>
            <a:r>
              <a:rPr lang="en-US" sz="1400" b="1" dirty="0" smtClean="0">
                <a:solidFill>
                  <a:prstClr val="black"/>
                </a:solidFill>
                <a:latin typeface="Tahoma"/>
              </a:rPr>
              <a:t>2. </a:t>
            </a:r>
            <a:r>
              <a:rPr lang="en-US" sz="1400" b="1" dirty="0" smtClean="0">
                <a:solidFill>
                  <a:srgbClr val="FF0000"/>
                </a:solidFill>
                <a:latin typeface="Tahoma"/>
              </a:rPr>
              <a:t>Challenge Download</a:t>
            </a:r>
            <a:endParaRPr lang="en-US" sz="1400" b="1" dirty="0">
              <a:solidFill>
                <a:srgbClr val="FF0000"/>
              </a:solidFill>
              <a:latin typeface="Tahoma"/>
            </a:endParaRPr>
          </a:p>
        </p:txBody>
      </p:sp>
      <p:sp>
        <p:nvSpPr>
          <p:cNvPr id="16" name="Rounded Rectangle 15"/>
          <p:cNvSpPr/>
          <p:nvPr/>
        </p:nvSpPr>
        <p:spPr>
          <a:xfrm>
            <a:off x="2421" y="3806381"/>
            <a:ext cx="1988457" cy="22098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black"/>
              </a:solidFill>
            </a:endParaRPr>
          </a:p>
        </p:txBody>
      </p:sp>
      <p:sp>
        <p:nvSpPr>
          <p:cNvPr id="17" name="TextBox 16"/>
          <p:cNvSpPr txBox="1"/>
          <p:nvPr/>
        </p:nvSpPr>
        <p:spPr>
          <a:xfrm>
            <a:off x="2422" y="3538034"/>
            <a:ext cx="1992701" cy="923330"/>
          </a:xfrm>
          <a:prstGeom prst="rect">
            <a:avLst/>
          </a:prstGeom>
          <a:noFill/>
          <a:ln>
            <a:noFill/>
          </a:ln>
        </p:spPr>
        <p:txBody>
          <a:bodyPr wrap="square" rtlCol="0">
            <a:spAutoFit/>
          </a:bodyPr>
          <a:lstStyle/>
          <a:p>
            <a:pPr fontAlgn="auto">
              <a:spcBef>
                <a:spcPts val="0"/>
              </a:spcBef>
              <a:spcAft>
                <a:spcPts val="0"/>
              </a:spcAft>
            </a:pPr>
            <a:endParaRPr lang="en-US" b="1" dirty="0" smtClean="0">
              <a:solidFill>
                <a:prstClr val="black"/>
              </a:solidFill>
              <a:latin typeface="Tahoma"/>
            </a:endParaRPr>
          </a:p>
          <a:p>
            <a:pPr algn="r" fontAlgn="auto">
              <a:spcBef>
                <a:spcPts val="0"/>
              </a:spcBef>
              <a:spcAft>
                <a:spcPts val="0"/>
              </a:spcAft>
            </a:pPr>
            <a:r>
              <a:rPr lang="en-US" sz="1600" b="1" dirty="0" smtClean="0">
                <a:solidFill>
                  <a:prstClr val="black"/>
                </a:solidFill>
                <a:latin typeface="Tahoma"/>
              </a:rPr>
              <a:t>Serial ID No. </a:t>
            </a:r>
            <a:r>
              <a:rPr lang="en-US" b="1" dirty="0" smtClean="0">
                <a:solidFill>
                  <a:prstClr val="black"/>
                </a:solidFill>
                <a:latin typeface="Tahoma"/>
              </a:rPr>
              <a:t/>
            </a:r>
            <a:br>
              <a:rPr lang="en-US" b="1" dirty="0" smtClean="0">
                <a:solidFill>
                  <a:prstClr val="black"/>
                </a:solidFill>
                <a:latin typeface="Tahoma"/>
              </a:rPr>
            </a:br>
            <a:endParaRPr lang="en-US" b="1" dirty="0">
              <a:solidFill>
                <a:prstClr val="black"/>
              </a:solidFill>
              <a:latin typeface="Tahoma"/>
            </a:endParaRPr>
          </a:p>
        </p:txBody>
      </p:sp>
      <p:cxnSp>
        <p:nvCxnSpPr>
          <p:cNvPr id="18" name="Straight Arrow Connector 17"/>
          <p:cNvCxnSpPr/>
          <p:nvPr/>
        </p:nvCxnSpPr>
        <p:spPr bwMode="auto">
          <a:xfrm flipH="1">
            <a:off x="3127633" y="1948677"/>
            <a:ext cx="2188640" cy="4107"/>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
        <p:nvSpPr>
          <p:cNvPr id="19" name="TextBox 18"/>
          <p:cNvSpPr txBox="1"/>
          <p:nvPr/>
        </p:nvSpPr>
        <p:spPr>
          <a:xfrm>
            <a:off x="3317980" y="1515588"/>
            <a:ext cx="1888659"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Tahoma"/>
              </a:rPr>
              <a:t>TCPIP Address</a:t>
            </a:r>
            <a:endParaRPr lang="en-US" b="1" dirty="0">
              <a:solidFill>
                <a:prstClr val="black"/>
              </a:solidFill>
              <a:latin typeface="Tahoma"/>
            </a:endParaRPr>
          </a:p>
        </p:txBody>
      </p:sp>
      <p:cxnSp>
        <p:nvCxnSpPr>
          <p:cNvPr id="20" name="Straight Arrow Connector 19"/>
          <p:cNvCxnSpPr/>
          <p:nvPr/>
        </p:nvCxnSpPr>
        <p:spPr bwMode="auto">
          <a:xfrm flipV="1">
            <a:off x="2003750" y="4465874"/>
            <a:ext cx="553186" cy="7257"/>
          </a:xfrm>
          <a:prstGeom prst="straightConnector1">
            <a:avLst/>
          </a:prstGeom>
          <a:noFill/>
          <a:ln w="38100">
            <a:solidFill>
              <a:srgbClr val="FF0000"/>
            </a:solidFill>
            <a:round/>
            <a:headEnd type="triangle" w="lg" len="lg"/>
            <a:tailEnd type="none" w="lg" len="lg"/>
          </a:ln>
          <a:extLst>
            <a:ext uri="{909E8E84-426E-40DD-AFC4-6F175D3DCCD1}">
              <a14:hiddenFill xmlns:a14="http://schemas.microsoft.com/office/drawing/2010/main">
                <a:noFill/>
              </a14:hiddenFill>
            </a:ext>
          </a:extLst>
        </p:spPr>
      </p:cxnSp>
      <p:sp>
        <p:nvSpPr>
          <p:cNvPr id="21" name="TextBox 20"/>
          <p:cNvSpPr txBox="1"/>
          <p:nvPr/>
        </p:nvSpPr>
        <p:spPr>
          <a:xfrm>
            <a:off x="2658536" y="3715580"/>
            <a:ext cx="2077523" cy="307777"/>
          </a:xfrm>
          <a:prstGeom prst="rect">
            <a:avLst/>
          </a:prstGeom>
          <a:solidFill>
            <a:schemeClr val="bg1">
              <a:alpha val="77000"/>
            </a:schemeClr>
          </a:solidFill>
        </p:spPr>
        <p:txBody>
          <a:bodyPr wrap="square" rtlCol="0">
            <a:spAutoFit/>
          </a:bodyPr>
          <a:lstStyle/>
          <a:p>
            <a:pPr fontAlgn="auto">
              <a:spcBef>
                <a:spcPts val="0"/>
              </a:spcBef>
              <a:spcAft>
                <a:spcPts val="0"/>
              </a:spcAft>
            </a:pPr>
            <a:r>
              <a:rPr lang="en-US" sz="1400" b="1" dirty="0" smtClean="0">
                <a:solidFill>
                  <a:prstClr val="black"/>
                </a:solidFill>
                <a:latin typeface="Tahoma"/>
              </a:rPr>
              <a:t>1. Serial ID Upload</a:t>
            </a:r>
            <a:endParaRPr lang="en-US" sz="1400" b="1" dirty="0">
              <a:solidFill>
                <a:prstClr val="black"/>
              </a:solidFill>
              <a:latin typeface="Tahoma"/>
            </a:endParaRPr>
          </a:p>
        </p:txBody>
      </p:sp>
      <p:cxnSp>
        <p:nvCxnSpPr>
          <p:cNvPr id="22" name="Straight Arrow Connector 21"/>
          <p:cNvCxnSpPr/>
          <p:nvPr/>
        </p:nvCxnSpPr>
        <p:spPr bwMode="auto">
          <a:xfrm flipH="1">
            <a:off x="1976365" y="4016167"/>
            <a:ext cx="3018738" cy="14278"/>
          </a:xfrm>
          <a:prstGeom prst="straightConnector1">
            <a:avLst/>
          </a:prstGeom>
          <a:noFill/>
          <a:ln w="38100">
            <a:solidFill>
              <a:schemeClr val="tx1"/>
            </a:solidFill>
            <a:round/>
            <a:headEnd type="triangle" w="lg" len="lg"/>
            <a:tailEnd type="none" w="lg" len="lg"/>
          </a:ln>
          <a:extLst>
            <a:ext uri="{909E8E84-426E-40DD-AFC4-6F175D3DCCD1}">
              <a14:hiddenFill xmlns:a14="http://schemas.microsoft.com/office/drawing/2010/main">
                <a:noFill/>
              </a14:hiddenFill>
            </a:ext>
          </a:extLst>
        </p:spPr>
      </p:cxnSp>
      <p:cxnSp>
        <p:nvCxnSpPr>
          <p:cNvPr id="23" name="Straight Arrow Connector 22"/>
          <p:cNvCxnSpPr/>
          <p:nvPr/>
        </p:nvCxnSpPr>
        <p:spPr bwMode="auto">
          <a:xfrm flipH="1">
            <a:off x="1976365" y="4017300"/>
            <a:ext cx="544288" cy="7257"/>
          </a:xfrm>
          <a:prstGeom prst="straightConnector1">
            <a:avLst/>
          </a:prstGeom>
          <a:noFill/>
          <a:ln w="38100">
            <a:solidFill>
              <a:schemeClr val="tx1"/>
            </a:solidFill>
            <a:round/>
            <a:headEnd type="triangle" w="lg" len="lg"/>
            <a:tailEnd type="none" w="lg" len="lg"/>
          </a:ln>
          <a:extLst>
            <a:ext uri="{909E8E84-426E-40DD-AFC4-6F175D3DCCD1}">
              <a14:hiddenFill xmlns:a14="http://schemas.microsoft.com/office/drawing/2010/main">
                <a:noFill/>
              </a14:hiddenFill>
            </a:ext>
          </a:extLst>
        </p:spPr>
      </p:cxnSp>
      <p:sp>
        <p:nvSpPr>
          <p:cNvPr id="24" name="TextBox 23"/>
          <p:cNvSpPr txBox="1"/>
          <p:nvPr/>
        </p:nvSpPr>
        <p:spPr>
          <a:xfrm>
            <a:off x="5015454" y="3744432"/>
            <a:ext cx="4130968" cy="861774"/>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Tahoma"/>
              </a:rPr>
              <a:t>-</a:t>
            </a:r>
            <a:r>
              <a:rPr lang="en-US" sz="1400" b="1" dirty="0" smtClean="0">
                <a:solidFill>
                  <a:prstClr val="black"/>
                </a:solidFill>
                <a:latin typeface="Tahoma"/>
              </a:rPr>
              <a:t>Database with Dielet Serial ID</a:t>
            </a:r>
          </a:p>
          <a:p>
            <a:pPr fontAlgn="auto">
              <a:spcBef>
                <a:spcPts val="0"/>
              </a:spcBef>
              <a:spcAft>
                <a:spcPts val="0"/>
              </a:spcAft>
            </a:pPr>
            <a:r>
              <a:rPr lang="en-US" sz="1400" b="1" dirty="0" smtClean="0">
                <a:solidFill>
                  <a:prstClr val="black"/>
                </a:solidFill>
                <a:latin typeface="Tahoma"/>
              </a:rPr>
              <a:t>  Fab Name, Fab Date, Part No.</a:t>
            </a:r>
            <a:r>
              <a:rPr lang="en-US" sz="1400" b="1" dirty="0" smtClean="0">
                <a:solidFill>
                  <a:srgbClr val="FF0000"/>
                </a:solidFill>
                <a:latin typeface="Tahoma"/>
              </a:rPr>
              <a:t/>
            </a:r>
            <a:br>
              <a:rPr lang="en-US" sz="1400" b="1" dirty="0" smtClean="0">
                <a:solidFill>
                  <a:srgbClr val="FF0000"/>
                </a:solidFill>
                <a:latin typeface="Tahoma"/>
              </a:rPr>
            </a:br>
            <a:r>
              <a:rPr lang="en-US" b="1" dirty="0" smtClean="0">
                <a:solidFill>
                  <a:srgbClr val="FF0000"/>
                </a:solidFill>
                <a:latin typeface="Tahoma"/>
              </a:rPr>
              <a:t> </a:t>
            </a:r>
            <a:r>
              <a:rPr lang="en-US" sz="1400" b="1" dirty="0" smtClean="0">
                <a:solidFill>
                  <a:srgbClr val="FF0000"/>
                </a:solidFill>
                <a:latin typeface="Tahoma"/>
              </a:rPr>
              <a:t>Random </a:t>
            </a:r>
            <a:r>
              <a:rPr lang="en-US" sz="1400" b="1" dirty="0">
                <a:solidFill>
                  <a:srgbClr val="FF0000"/>
                </a:solidFill>
                <a:latin typeface="Tahoma"/>
              </a:rPr>
              <a:t>Challenge Generator</a:t>
            </a:r>
            <a:endParaRPr lang="en-US" sz="1400" b="1" dirty="0" smtClean="0">
              <a:solidFill>
                <a:prstClr val="black"/>
              </a:solidFill>
              <a:latin typeface="Tahoma"/>
            </a:endParaRPr>
          </a:p>
        </p:txBody>
      </p:sp>
      <p:sp>
        <p:nvSpPr>
          <p:cNvPr id="25" name="TextBox 24"/>
          <p:cNvSpPr txBox="1"/>
          <p:nvPr/>
        </p:nvSpPr>
        <p:spPr>
          <a:xfrm>
            <a:off x="2611367" y="5715664"/>
            <a:ext cx="2227941" cy="307777"/>
          </a:xfrm>
          <a:prstGeom prst="rect">
            <a:avLst/>
          </a:prstGeom>
          <a:solidFill>
            <a:schemeClr val="bg1">
              <a:alpha val="77000"/>
            </a:schemeClr>
          </a:solidFill>
        </p:spPr>
        <p:txBody>
          <a:bodyPr wrap="square" rtlCol="0">
            <a:spAutoFit/>
          </a:bodyPr>
          <a:lstStyle/>
          <a:p>
            <a:pPr fontAlgn="auto">
              <a:spcBef>
                <a:spcPts val="0"/>
              </a:spcBef>
              <a:spcAft>
                <a:spcPts val="0"/>
              </a:spcAft>
            </a:pPr>
            <a:r>
              <a:rPr lang="en-US" sz="1400" b="1" dirty="0" smtClean="0">
                <a:solidFill>
                  <a:prstClr val="black"/>
                </a:solidFill>
                <a:latin typeface="Tahoma"/>
              </a:rPr>
              <a:t>4. Authentication Out</a:t>
            </a:r>
            <a:endParaRPr lang="en-US" sz="1400" b="1" dirty="0">
              <a:solidFill>
                <a:prstClr val="black"/>
              </a:solidFill>
              <a:latin typeface="Tahoma"/>
            </a:endParaRPr>
          </a:p>
        </p:txBody>
      </p:sp>
      <p:sp>
        <p:nvSpPr>
          <p:cNvPr id="26" name="TextBox 25"/>
          <p:cNvSpPr txBox="1"/>
          <p:nvPr/>
        </p:nvSpPr>
        <p:spPr>
          <a:xfrm>
            <a:off x="5057022" y="4649420"/>
            <a:ext cx="3733800" cy="523220"/>
          </a:xfrm>
          <a:prstGeom prst="rect">
            <a:avLst/>
          </a:prstGeom>
          <a:noFill/>
          <a:ln>
            <a:solidFill>
              <a:srgbClr val="FF0000"/>
            </a:solidFill>
          </a:ln>
        </p:spPr>
        <p:txBody>
          <a:bodyPr wrap="square" rtlCol="0">
            <a:spAutoFit/>
          </a:bodyPr>
          <a:lstStyle/>
          <a:p>
            <a:pPr fontAlgn="auto">
              <a:spcBef>
                <a:spcPts val="0"/>
              </a:spcBef>
              <a:spcAft>
                <a:spcPts val="0"/>
              </a:spcAft>
            </a:pPr>
            <a:r>
              <a:rPr lang="en-US" sz="1400" b="1" dirty="0" smtClean="0">
                <a:solidFill>
                  <a:srgbClr val="FF0000"/>
                </a:solidFill>
                <a:latin typeface="Tahoma"/>
              </a:rPr>
              <a:t>Decryption Engine w/Crypto key; </a:t>
            </a:r>
            <a:br>
              <a:rPr lang="en-US" sz="1400" b="1" dirty="0" smtClean="0">
                <a:solidFill>
                  <a:srgbClr val="FF0000"/>
                </a:solidFill>
                <a:latin typeface="Tahoma"/>
              </a:rPr>
            </a:br>
            <a:r>
              <a:rPr lang="en-US" sz="1400" b="1" dirty="0" smtClean="0">
                <a:solidFill>
                  <a:srgbClr val="FF0000"/>
                </a:solidFill>
                <a:latin typeface="Tahoma"/>
              </a:rPr>
              <a:t>decrypt; compare to original challenge</a:t>
            </a:r>
            <a:endParaRPr lang="en-US" sz="1400" b="1" dirty="0">
              <a:solidFill>
                <a:srgbClr val="FF0000"/>
              </a:solidFill>
              <a:latin typeface="Tahoma"/>
            </a:endParaRPr>
          </a:p>
        </p:txBody>
      </p:sp>
      <p:cxnSp>
        <p:nvCxnSpPr>
          <p:cNvPr id="27" name="Straight Arrow Connector 26"/>
          <p:cNvCxnSpPr/>
          <p:nvPr/>
        </p:nvCxnSpPr>
        <p:spPr bwMode="auto">
          <a:xfrm flipH="1">
            <a:off x="2062098" y="4897177"/>
            <a:ext cx="544288" cy="7257"/>
          </a:xfrm>
          <a:prstGeom prst="straightConnector1">
            <a:avLst/>
          </a:prstGeom>
          <a:noFill/>
          <a:ln w="38100">
            <a:solidFill>
              <a:srgbClr val="FF0000"/>
            </a:solidFill>
            <a:round/>
            <a:headEnd type="triangle" w="lg" len="lg"/>
            <a:tailEnd type="none" w="lg" len="lg"/>
          </a:ln>
          <a:extLst>
            <a:ext uri="{909E8E84-426E-40DD-AFC4-6F175D3DCCD1}">
              <a14:hiddenFill xmlns:a14="http://schemas.microsoft.com/office/drawing/2010/main">
                <a:noFill/>
              </a14:hiddenFill>
            </a:ext>
          </a:extLst>
        </p:spPr>
      </p:cxnSp>
      <p:cxnSp>
        <p:nvCxnSpPr>
          <p:cNvPr id="28" name="Straight Arrow Connector 27"/>
          <p:cNvCxnSpPr/>
          <p:nvPr/>
        </p:nvCxnSpPr>
        <p:spPr bwMode="auto">
          <a:xfrm flipH="1">
            <a:off x="1978710" y="4892713"/>
            <a:ext cx="3076722" cy="19526"/>
          </a:xfrm>
          <a:prstGeom prst="straightConnector1">
            <a:avLst/>
          </a:prstGeom>
          <a:noFill/>
          <a:ln w="38100">
            <a:solidFill>
              <a:srgbClr val="FF0000"/>
            </a:solidFill>
            <a:round/>
            <a:headEnd type="triangle" w="lg" len="lg"/>
            <a:tailEnd type="none" w="lg" len="lg"/>
          </a:ln>
          <a:extLst>
            <a:ext uri="{909E8E84-426E-40DD-AFC4-6F175D3DCCD1}">
              <a14:hiddenFill xmlns:a14="http://schemas.microsoft.com/office/drawing/2010/main">
                <a:noFill/>
              </a14:hiddenFill>
            </a:ext>
          </a:extLst>
        </p:spPr>
      </p:cxnSp>
      <p:cxnSp>
        <p:nvCxnSpPr>
          <p:cNvPr id="29" name="Straight Arrow Connector 28"/>
          <p:cNvCxnSpPr/>
          <p:nvPr/>
        </p:nvCxnSpPr>
        <p:spPr bwMode="auto">
          <a:xfrm flipH="1" flipV="1">
            <a:off x="2495936" y="5973049"/>
            <a:ext cx="2662686" cy="5032"/>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pic>
        <p:nvPicPr>
          <p:cNvPr id="30" name="Picture 4" descr="http://www.mediacollege.com/computer/network/images/winxp-tcpip.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1587" y="1552199"/>
            <a:ext cx="1479766" cy="166656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85478" y="4114414"/>
            <a:ext cx="1677061" cy="830997"/>
          </a:xfrm>
          <a:prstGeom prst="rect">
            <a:avLst/>
          </a:prstGeom>
          <a:noFill/>
          <a:ln>
            <a:solidFill>
              <a:srgbClr val="FF0000"/>
            </a:solidFill>
          </a:ln>
        </p:spPr>
        <p:txBody>
          <a:bodyPr wrap="none" rtlCol="0">
            <a:spAutoFit/>
          </a:bodyPr>
          <a:lstStyle/>
          <a:p>
            <a:pPr algn="r" fontAlgn="auto">
              <a:spcBef>
                <a:spcPts val="0"/>
              </a:spcBef>
              <a:spcAft>
                <a:spcPts val="0"/>
              </a:spcAft>
            </a:pPr>
            <a:r>
              <a:rPr lang="en-US" sz="1600" b="1" dirty="0" smtClean="0">
                <a:solidFill>
                  <a:srgbClr val="FF0000"/>
                </a:solidFill>
                <a:latin typeface="Tahoma"/>
              </a:rPr>
              <a:t>Encryption </a:t>
            </a:r>
            <a:br>
              <a:rPr lang="en-US" sz="1600" b="1" dirty="0" smtClean="0">
                <a:solidFill>
                  <a:srgbClr val="FF0000"/>
                </a:solidFill>
                <a:latin typeface="Tahoma"/>
              </a:rPr>
            </a:br>
            <a:r>
              <a:rPr lang="en-US" sz="1600" b="1" dirty="0" smtClean="0">
                <a:solidFill>
                  <a:srgbClr val="FF0000"/>
                </a:solidFill>
                <a:latin typeface="Tahoma"/>
              </a:rPr>
              <a:t>Engine</a:t>
            </a:r>
            <a:br>
              <a:rPr lang="en-US" sz="1600" b="1" dirty="0" smtClean="0">
                <a:solidFill>
                  <a:srgbClr val="FF0000"/>
                </a:solidFill>
                <a:latin typeface="Tahoma"/>
              </a:rPr>
            </a:br>
            <a:r>
              <a:rPr lang="en-US" sz="1600" b="1" dirty="0" smtClean="0">
                <a:solidFill>
                  <a:srgbClr val="FF0000"/>
                </a:solidFill>
                <a:latin typeface="Tahoma"/>
              </a:rPr>
              <a:t>w/ Crypto Key</a:t>
            </a:r>
          </a:p>
        </p:txBody>
      </p:sp>
      <p:sp>
        <p:nvSpPr>
          <p:cNvPr id="32" name="Rectangle 31"/>
          <p:cNvSpPr/>
          <p:nvPr/>
        </p:nvSpPr>
        <p:spPr>
          <a:xfrm>
            <a:off x="5057771" y="4338194"/>
            <a:ext cx="3545456" cy="287186"/>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black"/>
              </a:solidFill>
            </a:endParaRPr>
          </a:p>
        </p:txBody>
      </p:sp>
      <p:sp>
        <p:nvSpPr>
          <p:cNvPr id="33" name="TextBox 32"/>
          <p:cNvSpPr txBox="1"/>
          <p:nvPr/>
        </p:nvSpPr>
        <p:spPr>
          <a:xfrm>
            <a:off x="3882508" y="1921292"/>
            <a:ext cx="742511" cy="338554"/>
          </a:xfrm>
          <a:prstGeom prst="rect">
            <a:avLst/>
          </a:prstGeom>
          <a:noFill/>
        </p:spPr>
        <p:txBody>
          <a:bodyPr wrap="none" rtlCol="0">
            <a:spAutoFit/>
          </a:bodyPr>
          <a:lstStyle/>
          <a:p>
            <a:pPr fontAlgn="auto">
              <a:spcBef>
                <a:spcPts val="0"/>
              </a:spcBef>
              <a:spcAft>
                <a:spcPts val="0"/>
              </a:spcAft>
            </a:pPr>
            <a:r>
              <a:rPr lang="en-US" sz="1600" b="1" dirty="0" smtClean="0">
                <a:solidFill>
                  <a:prstClr val="black"/>
                </a:solidFill>
                <a:cs typeface="Arial" panose="020B0604020202020204" pitchFamily="34" charset="0"/>
              </a:rPr>
              <a:t>(VPN)</a:t>
            </a:r>
            <a:endParaRPr lang="en-US" sz="1600" b="1" dirty="0">
              <a:solidFill>
                <a:prstClr val="black"/>
              </a:solidFill>
              <a:cs typeface="Arial" panose="020B0604020202020204" pitchFamily="34" charset="0"/>
            </a:endParaRPr>
          </a:p>
        </p:txBody>
      </p:sp>
      <p:sp>
        <p:nvSpPr>
          <p:cNvPr id="34" name="TextBox 33"/>
          <p:cNvSpPr txBox="1"/>
          <p:nvPr/>
        </p:nvSpPr>
        <p:spPr>
          <a:xfrm>
            <a:off x="202798" y="5070031"/>
            <a:ext cx="1787733" cy="1077218"/>
          </a:xfrm>
          <a:prstGeom prst="rect">
            <a:avLst/>
          </a:prstGeom>
          <a:noFill/>
        </p:spPr>
        <p:txBody>
          <a:bodyPr wrap="none" rtlCol="0">
            <a:spAutoFit/>
          </a:bodyPr>
          <a:lstStyle/>
          <a:p>
            <a:pPr algn="r" fontAlgn="auto">
              <a:spcBef>
                <a:spcPts val="0"/>
              </a:spcBef>
              <a:spcAft>
                <a:spcPts val="0"/>
              </a:spcAft>
            </a:pPr>
            <a:r>
              <a:rPr lang="en-US" sz="1600" b="1" dirty="0">
                <a:solidFill>
                  <a:srgbClr val="0066FF"/>
                </a:solidFill>
                <a:latin typeface="Tahoma"/>
              </a:rPr>
              <a:t>Temp Extremes</a:t>
            </a:r>
          </a:p>
          <a:p>
            <a:pPr algn="r" fontAlgn="auto">
              <a:spcBef>
                <a:spcPts val="0"/>
              </a:spcBef>
              <a:spcAft>
                <a:spcPts val="0"/>
              </a:spcAft>
            </a:pPr>
            <a:r>
              <a:rPr lang="en-US" sz="1600" b="1" dirty="0" err="1">
                <a:solidFill>
                  <a:srgbClr val="0066FF"/>
                </a:solidFill>
                <a:latin typeface="Tahoma"/>
              </a:rPr>
              <a:t>Xray</a:t>
            </a:r>
            <a:r>
              <a:rPr lang="en-US" sz="1600" b="1" dirty="0">
                <a:solidFill>
                  <a:srgbClr val="0066FF"/>
                </a:solidFill>
                <a:latin typeface="Tahoma"/>
              </a:rPr>
              <a:t> Exposure</a:t>
            </a:r>
            <a:br>
              <a:rPr lang="en-US" sz="1600" b="1" dirty="0">
                <a:solidFill>
                  <a:srgbClr val="0066FF"/>
                </a:solidFill>
                <a:latin typeface="Tahoma"/>
              </a:rPr>
            </a:br>
            <a:r>
              <a:rPr lang="en-US" sz="1600" b="1" dirty="0">
                <a:solidFill>
                  <a:srgbClr val="0066FF"/>
                </a:solidFill>
                <a:latin typeface="Tahoma"/>
              </a:rPr>
              <a:t>Light Exposure</a:t>
            </a:r>
            <a:r>
              <a:rPr lang="en-US" sz="1600" b="1" dirty="0">
                <a:solidFill>
                  <a:prstClr val="black"/>
                </a:solidFill>
                <a:latin typeface="Tahoma"/>
              </a:rPr>
              <a:t/>
            </a:r>
            <a:br>
              <a:rPr lang="en-US" sz="1600" b="1" dirty="0">
                <a:solidFill>
                  <a:prstClr val="black"/>
                </a:solidFill>
                <a:latin typeface="Tahoma"/>
              </a:rPr>
            </a:br>
            <a:endParaRPr lang="en-US" sz="1600" dirty="0">
              <a:solidFill>
                <a:prstClr val="black"/>
              </a:solidFill>
              <a:latin typeface="Tahoma"/>
            </a:endParaRPr>
          </a:p>
        </p:txBody>
      </p:sp>
      <p:sp>
        <p:nvSpPr>
          <p:cNvPr id="35" name="TextBox 34"/>
          <p:cNvSpPr txBox="1"/>
          <p:nvPr/>
        </p:nvSpPr>
        <p:spPr>
          <a:xfrm>
            <a:off x="5069722" y="5279581"/>
            <a:ext cx="3329758" cy="523220"/>
          </a:xfrm>
          <a:prstGeom prst="rect">
            <a:avLst/>
          </a:prstGeom>
          <a:noFill/>
          <a:ln w="12700">
            <a:solidFill>
              <a:srgbClr val="0066FF"/>
            </a:solidFill>
          </a:ln>
        </p:spPr>
        <p:txBody>
          <a:bodyPr wrap="none" rtlCol="0">
            <a:spAutoFit/>
          </a:bodyPr>
          <a:lstStyle/>
          <a:p>
            <a:pPr fontAlgn="auto">
              <a:spcBef>
                <a:spcPts val="0"/>
              </a:spcBef>
              <a:spcAft>
                <a:spcPts val="0"/>
              </a:spcAft>
            </a:pPr>
            <a:r>
              <a:rPr lang="en-US" sz="1400" b="1" dirty="0">
                <a:solidFill>
                  <a:srgbClr val="0066FF"/>
                </a:solidFill>
                <a:latin typeface="Tahoma"/>
              </a:rPr>
              <a:t>-Sensors Status  </a:t>
            </a:r>
            <a:r>
              <a:rPr lang="en-US" sz="1400" b="1" dirty="0" smtClean="0">
                <a:solidFill>
                  <a:srgbClr val="0066FF"/>
                </a:solidFill>
                <a:latin typeface="Tahoma"/>
              </a:rPr>
              <a:t>	-</a:t>
            </a:r>
            <a:r>
              <a:rPr lang="en-US" sz="1400" b="1" dirty="0">
                <a:solidFill>
                  <a:srgbClr val="0066FF"/>
                </a:solidFill>
                <a:latin typeface="Tahoma"/>
              </a:rPr>
              <a:t>Test Date</a:t>
            </a:r>
            <a:br>
              <a:rPr lang="en-US" sz="1400" b="1" dirty="0">
                <a:solidFill>
                  <a:srgbClr val="0066FF"/>
                </a:solidFill>
                <a:latin typeface="Tahoma"/>
              </a:rPr>
            </a:br>
            <a:r>
              <a:rPr lang="en-US" sz="1400" b="1" dirty="0" smtClean="0">
                <a:solidFill>
                  <a:srgbClr val="0066FF"/>
                </a:solidFill>
                <a:latin typeface="Tahoma"/>
              </a:rPr>
              <a:t>-Auditor Identity 	-</a:t>
            </a:r>
            <a:r>
              <a:rPr lang="en-US" sz="1400" b="1" dirty="0">
                <a:solidFill>
                  <a:srgbClr val="0066FF"/>
                </a:solidFill>
                <a:latin typeface="Tahoma"/>
              </a:rPr>
              <a:t>Key </a:t>
            </a:r>
            <a:r>
              <a:rPr lang="en-US" sz="1400" b="1" dirty="0" smtClean="0">
                <a:solidFill>
                  <a:srgbClr val="0066FF"/>
                </a:solidFill>
                <a:latin typeface="Tahoma"/>
              </a:rPr>
              <a:t>Requests</a:t>
            </a:r>
            <a:endParaRPr lang="en-US" sz="1400" b="1" dirty="0">
              <a:solidFill>
                <a:srgbClr val="0066FF"/>
              </a:solidFill>
              <a:latin typeface="Tahoma"/>
            </a:endParaRPr>
          </a:p>
        </p:txBody>
      </p:sp>
      <p:sp>
        <p:nvSpPr>
          <p:cNvPr id="36" name="TextBox 35"/>
          <p:cNvSpPr txBox="1"/>
          <p:nvPr/>
        </p:nvSpPr>
        <p:spPr>
          <a:xfrm>
            <a:off x="2633116" y="5097860"/>
            <a:ext cx="2309966" cy="307777"/>
          </a:xfrm>
          <a:prstGeom prst="rect">
            <a:avLst/>
          </a:prstGeom>
          <a:solidFill>
            <a:schemeClr val="bg1">
              <a:alpha val="77000"/>
            </a:schemeClr>
          </a:solidFill>
        </p:spPr>
        <p:txBody>
          <a:bodyPr wrap="square" rtlCol="0">
            <a:spAutoFit/>
          </a:bodyPr>
          <a:lstStyle/>
          <a:p>
            <a:pPr fontAlgn="auto">
              <a:spcBef>
                <a:spcPts val="0"/>
              </a:spcBef>
              <a:spcAft>
                <a:spcPts val="0"/>
              </a:spcAft>
            </a:pPr>
            <a:r>
              <a:rPr lang="en-US" sz="1400" b="1" dirty="0" smtClean="0">
                <a:solidFill>
                  <a:srgbClr val="0066FF"/>
                </a:solidFill>
                <a:latin typeface="Tahoma"/>
              </a:rPr>
              <a:t>3. Appliance Data</a:t>
            </a:r>
            <a:endParaRPr lang="en-US" sz="1400" b="1" dirty="0">
              <a:solidFill>
                <a:srgbClr val="0066FF"/>
              </a:solidFill>
              <a:latin typeface="Tahoma"/>
            </a:endParaRPr>
          </a:p>
        </p:txBody>
      </p:sp>
      <p:cxnSp>
        <p:nvCxnSpPr>
          <p:cNvPr id="37" name="Straight Arrow Connector 36"/>
          <p:cNvCxnSpPr/>
          <p:nvPr/>
        </p:nvCxnSpPr>
        <p:spPr bwMode="auto">
          <a:xfrm flipH="1">
            <a:off x="2507986" y="5381181"/>
            <a:ext cx="2472836" cy="17297"/>
          </a:xfrm>
          <a:prstGeom prst="straightConnector1">
            <a:avLst/>
          </a:prstGeom>
          <a:noFill/>
          <a:ln w="38100">
            <a:solidFill>
              <a:srgbClr val="0066FF"/>
            </a:solidFill>
            <a:round/>
            <a:headEnd type="triangle" w="lg" len="lg"/>
            <a:tailEnd type="none" w="lg" len="lg"/>
          </a:ln>
          <a:extLst>
            <a:ext uri="{909E8E84-426E-40DD-AFC4-6F175D3DCCD1}">
              <a14:hiddenFill xmlns:a14="http://schemas.microsoft.com/office/drawing/2010/main">
                <a:noFill/>
              </a14:hiddenFill>
            </a:ext>
          </a:extLst>
        </p:spPr>
      </p:cxnSp>
      <p:sp>
        <p:nvSpPr>
          <p:cNvPr id="38" name="Rectangle 37"/>
          <p:cNvSpPr/>
          <p:nvPr/>
        </p:nvSpPr>
        <p:spPr>
          <a:xfrm>
            <a:off x="65922" y="5120831"/>
            <a:ext cx="1866900" cy="749300"/>
          </a:xfrm>
          <a:prstGeom prst="rect">
            <a:avLst/>
          </a:prstGeom>
          <a:noFill/>
          <a:ln w="127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black"/>
              </a:solidFill>
            </a:endParaRPr>
          </a:p>
        </p:txBody>
      </p:sp>
      <p:cxnSp>
        <p:nvCxnSpPr>
          <p:cNvPr id="39" name="Straight Arrow Connector 38"/>
          <p:cNvCxnSpPr/>
          <p:nvPr/>
        </p:nvCxnSpPr>
        <p:spPr bwMode="auto">
          <a:xfrm flipH="1">
            <a:off x="2393685" y="5700239"/>
            <a:ext cx="2594805" cy="3039"/>
          </a:xfrm>
          <a:prstGeom prst="straightConnector1">
            <a:avLst/>
          </a:prstGeom>
          <a:noFill/>
          <a:ln w="38100">
            <a:solidFill>
              <a:srgbClr val="0066FF"/>
            </a:solidFill>
            <a:round/>
            <a:headEnd type="triangle" w="lg" len="lg"/>
            <a:tailEnd type="none" w="lg" len="lg"/>
          </a:ln>
          <a:extLst>
            <a:ext uri="{909E8E84-426E-40DD-AFC4-6F175D3DCCD1}">
              <a14:hiddenFill xmlns:a14="http://schemas.microsoft.com/office/drawing/2010/main">
                <a:noFill/>
              </a14:hiddenFill>
            </a:ext>
          </a:extLst>
        </p:spPr>
      </p:cxnSp>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51" y="1790116"/>
            <a:ext cx="2220078" cy="1644502"/>
          </a:xfrm>
          <a:prstGeom prst="rect">
            <a:avLst/>
          </a:prstGeom>
        </p:spPr>
      </p:pic>
      <p:sp>
        <p:nvSpPr>
          <p:cNvPr id="41" name="Rectangle 40"/>
          <p:cNvSpPr/>
          <p:nvPr/>
        </p:nvSpPr>
        <p:spPr>
          <a:xfrm>
            <a:off x="832513" y="1285163"/>
            <a:ext cx="859809" cy="504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black"/>
              </a:solidFill>
            </a:endParaRP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633" y="2185261"/>
            <a:ext cx="768021" cy="451777"/>
          </a:xfrm>
          <a:prstGeom prst="rect">
            <a:avLst/>
          </a:prstGeom>
        </p:spPr>
      </p:pic>
      <p:cxnSp>
        <p:nvCxnSpPr>
          <p:cNvPr id="43" name="Straight Arrow Connector 42"/>
          <p:cNvCxnSpPr/>
          <p:nvPr/>
        </p:nvCxnSpPr>
        <p:spPr bwMode="auto">
          <a:xfrm>
            <a:off x="542441" y="2650210"/>
            <a:ext cx="1030637" cy="387458"/>
          </a:xfrm>
          <a:prstGeom prst="straightConnector1">
            <a:avLst/>
          </a:prstGeom>
          <a:noFill/>
          <a:ln w="25400">
            <a:solidFill>
              <a:schemeClr val="tx1"/>
            </a:solidFill>
            <a:round/>
            <a:headEnd/>
            <a:tailEnd type="arrow"/>
          </a:ln>
          <a:effectLst>
            <a:glow rad="50800">
              <a:schemeClr val="bg1">
                <a:alpha val="75000"/>
              </a:schemeClr>
            </a:glow>
          </a:effectLst>
          <a:extLst>
            <a:ext uri="{909E8E84-426E-40DD-AFC4-6F175D3DCCD1}">
              <a14:hiddenFill xmlns:a14="http://schemas.microsoft.com/office/drawing/2010/main">
                <a:noFill/>
              </a14:hiddenFill>
            </a:ext>
          </a:extLst>
        </p:spPr>
      </p:cxnSp>
      <p:sp>
        <p:nvSpPr>
          <p:cNvPr id="48" name="Oval 47"/>
          <p:cNvSpPr/>
          <p:nvPr/>
        </p:nvSpPr>
        <p:spPr>
          <a:xfrm>
            <a:off x="61994" y="2069024"/>
            <a:ext cx="937648" cy="588935"/>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black"/>
              </a:solidFill>
            </a:endParaRPr>
          </a:p>
        </p:txBody>
      </p:sp>
    </p:spTree>
    <p:extLst>
      <p:ext uri="{BB962C8B-B14F-4D97-AF65-F5344CB8AC3E}">
        <p14:creationId xmlns:p14="http://schemas.microsoft.com/office/powerpoint/2010/main" val="14062578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lIns="137160" rIns="137160"/>
          <a:lstStyle/>
          <a:p>
            <a:r>
              <a:rPr lang="en-US" dirty="0" smtClean="0"/>
              <a:t>Securing the supply chain is a great goal, but…</a:t>
            </a:r>
            <a:endParaRPr lang="en-US" dirty="0"/>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5" name="Content Placeholder 4"/>
          <p:cNvSpPr>
            <a:spLocks noGrp="1"/>
          </p:cNvSpPr>
          <p:nvPr>
            <p:ph idx="1"/>
          </p:nvPr>
        </p:nvSpPr>
        <p:spPr>
          <a:xfrm>
            <a:off x="228600" y="1316038"/>
            <a:ext cx="8915400" cy="5070475"/>
          </a:xfrm>
        </p:spPr>
        <p:txBody>
          <a:bodyPr lIns="137160" rIns="137160"/>
          <a:lstStyle/>
          <a:p>
            <a:endParaRPr lang="en-US" dirty="0"/>
          </a:p>
          <a:p>
            <a:r>
              <a:rPr lang="en-US" b="1" dirty="0" smtClean="0"/>
              <a:t>Dielet-based approach </a:t>
            </a:r>
            <a:r>
              <a:rPr lang="en-US" dirty="0" smtClean="0"/>
              <a:t>– cheaper and more tamper-resistant strategies are possible </a:t>
            </a:r>
          </a:p>
          <a:p>
            <a:pPr lvl="1"/>
            <a:endParaRPr lang="en-US" dirty="0" smtClean="0"/>
          </a:p>
          <a:p>
            <a:r>
              <a:rPr lang="en-US" b="1" dirty="0" smtClean="0"/>
              <a:t>RFID</a:t>
            </a:r>
            <a:r>
              <a:rPr lang="en-US" dirty="0" smtClean="0"/>
              <a:t> – </a:t>
            </a:r>
            <a:r>
              <a:rPr lang="en-US" dirty="0" smtClean="0"/>
              <a:t>Size and cost goals are very aggressive relative to the current state of the art</a:t>
            </a:r>
            <a:endParaRPr lang="en-US" dirty="0" smtClean="0"/>
          </a:p>
          <a:p>
            <a:pPr lvl="1"/>
            <a:endParaRPr lang="en-US" dirty="0" smtClean="0"/>
          </a:p>
          <a:p>
            <a:r>
              <a:rPr lang="en-US" b="1" dirty="0" smtClean="0"/>
              <a:t>Authentication is not enough </a:t>
            </a:r>
            <a:r>
              <a:rPr lang="en-US" dirty="0" smtClean="0"/>
              <a:t>– odometers and activation measurably raise security and should be addressed as well</a:t>
            </a:r>
          </a:p>
        </p:txBody>
      </p:sp>
      <p:sp>
        <p:nvSpPr>
          <p:cNvPr id="6" name="Rectangle 5"/>
          <p:cNvSpPr/>
          <p:nvPr/>
        </p:nvSpPr>
        <p:spPr>
          <a:xfrm>
            <a:off x="6723072" y="6541552"/>
            <a:ext cx="1143000" cy="304800"/>
          </a:xfrm>
          <a:prstGeom prst="rect">
            <a:avLst/>
          </a:prstGeom>
          <a:solidFill>
            <a:schemeClr val="bg1"/>
          </a:solidFill>
          <a:ln w="9525" cap="flat" cmpd="sng" algn="ctr">
            <a:solidFill>
              <a:schemeClr val="bg1"/>
            </a:solidFill>
            <a:prstDash val="solid"/>
          </a:ln>
          <a:effectLst/>
        </p:spPr>
        <p:txBody>
          <a:bodyPr rtlCol="0" anchor="ctr"/>
          <a:lstStyle/>
          <a:p>
            <a:pPr algn="ctr" fontAlgn="auto">
              <a:spcBef>
                <a:spcPts val="0"/>
              </a:spcBef>
              <a:spcAft>
                <a:spcPts val="0"/>
              </a:spcAft>
            </a:pPr>
            <a:endParaRPr lang="en-US" kern="0" smtClean="0">
              <a:solidFill>
                <a:srgbClr val="FFFFFF"/>
              </a:solidFill>
              <a:latin typeface="Tahoma"/>
            </a:endParaRPr>
          </a:p>
        </p:txBody>
      </p:sp>
      <p:sp>
        <p:nvSpPr>
          <p:cNvPr id="2" name="Slide Number Placeholder 1"/>
          <p:cNvSpPr>
            <a:spLocks noGrp="1"/>
          </p:cNvSpPr>
          <p:nvPr>
            <p:ph type="sldNum" sz="quarter" idx="11"/>
          </p:nvPr>
        </p:nvSpPr>
        <p:spPr/>
        <p:txBody>
          <a:bodyPr/>
          <a:lstStyle/>
          <a:p>
            <a:fld id="{B4689765-5485-4130-8525-AA8B12692EFF}" type="slidenum">
              <a:rPr lang="en-US" smtClean="0">
                <a:solidFill>
                  <a:srgbClr val="333333"/>
                </a:solidFill>
              </a:rPr>
              <a:pPr/>
              <a:t>28</a:t>
            </a:fld>
            <a:endParaRPr lang="en-US">
              <a:solidFill>
                <a:srgbClr val="333333"/>
              </a:solidFill>
            </a:endParaRPr>
          </a:p>
        </p:txBody>
      </p:sp>
    </p:spTree>
    <p:extLst>
      <p:ext uri="{BB962C8B-B14F-4D97-AF65-F5344CB8AC3E}">
        <p14:creationId xmlns:p14="http://schemas.microsoft.com/office/powerpoint/2010/main" val="202732914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CHASE Survey</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962400"/>
            <a:ext cx="8534400" cy="2383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787" y="1447800"/>
            <a:ext cx="3549413" cy="237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0" y="1342234"/>
            <a:ext cx="5124450" cy="246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3030" y="1342234"/>
            <a:ext cx="6836170" cy="715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886200" y="2268714"/>
            <a:ext cx="4953000" cy="1007886"/>
          </a:xfrm>
          <a:prstGeom prst="rect">
            <a:avLst/>
          </a:prstGeom>
          <a:solidFill>
            <a:schemeClr val="accent6">
              <a:lumMod val="40000"/>
              <a:lumOff val="6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3" name="Slide Number Placeholder 2"/>
          <p:cNvSpPr>
            <a:spLocks noGrp="1"/>
          </p:cNvSpPr>
          <p:nvPr>
            <p:ph type="sldNum" sz="quarter" idx="11"/>
          </p:nvPr>
        </p:nvSpPr>
        <p:spPr/>
        <p:txBody>
          <a:bodyPr/>
          <a:lstStyle/>
          <a:p>
            <a:pPr>
              <a:defRPr/>
            </a:pPr>
            <a:fld id="{B0E354D0-0F60-479F-871B-3606072BA919}" type="slidenum">
              <a:rPr lang="en-US" sz="3200" smtClean="0">
                <a:solidFill>
                  <a:srgbClr val="333333"/>
                </a:solidFill>
                <a:latin typeface="Tahoma" pitchFamily="-112" charset="0"/>
                <a:ea typeface="ＭＳ Ｐゴシック" pitchFamily="-112" charset="-128"/>
              </a:rPr>
              <a:pPr>
                <a:defRPr/>
              </a:pPr>
              <a:t>29</a:t>
            </a:fld>
            <a:endParaRPr lang="en-US" sz="3200" dirty="0">
              <a:solidFill>
                <a:srgbClr val="333333"/>
              </a:solidFill>
              <a:latin typeface="Tahoma" pitchFamily="-112" charset="0"/>
              <a:ea typeface="ＭＳ Ｐゴシック" pitchFamily="-112" charset="-128"/>
            </a:endParaRPr>
          </a:p>
        </p:txBody>
      </p:sp>
    </p:spTree>
    <p:extLst>
      <p:ext uri="{BB962C8B-B14F-4D97-AF65-F5344CB8AC3E}">
        <p14:creationId xmlns:p14="http://schemas.microsoft.com/office/powerpoint/2010/main" val="283311218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Why is “hardware security” important</a:t>
            </a:r>
            <a:endParaRPr lang="en-US" dirty="0"/>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4294967295"/>
          </p:nvPr>
        </p:nvSpPr>
        <p:spPr>
          <a:xfrm>
            <a:off x="0" y="6626225"/>
            <a:ext cx="2889250" cy="231775"/>
          </a:xfrm>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5" name="Slide Number Placeholder 4"/>
          <p:cNvSpPr>
            <a:spLocks noGrp="1"/>
          </p:cNvSpPr>
          <p:nvPr>
            <p:ph type="sldNum" sz="quarter" idx="4294967295"/>
          </p:nvPr>
        </p:nvSpPr>
        <p:spPr>
          <a:xfrm>
            <a:off x="0" y="6626225"/>
            <a:ext cx="381000" cy="228600"/>
          </a:xfrm>
        </p:spPr>
        <p:txBody>
          <a:bodyPr/>
          <a:lstStyle/>
          <a:p>
            <a:fld id="{B4689765-5485-4130-8525-AA8B12692EFF}" type="slidenum">
              <a:rPr lang="en-US" smtClean="0">
                <a:solidFill>
                  <a:srgbClr val="333333"/>
                </a:solidFill>
              </a:rPr>
              <a:pPr/>
              <a:t>3</a:t>
            </a:fld>
            <a:endParaRPr lang="en-US">
              <a:solidFill>
                <a:srgbClr val="333333"/>
              </a:solidFill>
            </a:endParaRPr>
          </a:p>
        </p:txBody>
      </p:sp>
    </p:spTree>
    <p:extLst>
      <p:ext uri="{BB962C8B-B14F-4D97-AF65-F5344CB8AC3E}">
        <p14:creationId xmlns:p14="http://schemas.microsoft.com/office/powerpoint/2010/main" val="125068183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64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 y="838200"/>
            <a:ext cx="8915400" cy="2057400"/>
          </a:xfrm>
          <a:prstGeom prst="rect">
            <a:avLst/>
          </a:prstGeom>
          <a:solidFill>
            <a:schemeClr val="accent6">
              <a:lumMod val="40000"/>
              <a:lumOff val="6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Tree>
    <p:extLst>
      <p:ext uri="{BB962C8B-B14F-4D97-AF65-F5344CB8AC3E}">
        <p14:creationId xmlns:p14="http://schemas.microsoft.com/office/powerpoint/2010/main" val="3829465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Hardware Trojans</a:t>
            </a:r>
            <a:endParaRPr lang="en-US" dirty="0"/>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4294967295"/>
          </p:nvPr>
        </p:nvSpPr>
        <p:spPr>
          <a:xfrm>
            <a:off x="0" y="6626225"/>
            <a:ext cx="2889250" cy="231775"/>
          </a:xfrm>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5" name="Slide Number Placeholder 4"/>
          <p:cNvSpPr>
            <a:spLocks noGrp="1"/>
          </p:cNvSpPr>
          <p:nvPr>
            <p:ph type="sldNum" sz="quarter" idx="4294967295"/>
          </p:nvPr>
        </p:nvSpPr>
        <p:spPr>
          <a:xfrm>
            <a:off x="0" y="6626225"/>
            <a:ext cx="381000" cy="228600"/>
          </a:xfrm>
        </p:spPr>
        <p:txBody>
          <a:bodyPr/>
          <a:lstStyle/>
          <a:p>
            <a:fld id="{B4689765-5485-4130-8525-AA8B12692EFF}" type="slidenum">
              <a:rPr lang="en-US" smtClean="0">
                <a:solidFill>
                  <a:srgbClr val="333333"/>
                </a:solidFill>
              </a:rPr>
              <a:pPr/>
              <a:t>31</a:t>
            </a:fld>
            <a:endParaRPr lang="en-US">
              <a:solidFill>
                <a:srgbClr val="333333"/>
              </a:solidFill>
            </a:endParaRPr>
          </a:p>
        </p:txBody>
      </p:sp>
    </p:spTree>
    <p:extLst>
      <p:ext uri="{BB962C8B-B14F-4D97-AF65-F5344CB8AC3E}">
        <p14:creationId xmlns:p14="http://schemas.microsoft.com/office/powerpoint/2010/main" val="1265992725"/>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981200"/>
            <a:ext cx="7064375" cy="706437"/>
          </a:xfrm>
        </p:spPr>
        <p:txBody>
          <a:bodyPr/>
          <a:lstStyle/>
          <a:p>
            <a:pPr algn="ctr"/>
            <a:r>
              <a:rPr lang="en-US" dirty="0" smtClean="0">
                <a:solidFill>
                  <a:srgbClr val="A01F1F"/>
                </a:solidFill>
                <a:latin typeface="Myriad Set Text"/>
                <a:cs typeface="Myriad Set Text"/>
              </a:rPr>
              <a:t>Hardware Trojans</a:t>
            </a:r>
            <a:endParaRPr lang="en-US" dirty="0">
              <a:solidFill>
                <a:srgbClr val="A01F1F"/>
              </a:solidFill>
              <a:latin typeface="Myriad Set Text"/>
              <a:cs typeface="Myriad Set Text"/>
            </a:endParaRPr>
          </a:p>
        </p:txBody>
      </p:sp>
      <p:sp>
        <p:nvSpPr>
          <p:cNvPr id="3" name="Content Placeholder 2"/>
          <p:cNvSpPr>
            <a:spLocks noGrp="1"/>
          </p:cNvSpPr>
          <p:nvPr>
            <p:ph idx="1"/>
          </p:nvPr>
        </p:nvSpPr>
        <p:spPr>
          <a:xfrm>
            <a:off x="457200" y="2895600"/>
            <a:ext cx="8391114" cy="2590800"/>
          </a:xfrm>
        </p:spPr>
        <p:txBody>
          <a:bodyPr/>
          <a:lstStyle/>
          <a:p>
            <a:pPr marL="0" indent="0">
              <a:buNone/>
            </a:pPr>
            <a:r>
              <a:rPr lang="en-US" sz="2400" dirty="0" smtClean="0">
                <a:latin typeface="Myriad Set Text"/>
                <a:cs typeface="Myriad Set Text"/>
              </a:rPr>
              <a:t>A </a:t>
            </a:r>
            <a:r>
              <a:rPr lang="en-US" sz="2400" dirty="0">
                <a:latin typeface="Myriad Set Text"/>
                <a:cs typeface="Myriad Set Text"/>
              </a:rPr>
              <a:t>m</a:t>
            </a:r>
            <a:r>
              <a:rPr lang="en-US" sz="2400" dirty="0" smtClean="0">
                <a:latin typeface="Myriad Set Text"/>
                <a:cs typeface="Myriad Set Text"/>
              </a:rPr>
              <a:t>alicious circuit put inside a chip which is harmless in normal operation until it gets triggered by a preset internal or an external condition.</a:t>
            </a:r>
          </a:p>
          <a:p>
            <a:pPr marL="0" indent="0">
              <a:buNone/>
            </a:pPr>
            <a:endParaRPr lang="en-US" sz="2400" dirty="0"/>
          </a:p>
          <a:p>
            <a:pPr marL="0" indent="0">
              <a:buNone/>
            </a:pPr>
            <a:endParaRPr lang="en-US" sz="2400" dirty="0"/>
          </a:p>
        </p:txBody>
      </p:sp>
      <p:sp>
        <p:nvSpPr>
          <p:cNvPr id="5" name="Slide Number Placeholder 4"/>
          <p:cNvSpPr>
            <a:spLocks noGrp="1"/>
          </p:cNvSpPr>
          <p:nvPr>
            <p:ph type="sldNum" sz="quarter" idx="12"/>
          </p:nvPr>
        </p:nvSpPr>
        <p:spPr/>
        <p:txBody>
          <a:bodyPr/>
          <a:lstStyle/>
          <a:p>
            <a:fld id="{AA484CD2-854F-46FC-8B6C-AA4F406E8552}"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19502470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89"/>
            <a:ext cx="9144000" cy="688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894628"/>
            <a:ext cx="8763000" cy="914400"/>
          </a:xfrm>
          <a:prstGeom prst="rect">
            <a:avLst/>
          </a:prstGeom>
          <a:solidFill>
            <a:schemeClr val="accent6">
              <a:lumMod val="40000"/>
              <a:lumOff val="6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Tree>
    <p:extLst>
      <p:ext uri="{BB962C8B-B14F-4D97-AF65-F5344CB8AC3E}">
        <p14:creationId xmlns:p14="http://schemas.microsoft.com/office/powerpoint/2010/main" val="827489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7" name="Object 2"/>
          <p:cNvGraphicFramePr>
            <a:graphicFrameLocks noChangeAspect="1"/>
          </p:cNvGraphicFramePr>
          <p:nvPr/>
        </p:nvGraphicFramePr>
        <p:xfrm>
          <a:off x="681038" y="1435100"/>
          <a:ext cx="3409950" cy="4978400"/>
        </p:xfrm>
        <a:graphic>
          <a:graphicData uri="http://schemas.openxmlformats.org/presentationml/2006/ole">
            <mc:AlternateContent xmlns:mc="http://schemas.openxmlformats.org/markup-compatibility/2006">
              <mc:Choice xmlns:v="urn:schemas-microsoft-com:vml" Requires="v">
                <p:oleObj spid="_x0000_s1050" name="Acrobat Document" r:id="rId4" imgW="7289800" imgH="9690100" progId="AcroExch.Document.7">
                  <p:embed/>
                </p:oleObj>
              </mc:Choice>
              <mc:Fallback>
                <p:oleObj name="Acrobat Document" r:id="rId4" imgW="7289800" imgH="969010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038" y="1435100"/>
                        <a:ext cx="3409950" cy="49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4818" name="Rectangle 2"/>
          <p:cNvSpPr>
            <a:spLocks noGrp="1" noChangeArrowheads="1"/>
          </p:cNvSpPr>
          <p:nvPr>
            <p:ph type="title"/>
          </p:nvPr>
        </p:nvSpPr>
        <p:spPr>
          <a:xfrm>
            <a:off x="685800" y="495300"/>
            <a:ext cx="7772400" cy="609600"/>
          </a:xfrm>
        </p:spPr>
        <p:txBody>
          <a:bodyPr/>
          <a:lstStyle/>
          <a:p>
            <a:pPr algn="ctr"/>
            <a:r>
              <a:rPr lang="en-US" dirty="0" smtClean="0">
                <a:latin typeface="Arial" charset="0"/>
              </a:rPr>
              <a:t>Trust Issue: Hardware </a:t>
            </a:r>
            <a:r>
              <a:rPr lang="en-US" dirty="0">
                <a:latin typeface="Arial" charset="0"/>
              </a:rPr>
              <a:t>Trojans</a:t>
            </a:r>
          </a:p>
        </p:txBody>
      </p:sp>
      <p:sp>
        <p:nvSpPr>
          <p:cNvPr id="7" name="Rectangle 6"/>
          <p:cNvSpPr>
            <a:spLocks noChangeArrowheads="1"/>
          </p:cNvSpPr>
          <p:nvPr/>
        </p:nvSpPr>
        <p:spPr bwMode="auto">
          <a:xfrm>
            <a:off x="4140200" y="1341438"/>
            <a:ext cx="46355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Clr>
                <a:srgbClr val="FFFF00"/>
              </a:buClr>
              <a:buFont typeface="Arial" charset="0"/>
              <a:buChar char="•"/>
            </a:pPr>
            <a:r>
              <a:rPr lang="en-US" sz="2400">
                <a:solidFill>
                  <a:srgbClr val="FFFF00"/>
                </a:solidFill>
                <a:latin typeface="Arial" charset="0"/>
                <a:ea typeface="ＭＳ Ｐゴシック" charset="0"/>
              </a:rPr>
              <a:t> Rogue hardware injected into the design/chip</a:t>
            </a:r>
          </a:p>
          <a:p>
            <a:pPr lvl="1" algn="just">
              <a:buClr>
                <a:srgbClr val="FFFF00"/>
              </a:buClr>
              <a:buFont typeface="Courier New" charset="0"/>
              <a:buChar char="o"/>
            </a:pPr>
            <a:r>
              <a:rPr lang="en-US" sz="2000">
                <a:solidFill>
                  <a:srgbClr val="FFFF00"/>
                </a:solidFill>
                <a:latin typeface="Arial" charset="0"/>
                <a:ea typeface="ＭＳ Ｐゴシック" charset="0"/>
              </a:rPr>
              <a:t> Untrusted cores (design phase)</a:t>
            </a:r>
          </a:p>
          <a:p>
            <a:pPr lvl="1" algn="just">
              <a:buClr>
                <a:srgbClr val="FFFF00"/>
              </a:buClr>
              <a:buFont typeface="Courier New" charset="0"/>
              <a:buChar char="o"/>
            </a:pPr>
            <a:r>
              <a:rPr lang="en-US" sz="2000">
                <a:solidFill>
                  <a:srgbClr val="FFFF00"/>
                </a:solidFill>
                <a:latin typeface="Arial" charset="0"/>
                <a:ea typeface="ＭＳ Ｐゴシック" charset="0"/>
              </a:rPr>
              <a:t> Untrusted fab (fabrication phase)</a:t>
            </a:r>
          </a:p>
        </p:txBody>
      </p:sp>
      <p:sp>
        <p:nvSpPr>
          <p:cNvPr id="9" name="Rectangle 8"/>
          <p:cNvSpPr>
            <a:spLocks noChangeArrowheads="1"/>
          </p:cNvSpPr>
          <p:nvPr/>
        </p:nvSpPr>
        <p:spPr bwMode="auto">
          <a:xfrm>
            <a:off x="4165600" y="3106738"/>
            <a:ext cx="45339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Clr>
                <a:srgbClr val="FFFF00"/>
              </a:buClr>
              <a:buFont typeface="Arial" charset="0"/>
              <a:buChar char="•"/>
            </a:pPr>
            <a:r>
              <a:rPr lang="en-US" sz="2400" dirty="0" smtClean="0">
                <a:solidFill>
                  <a:srgbClr val="FFFF00"/>
                </a:solidFill>
                <a:latin typeface="Arial" charset="0"/>
                <a:ea typeface="ＭＳ Ｐゴシック" charset="0"/>
              </a:rPr>
              <a:t> Triggered at mission mode by</a:t>
            </a:r>
          </a:p>
          <a:p>
            <a:pPr lvl="1" algn="just">
              <a:buClr>
                <a:srgbClr val="FFFF00"/>
              </a:buClr>
              <a:buFont typeface="Courier New" charset="0"/>
              <a:buChar char="o"/>
            </a:pPr>
            <a:r>
              <a:rPr lang="en-US" sz="2000" dirty="0" smtClean="0">
                <a:solidFill>
                  <a:srgbClr val="FFFF00"/>
                </a:solidFill>
                <a:latin typeface="Arial" charset="0"/>
                <a:ea typeface="ＭＳ Ｐゴシック" charset="0"/>
              </a:rPr>
              <a:t> </a:t>
            </a:r>
            <a:r>
              <a:rPr lang="en-US" sz="2000" dirty="0">
                <a:solidFill>
                  <a:srgbClr val="FFFF00"/>
                </a:solidFill>
                <a:latin typeface="Arial" charset="0"/>
                <a:ea typeface="ＭＳ Ｐゴシック" charset="0"/>
              </a:rPr>
              <a:t>Special date and time </a:t>
            </a:r>
          </a:p>
          <a:p>
            <a:pPr lvl="1" algn="just">
              <a:buClr>
                <a:srgbClr val="FFFF00"/>
              </a:buClr>
              <a:buFont typeface="Courier New" charset="0"/>
              <a:buChar char="o"/>
            </a:pPr>
            <a:r>
              <a:rPr lang="en-US" sz="2000" dirty="0" smtClean="0">
                <a:solidFill>
                  <a:srgbClr val="FFFF00"/>
                </a:solidFill>
                <a:latin typeface="Arial" charset="0"/>
                <a:ea typeface="ＭＳ Ｐゴシック" charset="0"/>
              </a:rPr>
              <a:t> Receipt of a special SMS/email</a:t>
            </a:r>
            <a:endParaRPr lang="en-US" sz="2000" dirty="0">
              <a:solidFill>
                <a:srgbClr val="FFFF00"/>
              </a:solidFill>
              <a:latin typeface="Arial" charset="0"/>
              <a:ea typeface="ＭＳ Ｐゴシック" charset="0"/>
            </a:endParaRPr>
          </a:p>
        </p:txBody>
      </p:sp>
      <p:sp>
        <p:nvSpPr>
          <p:cNvPr id="10" name="Rectangle 9"/>
          <p:cNvSpPr>
            <a:spLocks noChangeArrowheads="1"/>
          </p:cNvSpPr>
          <p:nvPr/>
        </p:nvSpPr>
        <p:spPr bwMode="auto">
          <a:xfrm>
            <a:off x="4165600" y="4516438"/>
            <a:ext cx="47752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Clr>
                <a:srgbClr val="FFFF00"/>
              </a:buClr>
              <a:buFont typeface="Arial" charset="0"/>
              <a:buChar char="•"/>
            </a:pPr>
            <a:r>
              <a:rPr lang="en-US" sz="2400">
                <a:solidFill>
                  <a:srgbClr val="FFFF00"/>
                </a:solidFill>
                <a:latin typeface="Arial" charset="0"/>
                <a:ea typeface="ＭＳ Ｐゴシック" charset="0"/>
              </a:rPr>
              <a:t> Attacks </a:t>
            </a:r>
            <a:r>
              <a:rPr lang="en-US" sz="2000">
                <a:solidFill>
                  <a:srgbClr val="FFFF00"/>
                </a:solidFill>
                <a:latin typeface="Arial" charset="0"/>
                <a:ea typeface="ＭＳ Ｐゴシック" charset="0"/>
              </a:rPr>
              <a:t>(payload = malicious action)</a:t>
            </a:r>
            <a:r>
              <a:rPr lang="en-US" sz="2400">
                <a:solidFill>
                  <a:srgbClr val="FFFF00"/>
                </a:solidFill>
                <a:latin typeface="Arial" charset="0"/>
                <a:ea typeface="ＭＳ Ｐゴシック" charset="0"/>
              </a:rPr>
              <a:t>:</a:t>
            </a:r>
          </a:p>
          <a:p>
            <a:pPr lvl="1" algn="just">
              <a:buClr>
                <a:srgbClr val="FFFF00"/>
              </a:buClr>
              <a:buFont typeface="Courier New" charset="0"/>
              <a:buChar char="o"/>
            </a:pPr>
            <a:r>
              <a:rPr lang="en-US" sz="2000">
                <a:solidFill>
                  <a:srgbClr val="FFFF00"/>
                </a:solidFill>
                <a:latin typeface="Arial" charset="0"/>
                <a:ea typeface="ＭＳ Ｐゴシック" charset="0"/>
              </a:rPr>
              <a:t> Kill switch: Breaking the system (overt)</a:t>
            </a:r>
          </a:p>
          <a:p>
            <a:pPr lvl="1" algn="just">
              <a:buClr>
                <a:srgbClr val="FFFF00"/>
              </a:buClr>
              <a:buFont typeface="Courier New" charset="0"/>
              <a:buChar char="o"/>
            </a:pPr>
            <a:r>
              <a:rPr lang="en-US" sz="2000">
                <a:solidFill>
                  <a:srgbClr val="FFFF00"/>
                </a:solidFill>
                <a:latin typeface="Arial" charset="0"/>
                <a:ea typeface="ＭＳ Ｐゴシック" charset="0"/>
              </a:rPr>
              <a:t> Backdoor: Gaining access to the system. E.g., sending confidential data off-chip (covert)</a:t>
            </a:r>
          </a:p>
        </p:txBody>
      </p:sp>
      <p:sp>
        <p:nvSpPr>
          <p:cNvPr id="34822" name="TextBox 7"/>
          <p:cNvSpPr txBox="1">
            <a:spLocks noChangeArrowheads="1"/>
          </p:cNvSpPr>
          <p:nvPr/>
        </p:nvSpPr>
        <p:spPr bwMode="auto">
          <a:xfrm>
            <a:off x="-20638" y="6413500"/>
            <a:ext cx="504825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1400">
                <a:solidFill>
                  <a:srgbClr val="FFFFFF"/>
                </a:solidFill>
              </a:rPr>
              <a:t>The Hacker in Your Hardware, Villasenor, Sci. American 2010</a:t>
            </a:r>
          </a:p>
        </p:txBody>
      </p:sp>
      <p:sp>
        <p:nvSpPr>
          <p:cNvPr id="3" name="Slide Number Placeholder 2"/>
          <p:cNvSpPr>
            <a:spLocks noGrp="1"/>
          </p:cNvSpPr>
          <p:nvPr>
            <p:ph type="sldNum" sz="quarter" idx="12"/>
          </p:nvPr>
        </p:nvSpPr>
        <p:spPr/>
        <p:txBody>
          <a:bodyPr/>
          <a:lstStyle/>
          <a:p>
            <a:pPr>
              <a:defRPr/>
            </a:pPr>
            <a:fld id="{C0E36980-C17B-1943-93B0-93A49444525F}" type="slidenum">
              <a:rPr lang="en-US" smtClean="0">
                <a:solidFill>
                  <a:srgbClr val="000000"/>
                </a:solidFill>
              </a:rPr>
              <a:pPr>
                <a:defRPr/>
              </a:pPr>
              <a:t>34</a:t>
            </a:fld>
            <a:endParaRPr lang="en-US">
              <a:solidFill>
                <a:srgbClr val="000000"/>
              </a:solidFill>
            </a:endParaRPr>
          </a:p>
        </p:txBody>
      </p:sp>
    </p:spTree>
    <p:extLst>
      <p:ext uri="{BB962C8B-B14F-4D97-AF65-F5344CB8AC3E}">
        <p14:creationId xmlns:p14="http://schemas.microsoft.com/office/powerpoint/2010/main" val="3825288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Threat Example</a:t>
            </a:r>
            <a:endParaRPr lang="en-US" dirty="0"/>
          </a:p>
        </p:txBody>
      </p:sp>
      <p:sp>
        <p:nvSpPr>
          <p:cNvPr id="3" name="Content Placeholder 2"/>
          <p:cNvSpPr>
            <a:spLocks noGrp="1"/>
          </p:cNvSpPr>
          <p:nvPr>
            <p:ph idx="1"/>
          </p:nvPr>
        </p:nvSpPr>
        <p:spPr>
          <a:xfrm>
            <a:off x="381000" y="4495800"/>
            <a:ext cx="8534400" cy="1890713"/>
          </a:xfrm>
        </p:spPr>
        <p:txBody>
          <a:bodyPr/>
          <a:lstStyle/>
          <a:p>
            <a:r>
              <a:rPr lang="en-US" dirty="0" smtClean="0"/>
              <a:t>Unpublished control message travels around the internet and is unrecognized and ignore by most routers</a:t>
            </a:r>
          </a:p>
          <a:p>
            <a:r>
              <a:rPr lang="en-US" dirty="0" smtClean="0"/>
              <a:t>When a router containing a hardware Trojan in the control plane sees such message, it takes action to re-direct data</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5" name="Slide Number Placeholder 4"/>
          <p:cNvSpPr>
            <a:spLocks noGrp="1"/>
          </p:cNvSpPr>
          <p:nvPr>
            <p:ph type="sldNum" sz="quarter" idx="4"/>
          </p:nvPr>
        </p:nvSpPr>
        <p:spPr/>
        <p:txBody>
          <a:bodyPr/>
          <a:lstStyle/>
          <a:p>
            <a:fld id="{B4689765-5485-4130-8525-AA8B12692EFF}" type="slidenum">
              <a:rPr lang="en-US" smtClean="0">
                <a:solidFill>
                  <a:srgbClr val="333333"/>
                </a:solidFill>
              </a:rPr>
              <a:pPr/>
              <a:t>35</a:t>
            </a:fld>
            <a:endParaRPr lang="en-US">
              <a:solidFill>
                <a:srgbClr val="333333"/>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04925"/>
            <a:ext cx="5038725"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00350" y="6642556"/>
            <a:ext cx="1210588" cy="215444"/>
          </a:xfrm>
          <a:prstGeom prst="rect">
            <a:avLst/>
          </a:prstGeom>
          <a:noFill/>
        </p:spPr>
        <p:txBody>
          <a:bodyPr wrap="none" rtlCol="0">
            <a:spAutoFit/>
          </a:bodyPr>
          <a:lstStyle/>
          <a:p>
            <a:r>
              <a:rPr lang="en-US" sz="800" dirty="0" smtClean="0">
                <a:solidFill>
                  <a:srgbClr val="333333"/>
                </a:solidFill>
                <a:latin typeface="Tahoma" pitchFamily="-112" charset="0"/>
                <a:ea typeface="ＭＳ Ｐゴシック" pitchFamily="-112" charset="-128"/>
              </a:rPr>
              <a:t>Source: Cisco web site</a:t>
            </a:r>
            <a:endParaRPr lang="en-US" sz="800" dirty="0">
              <a:solidFill>
                <a:srgbClr val="333333"/>
              </a:solidFill>
              <a:latin typeface="Tahoma" pitchFamily="-112" charset="0"/>
              <a:ea typeface="ＭＳ Ｐゴシック" pitchFamily="-112" charset="-128"/>
            </a:endParaRPr>
          </a:p>
        </p:txBody>
      </p:sp>
      <p:grpSp>
        <p:nvGrpSpPr>
          <p:cNvPr id="9" name="Group 8"/>
          <p:cNvGrpSpPr/>
          <p:nvPr/>
        </p:nvGrpSpPr>
        <p:grpSpPr>
          <a:xfrm>
            <a:off x="762000" y="2954163"/>
            <a:ext cx="1650748" cy="913650"/>
            <a:chOff x="762000" y="2954163"/>
            <a:chExt cx="1650748" cy="913650"/>
          </a:xfrm>
        </p:grpSpPr>
        <p:sp>
          <p:nvSpPr>
            <p:cNvPr id="7" name="Oval Callout 6"/>
            <p:cNvSpPr/>
            <p:nvPr/>
          </p:nvSpPr>
          <p:spPr>
            <a:xfrm>
              <a:off x="762000" y="2954163"/>
              <a:ext cx="1054406" cy="457200"/>
            </a:xfrm>
            <a:prstGeom prst="wedgeEllipseCallout">
              <a:avLst>
                <a:gd name="adj1" fmla="val 86759"/>
                <a:gd name="adj2" fmla="val 135784"/>
              </a:avLst>
            </a:prstGeom>
            <a:solidFill>
              <a:srgbClr val="FF3300"/>
            </a:solidFill>
            <a:ln w="9525" cap="flat" cmpd="sng" algn="ctr">
              <a:noFill/>
              <a:prstDash val="solid"/>
            </a:ln>
            <a:effectLst/>
          </p:spPr>
          <p:txBody>
            <a:bodyPr rtlCol="0" anchor="ctr"/>
            <a:lstStyle/>
            <a:p>
              <a:pPr algn="ctr" fontAlgn="auto">
                <a:spcBef>
                  <a:spcPts val="0"/>
                </a:spcBef>
                <a:spcAft>
                  <a:spcPts val="0"/>
                </a:spcAft>
              </a:pPr>
              <a:r>
                <a:rPr lang="en-US" sz="600" kern="0" dirty="0" smtClean="0">
                  <a:solidFill>
                    <a:srgbClr val="FFFFFF"/>
                  </a:solidFill>
                  <a:effectLst>
                    <a:outerShdw blurRad="38100" dist="38100" dir="2700000" algn="tl">
                      <a:srgbClr val="000000">
                        <a:alpha val="43137"/>
                      </a:srgbClr>
                    </a:outerShdw>
                  </a:effectLst>
                  <a:latin typeface="Tahoma"/>
                </a:rPr>
                <a:t>Carrier of a contaminated </a:t>
              </a:r>
              <a:r>
                <a:rPr lang="en-US" sz="600" kern="0" dirty="0" err="1" smtClean="0">
                  <a:solidFill>
                    <a:srgbClr val="FFFFFF"/>
                  </a:solidFill>
                  <a:effectLst>
                    <a:outerShdw blurRad="38100" dist="38100" dir="2700000" algn="tl">
                      <a:srgbClr val="000000">
                        <a:alpha val="43137"/>
                      </a:srgbClr>
                    </a:outerShdw>
                  </a:effectLst>
                  <a:latin typeface="Tahoma"/>
                </a:rPr>
                <a:t>conrol</a:t>
              </a:r>
              <a:r>
                <a:rPr lang="en-US" sz="600" kern="0" dirty="0" smtClean="0">
                  <a:solidFill>
                    <a:srgbClr val="FFFFFF"/>
                  </a:solidFill>
                  <a:effectLst>
                    <a:outerShdw blurRad="38100" dist="38100" dir="2700000" algn="tl">
                      <a:srgbClr val="000000">
                        <a:alpha val="43137"/>
                      </a:srgbClr>
                    </a:outerShdw>
                  </a:effectLst>
                  <a:latin typeface="Tahoma"/>
                </a:rPr>
                <a:t> message</a:t>
              </a:r>
            </a:p>
          </p:txBody>
        </p:sp>
        <p:sp>
          <p:nvSpPr>
            <p:cNvPr id="8" name="Right Arrow 7"/>
            <p:cNvSpPr/>
            <p:nvPr/>
          </p:nvSpPr>
          <p:spPr>
            <a:xfrm>
              <a:off x="2197728" y="3715413"/>
              <a:ext cx="215020" cy="152400"/>
            </a:xfrm>
            <a:prstGeom prst="rightArrow">
              <a:avLst>
                <a:gd name="adj1" fmla="val 61881"/>
                <a:gd name="adj2" fmla="val 50000"/>
              </a:avLst>
            </a:prstGeom>
            <a:solidFill>
              <a:srgbClr val="FF3300"/>
            </a:solidFill>
            <a:ln w="9525" cap="flat" cmpd="sng" algn="ctr">
              <a:noFill/>
              <a:prstDash val="solid"/>
            </a:ln>
            <a:effectLst/>
          </p:spPr>
          <p:txBody>
            <a:bodyPr rtlCol="0" anchor="ctr"/>
            <a:lstStyle/>
            <a:p>
              <a:pPr algn="ctr" fontAlgn="auto">
                <a:spcBef>
                  <a:spcPts val="0"/>
                </a:spcBef>
                <a:spcAft>
                  <a:spcPts val="0"/>
                </a:spcAft>
              </a:pPr>
              <a:endParaRPr lang="en-US" kern="0" smtClean="0">
                <a:solidFill>
                  <a:srgbClr val="FFFFFF"/>
                </a:solidFill>
                <a:latin typeface="Tahoma"/>
              </a:endParaRPr>
            </a:p>
          </p:txBody>
        </p:sp>
      </p:grpSp>
      <p:grpSp>
        <p:nvGrpSpPr>
          <p:cNvPr id="14" name="Group 13"/>
          <p:cNvGrpSpPr/>
          <p:nvPr/>
        </p:nvGrpSpPr>
        <p:grpSpPr>
          <a:xfrm>
            <a:off x="3693816" y="2481873"/>
            <a:ext cx="387034" cy="1079105"/>
            <a:chOff x="3693816" y="2481873"/>
            <a:chExt cx="387034" cy="1079105"/>
          </a:xfrm>
        </p:grpSpPr>
        <p:sp>
          <p:nvSpPr>
            <p:cNvPr id="10" name="Right Arrow 9"/>
            <p:cNvSpPr/>
            <p:nvPr/>
          </p:nvSpPr>
          <p:spPr>
            <a:xfrm rot="16200000">
              <a:off x="3662506" y="3377268"/>
              <a:ext cx="215020" cy="152400"/>
            </a:xfrm>
            <a:prstGeom prst="rightArrow">
              <a:avLst>
                <a:gd name="adj1" fmla="val 61881"/>
                <a:gd name="adj2" fmla="val 50000"/>
              </a:avLst>
            </a:prstGeom>
            <a:solidFill>
              <a:srgbClr val="FF3300"/>
            </a:solidFill>
            <a:ln w="9525" cap="flat" cmpd="sng" algn="ctr">
              <a:noFill/>
              <a:prstDash val="solid"/>
            </a:ln>
            <a:effectLst/>
          </p:spPr>
          <p:txBody>
            <a:bodyPr rtlCol="0" anchor="ctr"/>
            <a:lstStyle/>
            <a:p>
              <a:pPr algn="ctr" fontAlgn="auto">
                <a:spcBef>
                  <a:spcPts val="0"/>
                </a:spcBef>
                <a:spcAft>
                  <a:spcPts val="0"/>
                </a:spcAft>
              </a:pPr>
              <a:endParaRPr lang="en-US" kern="0" smtClean="0">
                <a:solidFill>
                  <a:srgbClr val="FFFFFF"/>
                </a:solidFill>
                <a:latin typeface="Tahoma"/>
              </a:endParaRPr>
            </a:p>
          </p:txBody>
        </p:sp>
        <p:sp>
          <p:nvSpPr>
            <p:cNvPr id="12" name="Right Arrow 11"/>
            <p:cNvSpPr/>
            <p:nvPr/>
          </p:nvSpPr>
          <p:spPr>
            <a:xfrm rot="16200000">
              <a:off x="3756058" y="2461881"/>
              <a:ext cx="304800" cy="344784"/>
            </a:xfrm>
            <a:prstGeom prst="rightArrow">
              <a:avLst>
                <a:gd name="adj1" fmla="val 61881"/>
                <a:gd name="adj2" fmla="val 59581"/>
              </a:avLst>
            </a:prstGeom>
            <a:solidFill>
              <a:srgbClr val="FF3300"/>
            </a:solidFill>
            <a:ln w="9525" cap="flat" cmpd="sng" algn="ctr">
              <a:noFill/>
              <a:prstDash val="solid"/>
            </a:ln>
            <a:effectLst/>
          </p:spPr>
          <p:txBody>
            <a:bodyPr rtlCol="0" anchor="ctr"/>
            <a:lstStyle/>
            <a:p>
              <a:pPr algn="ctr" fontAlgn="auto">
                <a:spcBef>
                  <a:spcPts val="0"/>
                </a:spcBef>
                <a:spcAft>
                  <a:spcPts val="0"/>
                </a:spcAft>
              </a:pPr>
              <a:endParaRPr lang="en-US" kern="0" smtClean="0">
                <a:solidFill>
                  <a:srgbClr val="FFFFFF"/>
                </a:solidFill>
                <a:latin typeface="Tahoma"/>
              </a:endParaRPr>
            </a:p>
          </p:txBody>
        </p:sp>
      </p:grpSp>
      <p:grpSp>
        <p:nvGrpSpPr>
          <p:cNvPr id="15" name="Group 14"/>
          <p:cNvGrpSpPr/>
          <p:nvPr/>
        </p:nvGrpSpPr>
        <p:grpSpPr>
          <a:xfrm>
            <a:off x="5081256" y="2595799"/>
            <a:ext cx="937036" cy="1394234"/>
            <a:chOff x="5081256" y="2595799"/>
            <a:chExt cx="937036" cy="1394234"/>
          </a:xfrm>
        </p:grpSpPr>
        <p:sp>
          <p:nvSpPr>
            <p:cNvPr id="11" name="Right Arrow 10"/>
            <p:cNvSpPr/>
            <p:nvPr/>
          </p:nvSpPr>
          <p:spPr>
            <a:xfrm>
              <a:off x="5562600" y="3837633"/>
              <a:ext cx="455692" cy="152400"/>
            </a:xfrm>
            <a:prstGeom prst="rightArrow">
              <a:avLst>
                <a:gd name="adj1" fmla="val 61881"/>
                <a:gd name="adj2" fmla="val 50000"/>
              </a:avLst>
            </a:prstGeom>
            <a:solidFill>
              <a:srgbClr val="FF3300"/>
            </a:solidFill>
            <a:ln w="9525" cap="flat" cmpd="sng" algn="ctr">
              <a:noFill/>
              <a:prstDash val="solid"/>
            </a:ln>
            <a:effectLst/>
          </p:spPr>
          <p:txBody>
            <a:bodyPr lIns="0" rIns="0" rtlCol="0" anchor="ctr"/>
            <a:lstStyle/>
            <a:p>
              <a:pPr algn="ctr" fontAlgn="auto">
                <a:spcBef>
                  <a:spcPts val="0"/>
                </a:spcBef>
                <a:spcAft>
                  <a:spcPts val="0"/>
                </a:spcAft>
              </a:pPr>
              <a:r>
                <a:rPr lang="en-US" sz="500" kern="0" dirty="0" smtClean="0">
                  <a:solidFill>
                    <a:srgbClr val="FFFFFF"/>
                  </a:solidFill>
                  <a:effectLst>
                    <a:outerShdw blurRad="38100" dist="38100" dir="2700000" algn="tl">
                      <a:srgbClr val="000000">
                        <a:alpha val="43137"/>
                      </a:srgbClr>
                    </a:outerShdw>
                  </a:effectLst>
                  <a:latin typeface="Tahoma"/>
                </a:rPr>
                <a:t>redirected</a:t>
              </a:r>
            </a:p>
          </p:txBody>
        </p:sp>
        <p:sp>
          <p:nvSpPr>
            <p:cNvPr id="13" name="Right Arrow 12"/>
            <p:cNvSpPr/>
            <p:nvPr/>
          </p:nvSpPr>
          <p:spPr>
            <a:xfrm rot="5400000">
              <a:off x="5101248" y="2575807"/>
              <a:ext cx="304800" cy="344784"/>
            </a:xfrm>
            <a:prstGeom prst="rightArrow">
              <a:avLst>
                <a:gd name="adj1" fmla="val 61881"/>
                <a:gd name="adj2" fmla="val 59581"/>
              </a:avLst>
            </a:prstGeom>
            <a:solidFill>
              <a:srgbClr val="FF3300"/>
            </a:solidFill>
            <a:ln w="9525" cap="flat" cmpd="sng" algn="ctr">
              <a:noFill/>
              <a:prstDash val="solid"/>
            </a:ln>
            <a:effectLst/>
          </p:spPr>
          <p:txBody>
            <a:bodyPr rtlCol="0" anchor="ctr"/>
            <a:lstStyle/>
            <a:p>
              <a:pPr algn="ctr" fontAlgn="auto">
                <a:spcBef>
                  <a:spcPts val="0"/>
                </a:spcBef>
                <a:spcAft>
                  <a:spcPts val="0"/>
                </a:spcAft>
              </a:pPr>
              <a:endParaRPr lang="en-US" kern="0" smtClean="0">
                <a:solidFill>
                  <a:srgbClr val="FFFFFF"/>
                </a:solidFill>
                <a:latin typeface="Tahoma"/>
              </a:endParaRPr>
            </a:p>
          </p:txBody>
        </p:sp>
      </p:grpSp>
      <p:pic>
        <p:nvPicPr>
          <p:cNvPr id="7172" name="Picture 4" descr="http://scamware.files.wordpress.com/2012/06/pbcrichton_malware_hazard_symbol_-_red_svg_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5332" y="1506363"/>
            <a:ext cx="338151" cy="337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28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1000" fill="hold"/>
                                        <p:tgtEl>
                                          <p:spTgt spid="7172"/>
                                        </p:tgtEl>
                                        <p:attrNameLst>
                                          <p:attrName>ppt_w</p:attrName>
                                        </p:attrNameLst>
                                      </p:cBhvr>
                                      <p:tavLst>
                                        <p:tav tm="0">
                                          <p:val>
                                            <p:fltVal val="0"/>
                                          </p:val>
                                        </p:tav>
                                        <p:tav tm="100000">
                                          <p:val>
                                            <p:strVal val="#ppt_w"/>
                                          </p:val>
                                        </p:tav>
                                      </p:tavLst>
                                    </p:anim>
                                    <p:anim calcmode="lin" valueType="num">
                                      <p:cBhvr>
                                        <p:cTn id="8" dur="1000" fill="hold"/>
                                        <p:tgtEl>
                                          <p:spTgt spid="7172"/>
                                        </p:tgtEl>
                                        <p:attrNameLst>
                                          <p:attrName>ppt_h</p:attrName>
                                        </p:attrNameLst>
                                      </p:cBhvr>
                                      <p:tavLst>
                                        <p:tav tm="0">
                                          <p:val>
                                            <p:fltVal val="0"/>
                                          </p:val>
                                        </p:tav>
                                        <p:tav tm="100000">
                                          <p:val>
                                            <p:strVal val="#ppt_h"/>
                                          </p:val>
                                        </p:tav>
                                      </p:tavLst>
                                    </p:anim>
                                    <p:anim calcmode="lin" valueType="num">
                                      <p:cBhvr>
                                        <p:cTn id="9" dur="1000" fill="hold"/>
                                        <p:tgtEl>
                                          <p:spTgt spid="7172"/>
                                        </p:tgtEl>
                                        <p:attrNameLst>
                                          <p:attrName>style.rotation</p:attrName>
                                        </p:attrNameLst>
                                      </p:cBhvr>
                                      <p:tavLst>
                                        <p:tav tm="0">
                                          <p:val>
                                            <p:fltVal val="90"/>
                                          </p:val>
                                        </p:tav>
                                        <p:tav tm="100000">
                                          <p:val>
                                            <p:fltVal val="0"/>
                                          </p:val>
                                        </p:tav>
                                      </p:tavLst>
                                    </p:anim>
                                    <p:animEffect transition="in" filter="fade">
                                      <p:cBhvr>
                                        <p:cTn id="10" dur="1000"/>
                                        <p:tgtEl>
                                          <p:spTgt spid="717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1055688" y="2005013"/>
            <a:ext cx="430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285750" indent="-285750" fontAlgn="auto">
              <a:spcBef>
                <a:spcPts val="0"/>
              </a:spcBef>
              <a:spcAft>
                <a:spcPts val="0"/>
              </a:spcAft>
              <a:buFont typeface="Arial" charset="0"/>
              <a:buChar char="•"/>
            </a:pPr>
            <a:r>
              <a:rPr lang="en-US">
                <a:solidFill>
                  <a:prstClr val="black"/>
                </a:solidFill>
                <a:latin typeface="Arial"/>
              </a:rPr>
              <a:t>DARPA initiated the Trust in ICs program.</a:t>
            </a:r>
          </a:p>
        </p:txBody>
      </p:sp>
      <p:pic>
        <p:nvPicPr>
          <p:cNvPr id="81923" name="Picture 5" descr="Screen shot 2011-11-17 at 1.15.2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22642"/>
            <a:ext cx="8915400" cy="5336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6"/>
          <p:cNvSpPr txBox="1">
            <a:spLocks noChangeArrowheads="1"/>
          </p:cNvSpPr>
          <p:nvPr/>
        </p:nvSpPr>
        <p:spPr bwMode="auto">
          <a:xfrm>
            <a:off x="381000" y="5867400"/>
            <a:ext cx="8772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oudy Old Style" charset="0"/>
                <a:ea typeface="ＭＳ Ｐゴシック" charset="0"/>
                <a:cs typeface="ＭＳ Ｐゴシック" charset="0"/>
              </a:defRPr>
            </a:lvl1pPr>
            <a:lvl2pPr marL="742950" indent="-285750" eaLnBrk="0" hangingPunct="0">
              <a:defRPr sz="2400">
                <a:solidFill>
                  <a:schemeClr val="tx1"/>
                </a:solidFill>
                <a:latin typeface="Goudy Old Style" charset="0"/>
                <a:ea typeface="ＭＳ Ｐゴシック" charset="0"/>
              </a:defRPr>
            </a:lvl2pPr>
            <a:lvl3pPr marL="1143000" indent="-228600" eaLnBrk="0" hangingPunct="0">
              <a:defRPr sz="2400">
                <a:solidFill>
                  <a:schemeClr val="tx1"/>
                </a:solidFill>
                <a:latin typeface="Goudy Old Style" charset="0"/>
                <a:ea typeface="ＭＳ Ｐゴシック" charset="0"/>
              </a:defRPr>
            </a:lvl3pPr>
            <a:lvl4pPr marL="1600200" indent="-228600" eaLnBrk="0" hangingPunct="0">
              <a:defRPr sz="2400">
                <a:solidFill>
                  <a:schemeClr val="tx1"/>
                </a:solidFill>
                <a:latin typeface="Goudy Old Style" charset="0"/>
                <a:ea typeface="ＭＳ Ｐゴシック" charset="0"/>
              </a:defRPr>
            </a:lvl4pPr>
            <a:lvl5pPr marL="2057400" indent="-228600" eaLnBrk="0" hangingPunct="0">
              <a:defRPr sz="2400">
                <a:solidFill>
                  <a:schemeClr val="tx1"/>
                </a:solidFill>
                <a:latin typeface="Goudy Old Style" charset="0"/>
                <a:ea typeface="ＭＳ Ｐゴシック" charset="0"/>
              </a:defRPr>
            </a:lvl5pPr>
            <a:lvl6pPr marL="2514600" indent="-228600" eaLnBrk="0" fontAlgn="base" hangingPunct="0">
              <a:spcBef>
                <a:spcPct val="0"/>
              </a:spcBef>
              <a:spcAft>
                <a:spcPct val="0"/>
              </a:spcAft>
              <a:defRPr sz="2400">
                <a:solidFill>
                  <a:schemeClr val="tx1"/>
                </a:solidFill>
                <a:latin typeface="Goudy Old Style" charset="0"/>
                <a:ea typeface="ＭＳ Ｐゴシック" charset="0"/>
              </a:defRPr>
            </a:lvl6pPr>
            <a:lvl7pPr marL="2971800" indent="-228600" eaLnBrk="0" fontAlgn="base" hangingPunct="0">
              <a:spcBef>
                <a:spcPct val="0"/>
              </a:spcBef>
              <a:spcAft>
                <a:spcPct val="0"/>
              </a:spcAft>
              <a:defRPr sz="2400">
                <a:solidFill>
                  <a:schemeClr val="tx1"/>
                </a:solidFill>
                <a:latin typeface="Goudy Old Style" charset="0"/>
                <a:ea typeface="ＭＳ Ｐゴシック" charset="0"/>
              </a:defRPr>
            </a:lvl7pPr>
            <a:lvl8pPr marL="3429000" indent="-228600" eaLnBrk="0" fontAlgn="base" hangingPunct="0">
              <a:spcBef>
                <a:spcPct val="0"/>
              </a:spcBef>
              <a:spcAft>
                <a:spcPct val="0"/>
              </a:spcAft>
              <a:defRPr sz="2400">
                <a:solidFill>
                  <a:schemeClr val="tx1"/>
                </a:solidFill>
                <a:latin typeface="Goudy Old Style" charset="0"/>
                <a:ea typeface="ＭＳ Ｐゴシック" charset="0"/>
              </a:defRPr>
            </a:lvl8pPr>
            <a:lvl9pPr marL="3886200" indent="-228600" eaLnBrk="0" fontAlgn="base" hangingPunct="0">
              <a:spcBef>
                <a:spcPct val="0"/>
              </a:spcBef>
              <a:spcAft>
                <a:spcPct val="0"/>
              </a:spcAft>
              <a:defRPr sz="2400">
                <a:solidFill>
                  <a:schemeClr val="tx1"/>
                </a:solidFill>
                <a:latin typeface="Goudy Old Style" charset="0"/>
                <a:ea typeface="ＭＳ Ｐゴシック" charset="0"/>
              </a:defRPr>
            </a:lvl9pPr>
          </a:lstStyle>
          <a:p>
            <a:pPr eaLnBrk="1" fontAlgn="auto" hangingPunct="1">
              <a:spcBef>
                <a:spcPts val="0"/>
              </a:spcBef>
              <a:spcAft>
                <a:spcPts val="0"/>
              </a:spcAft>
            </a:pPr>
            <a:r>
              <a:rPr lang="en-US" sz="1400">
                <a:solidFill>
                  <a:prstClr val="black"/>
                </a:solidFill>
              </a:rPr>
              <a:t>Source : Thehuntforthekillswitch.http://www.spectrum.ieee.org/semiconductors/ design/the-hunt-for-the-kill-switch. </a:t>
            </a:r>
          </a:p>
        </p:txBody>
      </p:sp>
      <p:sp>
        <p:nvSpPr>
          <p:cNvPr id="6" name="Title 1"/>
          <p:cNvSpPr txBox="1">
            <a:spLocks/>
          </p:cNvSpPr>
          <p:nvPr/>
        </p:nvSpPr>
        <p:spPr bwMode="auto">
          <a:xfrm>
            <a:off x="228601" y="228600"/>
            <a:ext cx="8915400" cy="706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lnSpc>
                <a:spcPts val="4000"/>
              </a:lnSpc>
              <a:spcBef>
                <a:spcPct val="0"/>
              </a:spcBef>
              <a:spcAft>
                <a:spcPct val="0"/>
              </a:spcAft>
              <a:defRPr sz="3400" b="1">
                <a:solidFill>
                  <a:srgbClr val="993333"/>
                </a:solidFill>
                <a:latin typeface="+mj-lt"/>
                <a:ea typeface="+mj-ea"/>
                <a:cs typeface="+mj-cs"/>
              </a:defRPr>
            </a:lvl1pPr>
            <a:lvl2pPr algn="l" rtl="0" eaLnBrk="0" fontAlgn="base" hangingPunct="0">
              <a:lnSpc>
                <a:spcPts val="4000"/>
              </a:lnSpc>
              <a:spcBef>
                <a:spcPct val="0"/>
              </a:spcBef>
              <a:spcAft>
                <a:spcPct val="0"/>
              </a:spcAft>
              <a:defRPr sz="3400" b="1">
                <a:solidFill>
                  <a:srgbClr val="993333"/>
                </a:solidFill>
                <a:latin typeface="Arial" charset="0"/>
              </a:defRPr>
            </a:lvl2pPr>
            <a:lvl3pPr algn="l" rtl="0" eaLnBrk="0" fontAlgn="base" hangingPunct="0">
              <a:lnSpc>
                <a:spcPts val="4000"/>
              </a:lnSpc>
              <a:spcBef>
                <a:spcPct val="0"/>
              </a:spcBef>
              <a:spcAft>
                <a:spcPct val="0"/>
              </a:spcAft>
              <a:defRPr sz="3400" b="1">
                <a:solidFill>
                  <a:srgbClr val="993333"/>
                </a:solidFill>
                <a:latin typeface="Arial" charset="0"/>
              </a:defRPr>
            </a:lvl3pPr>
            <a:lvl4pPr algn="l" rtl="0" eaLnBrk="0" fontAlgn="base" hangingPunct="0">
              <a:lnSpc>
                <a:spcPts val="4000"/>
              </a:lnSpc>
              <a:spcBef>
                <a:spcPct val="0"/>
              </a:spcBef>
              <a:spcAft>
                <a:spcPct val="0"/>
              </a:spcAft>
              <a:defRPr sz="3400" b="1">
                <a:solidFill>
                  <a:srgbClr val="993333"/>
                </a:solidFill>
                <a:latin typeface="Arial" charset="0"/>
              </a:defRPr>
            </a:lvl4pPr>
            <a:lvl5pPr algn="l" rtl="0" eaLnBrk="0" fontAlgn="base" hangingPunct="0">
              <a:lnSpc>
                <a:spcPts val="4000"/>
              </a:lnSpc>
              <a:spcBef>
                <a:spcPct val="0"/>
              </a:spcBef>
              <a:spcAft>
                <a:spcPct val="0"/>
              </a:spcAft>
              <a:defRPr sz="3400" b="1">
                <a:solidFill>
                  <a:srgbClr val="993333"/>
                </a:solidFill>
                <a:latin typeface="Arial" charset="0"/>
              </a:defRPr>
            </a:lvl5pPr>
            <a:lvl6pPr marL="457200" algn="l" rtl="0" eaLnBrk="0" fontAlgn="base" hangingPunct="0">
              <a:lnSpc>
                <a:spcPts val="4000"/>
              </a:lnSpc>
              <a:spcBef>
                <a:spcPct val="0"/>
              </a:spcBef>
              <a:spcAft>
                <a:spcPct val="0"/>
              </a:spcAft>
              <a:defRPr sz="3400" b="1">
                <a:solidFill>
                  <a:srgbClr val="993333"/>
                </a:solidFill>
                <a:latin typeface="Arial" charset="0"/>
              </a:defRPr>
            </a:lvl6pPr>
            <a:lvl7pPr marL="914400" algn="l" rtl="0" eaLnBrk="0" fontAlgn="base" hangingPunct="0">
              <a:lnSpc>
                <a:spcPts val="4000"/>
              </a:lnSpc>
              <a:spcBef>
                <a:spcPct val="0"/>
              </a:spcBef>
              <a:spcAft>
                <a:spcPct val="0"/>
              </a:spcAft>
              <a:defRPr sz="3400" b="1">
                <a:solidFill>
                  <a:srgbClr val="993333"/>
                </a:solidFill>
                <a:latin typeface="Arial" charset="0"/>
              </a:defRPr>
            </a:lvl7pPr>
            <a:lvl8pPr marL="1371600" algn="l" rtl="0" eaLnBrk="0" fontAlgn="base" hangingPunct="0">
              <a:lnSpc>
                <a:spcPts val="4000"/>
              </a:lnSpc>
              <a:spcBef>
                <a:spcPct val="0"/>
              </a:spcBef>
              <a:spcAft>
                <a:spcPct val="0"/>
              </a:spcAft>
              <a:defRPr sz="3400" b="1">
                <a:solidFill>
                  <a:srgbClr val="993333"/>
                </a:solidFill>
                <a:latin typeface="Arial" charset="0"/>
              </a:defRPr>
            </a:lvl8pPr>
            <a:lvl9pPr marL="1828800" algn="l" rtl="0" eaLnBrk="0" fontAlgn="base" hangingPunct="0">
              <a:lnSpc>
                <a:spcPts val="4000"/>
              </a:lnSpc>
              <a:spcBef>
                <a:spcPct val="0"/>
              </a:spcBef>
              <a:spcAft>
                <a:spcPct val="0"/>
              </a:spcAft>
              <a:defRPr sz="3400" b="1">
                <a:solidFill>
                  <a:srgbClr val="993333"/>
                </a:solidFill>
                <a:latin typeface="Arial" charset="0"/>
              </a:defRPr>
            </a:lvl9pPr>
          </a:lstStyle>
          <a:p>
            <a:pPr eaLnBrk="1" hangingPunct="1"/>
            <a:r>
              <a:rPr lang="en-US" sz="2800" dirty="0" smtClean="0">
                <a:latin typeface="Myriad Set Text"/>
                <a:cs typeface="Myriad Set Text"/>
              </a:rPr>
              <a:t>Different types of In Silicon Attacks</a:t>
            </a:r>
            <a:endParaRPr lang="en-US" sz="2800" dirty="0">
              <a:latin typeface="Myriad Set Text"/>
              <a:cs typeface="Myriad Set Text"/>
            </a:endParaRPr>
          </a:p>
        </p:txBody>
      </p:sp>
      <p:sp>
        <p:nvSpPr>
          <p:cNvPr id="3" name="Slide Number Placeholder 2"/>
          <p:cNvSpPr>
            <a:spLocks noGrp="1"/>
          </p:cNvSpPr>
          <p:nvPr>
            <p:ph type="sldNum" sz="quarter" idx="12"/>
          </p:nvPr>
        </p:nvSpPr>
        <p:spPr/>
        <p:txBody>
          <a:bodyPr/>
          <a:lstStyle/>
          <a:p>
            <a:fld id="{AA484CD2-854F-46FC-8B6C-AA4F406E8552}"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23926784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066800"/>
            <a:ext cx="8458200" cy="4185761"/>
          </a:xfrm>
          <a:prstGeom prst="rect">
            <a:avLst/>
          </a:prstGeom>
          <a:noFill/>
        </p:spPr>
        <p:txBody>
          <a:bodyPr wrap="square" rtlCol="0">
            <a:spAutoFit/>
          </a:bodyPr>
          <a:lstStyle/>
          <a:p>
            <a:pPr marL="171450" indent="-171450">
              <a:buFont typeface="Arial" panose="020B0604020202020204" pitchFamily="34" charset="0"/>
              <a:buChar char="•"/>
            </a:pPr>
            <a:r>
              <a:rPr lang="en-US" sz="1400" b="1" dirty="0"/>
              <a:t>Low probability of triggering during test</a:t>
            </a:r>
          </a:p>
          <a:p>
            <a:pPr marL="628650" lvl="1" indent="-171450">
              <a:buFont typeface="Arial" panose="020B0604020202020204" pitchFamily="34" charset="0"/>
              <a:buChar char="•"/>
            </a:pPr>
            <a:r>
              <a:rPr lang="en-US" sz="1400" dirty="0"/>
              <a:t>Test time is expensive. </a:t>
            </a:r>
          </a:p>
          <a:p>
            <a:pPr marL="628650" lvl="1" indent="-171450">
              <a:buFont typeface="Arial" panose="020B0604020202020204" pitchFamily="34" charset="0"/>
              <a:buChar char="•"/>
            </a:pPr>
            <a:r>
              <a:rPr lang="en-US" sz="1400" dirty="0"/>
              <a:t>Consider testing a million chips per production bath</a:t>
            </a:r>
          </a:p>
          <a:p>
            <a:pPr marL="628650" lvl="1" indent="-171450">
              <a:buFont typeface="Arial" panose="020B0604020202020204" pitchFamily="34" charset="0"/>
              <a:buChar char="•"/>
            </a:pPr>
            <a:r>
              <a:rPr lang="en-US" sz="1400" dirty="0"/>
              <a:t>Even a small chip today has a billion nodes and </a:t>
            </a:r>
            <a:r>
              <a:rPr lang="en-US" sz="1400" dirty="0" smtClean="0"/>
              <a:t>2 billion states</a:t>
            </a:r>
            <a:r>
              <a:rPr lang="en-US" sz="1400" dirty="0"/>
              <a:t>.</a:t>
            </a:r>
          </a:p>
          <a:p>
            <a:pPr marL="628650" lvl="1" indent="-171450">
              <a:buFont typeface="Arial" panose="020B0604020202020204" pitchFamily="34" charset="0"/>
              <a:buChar char="•"/>
            </a:pPr>
            <a:r>
              <a:rPr lang="en-US" sz="1400" dirty="0"/>
              <a:t>Test are for known use cases</a:t>
            </a:r>
          </a:p>
          <a:p>
            <a:pPr marL="628650" lvl="1" indent="-171450">
              <a:buFont typeface="Arial" panose="020B0604020202020204" pitchFamily="34" charset="0"/>
              <a:buChar char="•"/>
            </a:pPr>
            <a:r>
              <a:rPr lang="en-US" sz="1400" dirty="0"/>
              <a:t>Very difficult to test for Unknown Unknowns!</a:t>
            </a:r>
          </a:p>
          <a:p>
            <a:pPr marL="171450" indent="-171450">
              <a:buFont typeface="Arial" panose="020B0604020202020204" pitchFamily="34" charset="0"/>
              <a:buChar char="•"/>
            </a:pPr>
            <a:endParaRPr lang="en-US" sz="1400" dirty="0" smtClean="0"/>
          </a:p>
          <a:p>
            <a:pPr marL="171450" indent="-171450">
              <a:buFont typeface="Arial" panose="020B0604020202020204" pitchFamily="34" charset="0"/>
              <a:buChar char="•"/>
            </a:pPr>
            <a:r>
              <a:rPr lang="en-US" sz="1400" b="1" dirty="0" smtClean="0"/>
              <a:t>Large </a:t>
            </a:r>
            <a:r>
              <a:rPr lang="en-US" sz="1400" b="1" dirty="0"/>
              <a:t>number of gates in modern chips</a:t>
            </a:r>
          </a:p>
          <a:p>
            <a:pPr marL="628650" lvl="1" indent="-171450">
              <a:buFont typeface="Arial" panose="020B0604020202020204" pitchFamily="34" charset="0"/>
              <a:buChar char="•"/>
            </a:pPr>
            <a:r>
              <a:rPr lang="en-US" sz="1400" dirty="0" smtClean="0"/>
              <a:t>Exhaustive simulations </a:t>
            </a:r>
            <a:r>
              <a:rPr lang="en-US" sz="1400" dirty="0"/>
              <a:t>are extremely computation and memory intensive.</a:t>
            </a:r>
          </a:p>
          <a:p>
            <a:pPr marL="628650" lvl="1" indent="-171450">
              <a:buFont typeface="Arial" panose="020B0604020202020204" pitchFamily="34" charset="0"/>
              <a:buChar char="•"/>
            </a:pPr>
            <a:r>
              <a:rPr lang="en-US" sz="1400" dirty="0" smtClean="0"/>
              <a:t>Obfuscation </a:t>
            </a:r>
            <a:r>
              <a:rPr lang="en-US" sz="1400" dirty="0" smtClean="0"/>
              <a:t>occurs during </a:t>
            </a:r>
            <a:r>
              <a:rPr lang="en-US" sz="1400" dirty="0"/>
              <a:t>synthesis</a:t>
            </a:r>
          </a:p>
          <a:p>
            <a:pPr marL="628650" lvl="1" indent="-171450">
              <a:buFont typeface="Arial" panose="020B0604020202020204" pitchFamily="34" charset="0"/>
              <a:buChar char="•"/>
            </a:pPr>
            <a:r>
              <a:rPr lang="en-US" sz="1400" dirty="0"/>
              <a:t>No signature of </a:t>
            </a:r>
            <a:r>
              <a:rPr lang="en-US" sz="1400" dirty="0" smtClean="0"/>
              <a:t>Trojan </a:t>
            </a:r>
            <a:r>
              <a:rPr lang="en-US" sz="1400" dirty="0"/>
              <a:t>circuits. They look just like normal hardware</a:t>
            </a:r>
          </a:p>
          <a:p>
            <a:pPr marL="628650" lvl="1" indent="-171450">
              <a:buFont typeface="Arial" panose="020B0604020202020204" pitchFamily="34" charset="0"/>
              <a:buChar char="•"/>
            </a:pPr>
            <a:r>
              <a:rPr lang="en-US" sz="1400" dirty="0" smtClean="0"/>
              <a:t>Low </a:t>
            </a:r>
            <a:r>
              <a:rPr lang="en-US" sz="1400" dirty="0"/>
              <a:t>probability Triggers are finite state machines that can change states when time or input data changes</a:t>
            </a:r>
          </a:p>
          <a:p>
            <a:pPr marL="628650" lvl="1" indent="-171450">
              <a:buFont typeface="Arial" panose="020B0604020202020204" pitchFamily="34" charset="0"/>
              <a:buChar char="•"/>
            </a:pPr>
            <a:r>
              <a:rPr lang="en-US" sz="1400" dirty="0" err="1" smtClean="0"/>
              <a:t>Nano</a:t>
            </a:r>
            <a:r>
              <a:rPr lang="en-US" sz="1400" dirty="0" smtClean="0"/>
              <a:t>-scale </a:t>
            </a:r>
            <a:r>
              <a:rPr lang="en-US" sz="1400" dirty="0"/>
              <a:t>devices and high system complexity make detection through physical inspection almost impossible.</a:t>
            </a:r>
          </a:p>
          <a:p>
            <a:pPr marL="628650" lvl="1" indent="-171450">
              <a:buFont typeface="Arial" panose="020B0604020202020204" pitchFamily="34" charset="0"/>
              <a:buChar char="•"/>
            </a:pPr>
            <a:r>
              <a:rPr lang="en-US" sz="1400" dirty="0" smtClean="0"/>
              <a:t>Inspection </a:t>
            </a:r>
            <a:r>
              <a:rPr lang="en-US" sz="1400" dirty="0"/>
              <a:t>through destructive reverse engineering does not guarantee absence of Trojans in ICs not destructively inspected.</a:t>
            </a:r>
          </a:p>
          <a:p>
            <a:pPr marL="628650" lvl="1" indent="-171450">
              <a:buFont typeface="Arial" panose="020B0604020202020204" pitchFamily="34" charset="0"/>
              <a:buChar char="•"/>
            </a:pPr>
            <a:r>
              <a:rPr lang="en-US" sz="1400" dirty="0" smtClean="0"/>
              <a:t>Audits </a:t>
            </a:r>
            <a:r>
              <a:rPr lang="en-US" sz="1400" dirty="0"/>
              <a:t>not very effective at catching bugs</a:t>
            </a:r>
          </a:p>
          <a:p>
            <a:pPr fontAlgn="auto">
              <a:spcBef>
                <a:spcPts val="0"/>
              </a:spcBef>
              <a:spcAft>
                <a:spcPts val="0"/>
              </a:spcAft>
            </a:pPr>
            <a:endParaRPr lang="en-US" sz="1400" dirty="0">
              <a:solidFill>
                <a:prstClr val="black"/>
              </a:solidFill>
              <a:latin typeface="Myriad Set Text"/>
              <a:cs typeface="Myriad Set Text"/>
            </a:endParaRPr>
          </a:p>
        </p:txBody>
      </p:sp>
      <p:sp>
        <p:nvSpPr>
          <p:cNvPr id="5" name="Title 1"/>
          <p:cNvSpPr txBox="1">
            <a:spLocks/>
          </p:cNvSpPr>
          <p:nvPr/>
        </p:nvSpPr>
        <p:spPr bwMode="auto">
          <a:xfrm>
            <a:off x="228601" y="228600"/>
            <a:ext cx="8915400" cy="706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lnSpc>
                <a:spcPts val="4000"/>
              </a:lnSpc>
              <a:spcBef>
                <a:spcPct val="0"/>
              </a:spcBef>
              <a:spcAft>
                <a:spcPct val="0"/>
              </a:spcAft>
              <a:defRPr sz="3400" b="1">
                <a:solidFill>
                  <a:srgbClr val="993333"/>
                </a:solidFill>
                <a:latin typeface="+mj-lt"/>
                <a:ea typeface="+mj-ea"/>
                <a:cs typeface="+mj-cs"/>
              </a:defRPr>
            </a:lvl1pPr>
            <a:lvl2pPr algn="l" rtl="0" eaLnBrk="0" fontAlgn="base" hangingPunct="0">
              <a:lnSpc>
                <a:spcPts val="4000"/>
              </a:lnSpc>
              <a:spcBef>
                <a:spcPct val="0"/>
              </a:spcBef>
              <a:spcAft>
                <a:spcPct val="0"/>
              </a:spcAft>
              <a:defRPr sz="3400" b="1">
                <a:solidFill>
                  <a:srgbClr val="993333"/>
                </a:solidFill>
                <a:latin typeface="Arial" charset="0"/>
              </a:defRPr>
            </a:lvl2pPr>
            <a:lvl3pPr algn="l" rtl="0" eaLnBrk="0" fontAlgn="base" hangingPunct="0">
              <a:lnSpc>
                <a:spcPts val="4000"/>
              </a:lnSpc>
              <a:spcBef>
                <a:spcPct val="0"/>
              </a:spcBef>
              <a:spcAft>
                <a:spcPct val="0"/>
              </a:spcAft>
              <a:defRPr sz="3400" b="1">
                <a:solidFill>
                  <a:srgbClr val="993333"/>
                </a:solidFill>
                <a:latin typeface="Arial" charset="0"/>
              </a:defRPr>
            </a:lvl3pPr>
            <a:lvl4pPr algn="l" rtl="0" eaLnBrk="0" fontAlgn="base" hangingPunct="0">
              <a:lnSpc>
                <a:spcPts val="4000"/>
              </a:lnSpc>
              <a:spcBef>
                <a:spcPct val="0"/>
              </a:spcBef>
              <a:spcAft>
                <a:spcPct val="0"/>
              </a:spcAft>
              <a:defRPr sz="3400" b="1">
                <a:solidFill>
                  <a:srgbClr val="993333"/>
                </a:solidFill>
                <a:latin typeface="Arial" charset="0"/>
              </a:defRPr>
            </a:lvl4pPr>
            <a:lvl5pPr algn="l" rtl="0" eaLnBrk="0" fontAlgn="base" hangingPunct="0">
              <a:lnSpc>
                <a:spcPts val="4000"/>
              </a:lnSpc>
              <a:spcBef>
                <a:spcPct val="0"/>
              </a:spcBef>
              <a:spcAft>
                <a:spcPct val="0"/>
              </a:spcAft>
              <a:defRPr sz="3400" b="1">
                <a:solidFill>
                  <a:srgbClr val="993333"/>
                </a:solidFill>
                <a:latin typeface="Arial" charset="0"/>
              </a:defRPr>
            </a:lvl5pPr>
            <a:lvl6pPr marL="457200" algn="l" rtl="0" eaLnBrk="0" fontAlgn="base" hangingPunct="0">
              <a:lnSpc>
                <a:spcPts val="4000"/>
              </a:lnSpc>
              <a:spcBef>
                <a:spcPct val="0"/>
              </a:spcBef>
              <a:spcAft>
                <a:spcPct val="0"/>
              </a:spcAft>
              <a:defRPr sz="3400" b="1">
                <a:solidFill>
                  <a:srgbClr val="993333"/>
                </a:solidFill>
                <a:latin typeface="Arial" charset="0"/>
              </a:defRPr>
            </a:lvl6pPr>
            <a:lvl7pPr marL="914400" algn="l" rtl="0" eaLnBrk="0" fontAlgn="base" hangingPunct="0">
              <a:lnSpc>
                <a:spcPts val="4000"/>
              </a:lnSpc>
              <a:spcBef>
                <a:spcPct val="0"/>
              </a:spcBef>
              <a:spcAft>
                <a:spcPct val="0"/>
              </a:spcAft>
              <a:defRPr sz="3400" b="1">
                <a:solidFill>
                  <a:srgbClr val="993333"/>
                </a:solidFill>
                <a:latin typeface="Arial" charset="0"/>
              </a:defRPr>
            </a:lvl7pPr>
            <a:lvl8pPr marL="1371600" algn="l" rtl="0" eaLnBrk="0" fontAlgn="base" hangingPunct="0">
              <a:lnSpc>
                <a:spcPts val="4000"/>
              </a:lnSpc>
              <a:spcBef>
                <a:spcPct val="0"/>
              </a:spcBef>
              <a:spcAft>
                <a:spcPct val="0"/>
              </a:spcAft>
              <a:defRPr sz="3400" b="1">
                <a:solidFill>
                  <a:srgbClr val="993333"/>
                </a:solidFill>
                <a:latin typeface="Arial" charset="0"/>
              </a:defRPr>
            </a:lvl8pPr>
            <a:lvl9pPr marL="1828800" algn="l" rtl="0" eaLnBrk="0" fontAlgn="base" hangingPunct="0">
              <a:lnSpc>
                <a:spcPts val="4000"/>
              </a:lnSpc>
              <a:spcBef>
                <a:spcPct val="0"/>
              </a:spcBef>
              <a:spcAft>
                <a:spcPct val="0"/>
              </a:spcAft>
              <a:defRPr sz="3400" b="1">
                <a:solidFill>
                  <a:srgbClr val="993333"/>
                </a:solidFill>
                <a:latin typeface="Arial" charset="0"/>
              </a:defRPr>
            </a:lvl9pPr>
          </a:lstStyle>
          <a:p>
            <a:pPr eaLnBrk="1" hangingPunct="1"/>
            <a:r>
              <a:rPr lang="en-US" sz="2800" dirty="0" smtClean="0">
                <a:latin typeface="Myriad Set Text"/>
                <a:cs typeface="Myriad Set Text"/>
              </a:rPr>
              <a:t>Why is Trojan Detection Difficult</a:t>
            </a:r>
            <a:endParaRPr lang="en-US" sz="2800" dirty="0">
              <a:latin typeface="Myriad Set Text"/>
              <a:cs typeface="Myriad Set Text"/>
            </a:endParaRPr>
          </a:p>
        </p:txBody>
      </p:sp>
      <p:sp>
        <p:nvSpPr>
          <p:cNvPr id="6" name="TextBox 5"/>
          <p:cNvSpPr txBox="1"/>
          <p:nvPr/>
        </p:nvSpPr>
        <p:spPr>
          <a:xfrm>
            <a:off x="990600" y="5346204"/>
            <a:ext cx="7010399" cy="584776"/>
          </a:xfrm>
          <a:prstGeom prst="rect">
            <a:avLst/>
          </a:prstGeom>
          <a:noFill/>
        </p:spPr>
        <p:txBody>
          <a:bodyPr wrap="square" rtlCol="0">
            <a:spAutoFit/>
          </a:bodyPr>
          <a:lstStyle/>
          <a:p>
            <a:pPr algn="ctr" fontAlgn="auto">
              <a:spcBef>
                <a:spcPts val="0"/>
              </a:spcBef>
              <a:spcAft>
                <a:spcPts val="0"/>
              </a:spcAft>
            </a:pPr>
            <a:r>
              <a:rPr lang="en-US" sz="1600" b="1" dirty="0" smtClean="0">
                <a:solidFill>
                  <a:srgbClr val="F26722"/>
                </a:solidFill>
                <a:latin typeface="Myriad Set Text"/>
                <a:cs typeface="Myriad Set Text"/>
              </a:rPr>
              <a:t>A Hardware Trojan is near impossible to detect in tests because its designed to trigger in mission mode.</a:t>
            </a:r>
            <a:endParaRPr lang="en-US" sz="1600" b="1" dirty="0">
              <a:solidFill>
                <a:srgbClr val="F26722"/>
              </a:solidFill>
              <a:latin typeface="Myriad Set Text"/>
              <a:cs typeface="Myriad Set Text"/>
            </a:endParaRPr>
          </a:p>
        </p:txBody>
      </p:sp>
      <p:sp>
        <p:nvSpPr>
          <p:cNvPr id="3" name="Slide Number Placeholder 2"/>
          <p:cNvSpPr>
            <a:spLocks noGrp="1"/>
          </p:cNvSpPr>
          <p:nvPr>
            <p:ph type="sldNum" sz="quarter" idx="12"/>
          </p:nvPr>
        </p:nvSpPr>
        <p:spPr/>
        <p:txBody>
          <a:bodyPr/>
          <a:lstStyle/>
          <a:p>
            <a:fld id="{AA484CD2-854F-46FC-8B6C-AA4F406E8552}"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8182367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time </a:t>
            </a:r>
            <a:r>
              <a:rPr lang="en-US" dirty="0" smtClean="0"/>
              <a:t>vulnerability</a:t>
            </a:r>
            <a:endParaRPr lang="en-US" dirty="0"/>
          </a:p>
        </p:txBody>
      </p:sp>
      <p:sp>
        <p:nvSpPr>
          <p:cNvPr id="3" name="Content Placeholder 2"/>
          <p:cNvSpPr>
            <a:spLocks noGrp="1"/>
          </p:cNvSpPr>
          <p:nvPr>
            <p:ph idx="1"/>
          </p:nvPr>
        </p:nvSpPr>
        <p:spPr>
          <a:xfrm>
            <a:off x="3733800" y="1264702"/>
            <a:ext cx="5410200" cy="5212298"/>
          </a:xfrm>
        </p:spPr>
        <p:txBody>
          <a:bodyPr/>
          <a:lstStyle/>
          <a:p>
            <a:r>
              <a:rPr lang="en-US" sz="2000" dirty="0" smtClean="0"/>
              <a:t>In a typical IP-based design, each block can originate from different sources</a:t>
            </a:r>
          </a:p>
          <a:p>
            <a:r>
              <a:rPr lang="en-US" sz="2000" dirty="0" smtClean="0"/>
              <a:t>Incoming IP blocks are verified to confirm promised functionality</a:t>
            </a:r>
          </a:p>
          <a:p>
            <a:r>
              <a:rPr lang="en-US" sz="2000" dirty="0" smtClean="0"/>
              <a:t>Additional verification may be done to confirm proper interaction with other IP blocks operating in the system context</a:t>
            </a:r>
          </a:p>
          <a:p>
            <a:endParaRPr lang="en-US" sz="2000" dirty="0" smtClean="0"/>
          </a:p>
          <a:p>
            <a:endParaRPr lang="en-US" sz="2000" dirty="0"/>
          </a:p>
          <a:p>
            <a:r>
              <a:rPr lang="en-US" sz="2000" dirty="0" smtClean="0"/>
              <a:t>A key question that does NOT get asked in this process is: “does this block do anything </a:t>
            </a:r>
            <a:r>
              <a:rPr lang="en-US" sz="2000" dirty="0" smtClean="0">
                <a:solidFill>
                  <a:srgbClr val="FF0000"/>
                </a:solidFill>
              </a:rPr>
              <a:t>ELSE</a:t>
            </a:r>
            <a:r>
              <a:rPr lang="en-US" sz="2000" dirty="0" smtClean="0"/>
              <a:t>?”</a:t>
            </a:r>
          </a:p>
          <a:p>
            <a:r>
              <a:rPr lang="en-US" sz="2000" dirty="0" smtClean="0"/>
              <a:t>Possible countermeasures:</a:t>
            </a:r>
          </a:p>
          <a:p>
            <a:pPr lvl="1"/>
            <a:r>
              <a:rPr lang="en-US" sz="1600" dirty="0" smtClean="0"/>
              <a:t>Scan incoming IP for Trojan signatures</a:t>
            </a:r>
          </a:p>
          <a:p>
            <a:pPr lvl="1"/>
            <a:r>
              <a:rPr lang="en-US" sz="1600" dirty="0" smtClean="0"/>
              <a:t>Insert run-time detection mechanisms</a:t>
            </a:r>
            <a:endParaRPr lang="en-US" sz="1600" dirty="0"/>
          </a:p>
        </p:txBody>
      </p:sp>
      <p:sp>
        <p:nvSpPr>
          <p:cNvPr id="4" name="Footer Placeholder 3"/>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5" name="Slide Number Placeholder 4"/>
          <p:cNvSpPr>
            <a:spLocks noGrp="1"/>
          </p:cNvSpPr>
          <p:nvPr>
            <p:ph type="sldNum" sz="quarter" idx="4"/>
          </p:nvPr>
        </p:nvSpPr>
        <p:spPr/>
        <p:txBody>
          <a:bodyPr/>
          <a:lstStyle/>
          <a:p>
            <a:fld id="{B4689765-5485-4130-8525-AA8B12692EFF}" type="slidenum">
              <a:rPr lang="en-US" smtClean="0">
                <a:solidFill>
                  <a:srgbClr val="333333"/>
                </a:solidFill>
              </a:rPr>
              <a:pPr/>
              <a:t>38</a:t>
            </a:fld>
            <a:endParaRPr lang="en-US">
              <a:solidFill>
                <a:srgbClr val="333333"/>
              </a:solidFill>
            </a:endParaRPr>
          </a:p>
        </p:txBody>
      </p:sp>
      <p:pic>
        <p:nvPicPr>
          <p:cNvPr id="11266" name="Picture 2" descr="http://www.design-reuse.com/news_img/20050218_syno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64701"/>
            <a:ext cx="3657600" cy="308431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m.eet.com/media/1099246/r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648200"/>
            <a:ext cx="3556676" cy="148590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505860" y="2754216"/>
            <a:ext cx="457200" cy="304800"/>
          </a:xfrm>
          <a:prstGeom prst="roundRect">
            <a:avLst/>
          </a:prstGeom>
          <a:blipFill>
            <a:blip r:embed="rId4"/>
            <a:tile tx="0" ty="0" sx="100000" sy="100000" flip="none" algn="tl"/>
          </a:blipFill>
          <a:ln w="19050" cap="flat" cmpd="sng" algn="ctr">
            <a:solidFill>
              <a:schemeClr val="tx1"/>
            </a:solidFill>
            <a:prstDash val="solid"/>
          </a:ln>
          <a:effectLst/>
        </p:spPr>
        <p:txBody>
          <a:bodyPr rtlCol="0" anchor="ctr"/>
          <a:lstStyle/>
          <a:p>
            <a:pPr algn="ctr" fontAlgn="auto">
              <a:spcBef>
                <a:spcPts val="0"/>
              </a:spcBef>
              <a:spcAft>
                <a:spcPts val="0"/>
              </a:spcAft>
            </a:pPr>
            <a:r>
              <a:rPr lang="en-US" sz="600" b="1" kern="0" dirty="0" smtClean="0">
                <a:solidFill>
                  <a:srgbClr val="333333"/>
                </a:solidFill>
                <a:latin typeface="Tahoma"/>
              </a:rPr>
              <a:t>UART</a:t>
            </a:r>
          </a:p>
        </p:txBody>
      </p:sp>
      <p:grpSp>
        <p:nvGrpSpPr>
          <p:cNvPr id="12" name="Group 11"/>
          <p:cNvGrpSpPr/>
          <p:nvPr/>
        </p:nvGrpSpPr>
        <p:grpSpPr>
          <a:xfrm>
            <a:off x="734460" y="2906616"/>
            <a:ext cx="2802876" cy="2873568"/>
            <a:chOff x="734460" y="2906616"/>
            <a:chExt cx="2802876" cy="2873568"/>
          </a:xfrm>
        </p:grpSpPr>
        <p:sp>
          <p:nvSpPr>
            <p:cNvPr id="9" name="Rounded Rectangle 8"/>
            <p:cNvSpPr/>
            <p:nvPr/>
          </p:nvSpPr>
          <p:spPr>
            <a:xfrm>
              <a:off x="2470536" y="4865784"/>
              <a:ext cx="1066800" cy="914400"/>
            </a:xfrm>
            <a:prstGeom prst="roundRect">
              <a:avLst>
                <a:gd name="adj" fmla="val 10040"/>
              </a:avLst>
            </a:prstGeom>
            <a:blipFill>
              <a:blip r:embed="rId4"/>
              <a:tile tx="0" ty="0" sx="100000" sy="100000" flip="none" algn="tl"/>
            </a:blipFill>
            <a:ln w="19050" cap="flat" cmpd="sng" algn="ctr">
              <a:solidFill>
                <a:schemeClr val="tx1"/>
              </a:solidFill>
              <a:prstDash val="solid"/>
              <a:headEnd type="none" w="med" len="med"/>
              <a:tailEnd type="none" w="med" len="med"/>
            </a:ln>
            <a:effectLst/>
          </p:spPr>
          <p:txBody>
            <a:bodyPr rtlCol="0" anchor="ctr"/>
            <a:lstStyle/>
            <a:p>
              <a:pPr algn="ctr" fontAlgn="auto">
                <a:spcBef>
                  <a:spcPts val="0"/>
                </a:spcBef>
                <a:spcAft>
                  <a:spcPts val="0"/>
                </a:spcAft>
              </a:pPr>
              <a:r>
                <a:rPr lang="en-US" sz="800" b="1" kern="0" dirty="0" smtClean="0">
                  <a:solidFill>
                    <a:srgbClr val="333333"/>
                  </a:solidFill>
                  <a:latin typeface="Tahoma"/>
                </a:rPr>
                <a:t>UART</a:t>
              </a:r>
            </a:p>
          </p:txBody>
        </p:sp>
        <p:cxnSp>
          <p:nvCxnSpPr>
            <p:cNvPr id="8" name="Straight Connector 7"/>
            <p:cNvCxnSpPr>
              <a:stCxn id="6" idx="2"/>
              <a:endCxn id="9" idx="1"/>
            </p:cNvCxnSpPr>
            <p:nvPr/>
          </p:nvCxnSpPr>
          <p:spPr>
            <a:xfrm>
              <a:off x="734460" y="3059016"/>
              <a:ext cx="1736076" cy="2263968"/>
            </a:xfrm>
            <a:prstGeom prst="line">
              <a:avLst/>
            </a:prstGeom>
            <a:noFill/>
            <a:ln w="19050" cap="flat" cmpd="sng" algn="ctr">
              <a:solidFill>
                <a:srgbClr val="333333"/>
              </a:solidFill>
              <a:prstDash val="sysDot"/>
              <a:headEnd type="none" w="med" len="med"/>
              <a:tailEnd type="none" w="med" len="med"/>
            </a:ln>
            <a:effectLst/>
          </p:spPr>
        </p:cxnSp>
        <p:cxnSp>
          <p:nvCxnSpPr>
            <p:cNvPr id="11" name="Straight Arrow Connector 10"/>
            <p:cNvCxnSpPr>
              <a:stCxn id="6" idx="3"/>
              <a:endCxn id="9" idx="0"/>
            </p:cNvCxnSpPr>
            <p:nvPr/>
          </p:nvCxnSpPr>
          <p:spPr>
            <a:xfrm>
              <a:off x="963060" y="2906616"/>
              <a:ext cx="2040876" cy="1959168"/>
            </a:xfrm>
            <a:prstGeom prst="straightConnector1">
              <a:avLst/>
            </a:prstGeom>
            <a:noFill/>
            <a:ln w="19050" cap="flat" cmpd="sng" algn="ctr">
              <a:solidFill>
                <a:srgbClr val="333333"/>
              </a:solidFill>
              <a:prstDash val="sysDot"/>
              <a:headEnd type="none" w="med" len="med"/>
              <a:tailEnd type="none" w="med" len="med"/>
            </a:ln>
            <a:effectLst/>
          </p:spPr>
        </p:cxnSp>
      </p:grpSp>
      <p:pic>
        <p:nvPicPr>
          <p:cNvPr id="15" name="Picture 4" descr="http://scamware.files.wordpress.com/2012/06/pbcrichton_malware_hazard_symbol_-_red_svg_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5388396"/>
            <a:ext cx="338151" cy="337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718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1268"/>
                                        </p:tgtEl>
                                        <p:attrNameLst>
                                          <p:attrName>style.visibility</p:attrName>
                                        </p:attrNameLst>
                                      </p:cBhvr>
                                      <p:to>
                                        <p:strVal val="visible"/>
                                      </p:to>
                                    </p:set>
                                    <p:animEffect transition="in" filter="wipe(up)">
                                      <p:cBhvr>
                                        <p:cTn id="15" dur="500"/>
                                        <p:tgtEl>
                                          <p:spTgt spid="1126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000"/>
                                        <p:tgtEl>
                                          <p:spTgt spid="15"/>
                                        </p:tgtEl>
                                      </p:cBhvr>
                                    </p:animEffect>
                                    <p:anim calcmode="lin" valueType="num">
                                      <p:cBhvr>
                                        <p:cTn id="26" dur="2000" fill="hold"/>
                                        <p:tgtEl>
                                          <p:spTgt spid="15"/>
                                        </p:tgtEl>
                                        <p:attrNameLst>
                                          <p:attrName>ppt_w</p:attrName>
                                        </p:attrNameLst>
                                      </p:cBhvr>
                                      <p:tavLst>
                                        <p:tav tm="0" fmla="#ppt_w*sin(2.5*pi*$)">
                                          <p:val>
                                            <p:fltVal val="0"/>
                                          </p:val>
                                        </p:tav>
                                        <p:tav tm="100000">
                                          <p:val>
                                            <p:fltVal val="1"/>
                                          </p:val>
                                        </p:tav>
                                      </p:tavLst>
                                    </p:anim>
                                    <p:anim calcmode="lin" valueType="num">
                                      <p:cBhvr>
                                        <p:cTn id="27"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title"/>
          </p:nvPr>
        </p:nvSpPr>
        <p:spPr/>
        <p:txBody>
          <a:bodyPr/>
          <a:lstStyle/>
          <a:p>
            <a:pPr eaLnBrk="1" hangingPunct="1"/>
            <a:r>
              <a:rPr lang="en-US" sz="2800" dirty="0" smtClean="0"/>
              <a:t>Possible Trojan solution: Run-time Detection</a:t>
            </a:r>
          </a:p>
        </p:txBody>
      </p:sp>
      <p:sp>
        <p:nvSpPr>
          <p:cNvPr id="8" name="Footer Placeholder 7"/>
          <p:cNvSpPr>
            <a:spLocks noGrp="1"/>
          </p:cNvSpPr>
          <p:nvPr>
            <p:ph type="ftr" sz="quarter" idx="10"/>
          </p:nvPr>
        </p:nvSpPr>
        <p:spPr/>
        <p:txBody>
          <a:bodyPr/>
          <a:lstStyle/>
          <a:p>
            <a:pPr>
              <a:defRPr/>
            </a:pPr>
            <a:r>
              <a:rPr lang="en-US" smtClean="0"/>
              <a:t>Design for Security - S. LEEF, March, 2014</a:t>
            </a:r>
            <a:endParaRPr lang="en-US" dirty="0"/>
          </a:p>
        </p:txBody>
      </p:sp>
      <p:sp>
        <p:nvSpPr>
          <p:cNvPr id="7" name="Slide Number Placeholder 6"/>
          <p:cNvSpPr>
            <a:spLocks noGrp="1"/>
          </p:cNvSpPr>
          <p:nvPr>
            <p:ph type="sldNum" sz="quarter" idx="4294967295"/>
          </p:nvPr>
        </p:nvSpPr>
        <p:spPr>
          <a:xfrm>
            <a:off x="0" y="6629400"/>
            <a:ext cx="381000" cy="228600"/>
          </a:xfrm>
          <a:prstGeom prst="rect">
            <a:avLst/>
          </a:prstGeom>
        </p:spPr>
        <p:txBody>
          <a:bodyPr/>
          <a:lstStyle/>
          <a:p>
            <a:fld id="{B4689765-5485-4130-8525-AA8B12692EFF}" type="slidenum">
              <a:rPr lang="en-US" smtClean="0"/>
              <a:pPr/>
              <a:t>39</a:t>
            </a:fld>
            <a:endParaRPr lang="en-US"/>
          </a:p>
        </p:txBody>
      </p:sp>
      <p:sp>
        <p:nvSpPr>
          <p:cNvPr id="37891" name="Rectangle 4"/>
          <p:cNvSpPr>
            <a:spLocks noGrp="1" noChangeArrowheads="1"/>
          </p:cNvSpPr>
          <p:nvPr>
            <p:ph sz="half" idx="1"/>
          </p:nvPr>
        </p:nvSpPr>
        <p:spPr>
          <a:xfrm>
            <a:off x="76200" y="1371600"/>
            <a:ext cx="4419600" cy="1600201"/>
          </a:xfrm>
        </p:spPr>
        <p:txBody>
          <a:bodyPr lIns="137160" rIns="137160"/>
          <a:lstStyle/>
          <a:p>
            <a:pPr eaLnBrk="1" hangingPunct="1"/>
            <a:r>
              <a:rPr lang="en-US" sz="1400" b="1" dirty="0" smtClean="0"/>
              <a:t>Passive</a:t>
            </a:r>
            <a:r>
              <a:rPr lang="en-US" sz="1400" dirty="0" smtClean="0"/>
              <a:t> monitoring of interactions on PCB</a:t>
            </a:r>
          </a:p>
          <a:p>
            <a:pPr eaLnBrk="1" hangingPunct="1"/>
            <a:r>
              <a:rPr lang="en-US" sz="1400" dirty="0" smtClean="0"/>
              <a:t>Built-in </a:t>
            </a:r>
            <a:r>
              <a:rPr lang="en-US" sz="1400" dirty="0" smtClean="0"/>
              <a:t>rules cover common attack models (i.e. bus locking, etc</a:t>
            </a:r>
            <a:r>
              <a:rPr lang="en-US" sz="1400" dirty="0" smtClean="0"/>
              <a:t>…)</a:t>
            </a:r>
            <a:endParaRPr lang="en-US" sz="1400" dirty="0" smtClean="0"/>
          </a:p>
        </p:txBody>
      </p:sp>
      <p:grpSp>
        <p:nvGrpSpPr>
          <p:cNvPr id="3" name="Group 2"/>
          <p:cNvGrpSpPr/>
          <p:nvPr/>
        </p:nvGrpSpPr>
        <p:grpSpPr>
          <a:xfrm>
            <a:off x="272664" y="3319378"/>
            <a:ext cx="1046524" cy="1058482"/>
            <a:chOff x="1160662" y="3115273"/>
            <a:chExt cx="1347658" cy="1210096"/>
          </a:xfrm>
        </p:grpSpPr>
        <p:sp>
          <p:nvSpPr>
            <p:cNvPr id="10" name="Rectangle 9"/>
            <p:cNvSpPr/>
            <p:nvPr/>
          </p:nvSpPr>
          <p:spPr>
            <a:xfrm>
              <a:off x="1221919" y="3178962"/>
              <a:ext cx="1225144" cy="1082717"/>
            </a:xfrm>
            <a:prstGeom prst="rect">
              <a:avLst/>
            </a:prstGeom>
            <a:no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6" name="Rectangle 15"/>
            <p:cNvSpPr/>
            <p:nvPr/>
          </p:nvSpPr>
          <p:spPr>
            <a:xfrm>
              <a:off x="1278568"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7" name="Rectangle 16"/>
            <p:cNvSpPr/>
            <p:nvPr/>
          </p:nvSpPr>
          <p:spPr>
            <a:xfrm>
              <a:off x="1396204"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8" name="Rectangle 17"/>
            <p:cNvSpPr/>
            <p:nvPr/>
          </p:nvSpPr>
          <p:spPr>
            <a:xfrm>
              <a:off x="1498120"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9" name="Rectangle 18"/>
            <p:cNvSpPr/>
            <p:nvPr/>
          </p:nvSpPr>
          <p:spPr>
            <a:xfrm>
              <a:off x="1160662" y="3242652"/>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0" name="Rectangle 19"/>
            <p:cNvSpPr/>
            <p:nvPr/>
          </p:nvSpPr>
          <p:spPr>
            <a:xfrm>
              <a:off x="1160662" y="3377639"/>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1" name="Rectangle 20"/>
            <p:cNvSpPr/>
            <p:nvPr/>
          </p:nvSpPr>
          <p:spPr>
            <a:xfrm>
              <a:off x="1160662" y="3497409"/>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2" name="Rectangle 21"/>
            <p:cNvSpPr/>
            <p:nvPr/>
          </p:nvSpPr>
          <p:spPr>
            <a:xfrm>
              <a:off x="1160662" y="3624787"/>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3" name="Rectangle 22"/>
            <p:cNvSpPr/>
            <p:nvPr/>
          </p:nvSpPr>
          <p:spPr>
            <a:xfrm>
              <a:off x="1160662" y="3759775"/>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4" name="Rectangle 23"/>
            <p:cNvSpPr/>
            <p:nvPr/>
          </p:nvSpPr>
          <p:spPr>
            <a:xfrm>
              <a:off x="1160662" y="3879544"/>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5" name="Rectangle 24"/>
            <p:cNvSpPr/>
            <p:nvPr/>
          </p:nvSpPr>
          <p:spPr>
            <a:xfrm>
              <a:off x="1160662" y="400692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6" name="Rectangle 25"/>
            <p:cNvSpPr/>
            <p:nvPr/>
          </p:nvSpPr>
          <p:spPr>
            <a:xfrm>
              <a:off x="1160662" y="414191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7" name="Rectangle 26"/>
            <p:cNvSpPr/>
            <p:nvPr/>
          </p:nvSpPr>
          <p:spPr>
            <a:xfrm>
              <a:off x="2447063" y="3242652"/>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8" name="Rectangle 27"/>
            <p:cNvSpPr/>
            <p:nvPr/>
          </p:nvSpPr>
          <p:spPr>
            <a:xfrm>
              <a:off x="2447063" y="3377639"/>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9" name="Rectangle 28"/>
            <p:cNvSpPr/>
            <p:nvPr/>
          </p:nvSpPr>
          <p:spPr>
            <a:xfrm>
              <a:off x="2447063" y="3497409"/>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30" name="Rectangle 29"/>
            <p:cNvSpPr/>
            <p:nvPr/>
          </p:nvSpPr>
          <p:spPr>
            <a:xfrm>
              <a:off x="2447063" y="3624787"/>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31" name="Rectangle 30"/>
            <p:cNvSpPr/>
            <p:nvPr/>
          </p:nvSpPr>
          <p:spPr>
            <a:xfrm>
              <a:off x="2447063" y="3759775"/>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32" name="Rectangle 31"/>
            <p:cNvSpPr/>
            <p:nvPr/>
          </p:nvSpPr>
          <p:spPr>
            <a:xfrm>
              <a:off x="2447063" y="3879544"/>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33" name="Rectangle 32"/>
            <p:cNvSpPr/>
            <p:nvPr/>
          </p:nvSpPr>
          <p:spPr>
            <a:xfrm>
              <a:off x="2447063" y="400692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34" name="Rectangle 33"/>
            <p:cNvSpPr/>
            <p:nvPr/>
          </p:nvSpPr>
          <p:spPr>
            <a:xfrm>
              <a:off x="2447063" y="414191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35" name="Rectangle 34"/>
            <p:cNvSpPr/>
            <p:nvPr/>
          </p:nvSpPr>
          <p:spPr>
            <a:xfrm>
              <a:off x="1614939"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36" name="Rectangle 35"/>
            <p:cNvSpPr/>
            <p:nvPr/>
          </p:nvSpPr>
          <p:spPr>
            <a:xfrm>
              <a:off x="1732575"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37" name="Rectangle 36"/>
            <p:cNvSpPr/>
            <p:nvPr/>
          </p:nvSpPr>
          <p:spPr>
            <a:xfrm>
              <a:off x="1834491"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38" name="Rectangle 37"/>
            <p:cNvSpPr/>
            <p:nvPr/>
          </p:nvSpPr>
          <p:spPr>
            <a:xfrm>
              <a:off x="1952397"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39" name="Rectangle 38"/>
            <p:cNvSpPr/>
            <p:nvPr/>
          </p:nvSpPr>
          <p:spPr>
            <a:xfrm>
              <a:off x="2070033"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40" name="Rectangle 39"/>
            <p:cNvSpPr/>
            <p:nvPr/>
          </p:nvSpPr>
          <p:spPr>
            <a:xfrm>
              <a:off x="2171949"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41" name="Rectangle 40"/>
            <p:cNvSpPr/>
            <p:nvPr/>
          </p:nvSpPr>
          <p:spPr>
            <a:xfrm>
              <a:off x="2288768"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42" name="Rectangle 41"/>
            <p:cNvSpPr/>
            <p:nvPr/>
          </p:nvSpPr>
          <p:spPr>
            <a:xfrm>
              <a:off x="1283176"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43" name="Rectangle 42"/>
            <p:cNvSpPr/>
            <p:nvPr/>
          </p:nvSpPr>
          <p:spPr>
            <a:xfrm>
              <a:off x="1400812"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44" name="Rectangle 43"/>
            <p:cNvSpPr/>
            <p:nvPr/>
          </p:nvSpPr>
          <p:spPr>
            <a:xfrm>
              <a:off x="1502728"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45" name="Rectangle 44"/>
            <p:cNvSpPr/>
            <p:nvPr/>
          </p:nvSpPr>
          <p:spPr>
            <a:xfrm>
              <a:off x="1619547"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46" name="Rectangle 45"/>
            <p:cNvSpPr/>
            <p:nvPr/>
          </p:nvSpPr>
          <p:spPr>
            <a:xfrm>
              <a:off x="1737183"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47" name="Rectangle 46"/>
            <p:cNvSpPr/>
            <p:nvPr/>
          </p:nvSpPr>
          <p:spPr>
            <a:xfrm>
              <a:off x="1839099"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48" name="Rectangle 47"/>
            <p:cNvSpPr/>
            <p:nvPr/>
          </p:nvSpPr>
          <p:spPr>
            <a:xfrm>
              <a:off x="1957005"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49" name="Rectangle 48"/>
            <p:cNvSpPr/>
            <p:nvPr/>
          </p:nvSpPr>
          <p:spPr>
            <a:xfrm>
              <a:off x="2074641"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50" name="Rectangle 49"/>
            <p:cNvSpPr/>
            <p:nvPr/>
          </p:nvSpPr>
          <p:spPr>
            <a:xfrm>
              <a:off x="2176557"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51" name="Rectangle 50"/>
            <p:cNvSpPr/>
            <p:nvPr/>
          </p:nvSpPr>
          <p:spPr>
            <a:xfrm>
              <a:off x="2293376"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 name="TextBox 1"/>
            <p:cNvSpPr txBox="1"/>
            <p:nvPr/>
          </p:nvSpPr>
          <p:spPr>
            <a:xfrm>
              <a:off x="1439235" y="3463818"/>
              <a:ext cx="647934" cy="400111"/>
            </a:xfrm>
            <a:prstGeom prst="rect">
              <a:avLst/>
            </a:prstGeom>
            <a:noFill/>
          </p:spPr>
          <p:txBody>
            <a:bodyPr wrap="none" rtlCol="0">
              <a:spAutoFit/>
            </a:bodyPr>
            <a:lstStyle/>
            <a:p>
              <a:r>
                <a:rPr lang="en-US" sz="2000" dirty="0" smtClean="0"/>
                <a:t>CPU</a:t>
              </a:r>
              <a:endParaRPr lang="en-US" sz="2000" dirty="0"/>
            </a:p>
          </p:txBody>
        </p:sp>
      </p:grpSp>
      <p:sp>
        <p:nvSpPr>
          <p:cNvPr id="6" name="Rectangle 5"/>
          <p:cNvSpPr/>
          <p:nvPr/>
        </p:nvSpPr>
        <p:spPr>
          <a:xfrm>
            <a:off x="1600201" y="3353318"/>
            <a:ext cx="1219200" cy="9906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400" b="0" i="0" u="none" strike="noStrike" kern="0" cap="none" spc="0" normalizeH="0" baseline="0" noProof="0" dirty="0" smtClean="0">
                <a:ln>
                  <a:noFill/>
                </a:ln>
                <a:effectLst/>
                <a:uLnTx/>
                <a:uFillTx/>
                <a:latin typeface="Tahoma"/>
                <a:ea typeface="+mn-ea"/>
              </a:rPr>
              <a:t>SNOOPER</a:t>
            </a:r>
            <a:br>
              <a:rPr kumimoji="0" lang="en-US" sz="1400" b="0" i="0" u="none" strike="noStrike" kern="0" cap="none" spc="0" normalizeH="0" baseline="0" noProof="0" dirty="0" smtClean="0">
                <a:ln>
                  <a:noFill/>
                </a:ln>
                <a:effectLst/>
                <a:uLnTx/>
                <a:uFillTx/>
                <a:latin typeface="Tahoma"/>
                <a:ea typeface="+mn-ea"/>
              </a:rPr>
            </a:br>
            <a:r>
              <a:rPr kumimoji="0" lang="en-US" sz="1400" b="0" i="0" u="none" strike="noStrike" kern="0" cap="none" spc="0" normalizeH="0" baseline="0" noProof="0" dirty="0" smtClean="0">
                <a:ln>
                  <a:noFill/>
                </a:ln>
                <a:effectLst/>
                <a:uLnTx/>
                <a:uFillTx/>
                <a:latin typeface="Tahoma"/>
                <a:ea typeface="+mn-ea"/>
              </a:rPr>
              <a:t>“Monitor”</a:t>
            </a:r>
          </a:p>
          <a:p>
            <a:pPr marL="0" marR="0" indent="0" algn="ctr" defTabSz="914400" eaLnBrk="1" fontAlgn="auto" latinLnBrk="0" hangingPunct="1">
              <a:lnSpc>
                <a:spcPct val="100000"/>
              </a:lnSpc>
              <a:spcBef>
                <a:spcPts val="0"/>
              </a:spcBef>
              <a:spcAft>
                <a:spcPts val="0"/>
              </a:spcAft>
              <a:buClrTx/>
              <a:buSzTx/>
              <a:buFontTx/>
              <a:buNone/>
              <a:tabLst/>
            </a:pPr>
            <a:r>
              <a:rPr lang="en-US" sz="1400" kern="0" dirty="0" smtClean="0">
                <a:latin typeface="Tahoma"/>
              </a:rPr>
              <a:t>Mode</a:t>
            </a:r>
            <a:endParaRPr kumimoji="0" lang="en-US" sz="1400" b="0" i="0" u="none" strike="noStrike" kern="0" cap="none" spc="0" normalizeH="0" baseline="0" noProof="0" dirty="0" smtClean="0">
              <a:ln>
                <a:noFill/>
              </a:ln>
              <a:effectLst/>
              <a:uLnTx/>
              <a:uFillTx/>
              <a:latin typeface="Tahoma"/>
              <a:ea typeface="+mn-ea"/>
            </a:endParaRPr>
          </a:p>
        </p:txBody>
      </p:sp>
      <p:sp>
        <p:nvSpPr>
          <p:cNvPr id="134" name="Rectangle 133"/>
          <p:cNvSpPr/>
          <p:nvPr/>
        </p:nvSpPr>
        <p:spPr>
          <a:xfrm>
            <a:off x="1905000" y="5410200"/>
            <a:ext cx="1101978" cy="838200"/>
          </a:xfrm>
          <a:prstGeom prst="rect">
            <a:avLst/>
          </a:prstGeom>
          <a:solidFill>
            <a:schemeClr val="bg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800" b="0" i="0" u="none" strike="noStrike" kern="0" cap="none" spc="0" normalizeH="0" baseline="0" noProof="0" dirty="0" smtClean="0">
                <a:ln>
                  <a:noFill/>
                </a:ln>
                <a:effectLst/>
                <a:uLnTx/>
                <a:uFillTx/>
                <a:latin typeface="Tahoma"/>
                <a:ea typeface="+mn-ea"/>
                <a:cs typeface="+mn-cs"/>
              </a:rPr>
              <a:t>I/O</a:t>
            </a:r>
          </a:p>
        </p:txBody>
      </p:sp>
      <p:sp>
        <p:nvSpPr>
          <p:cNvPr id="37889" name="Left-Right Arrow 37888"/>
          <p:cNvSpPr/>
          <p:nvPr/>
        </p:nvSpPr>
        <p:spPr>
          <a:xfrm>
            <a:off x="152400" y="4572000"/>
            <a:ext cx="4419600" cy="571500"/>
          </a:xfrm>
          <a:prstGeom prst="leftRightArrow">
            <a:avLst/>
          </a:prstGeom>
          <a:solidFill>
            <a:schemeClr val="bg2">
              <a:lumMod val="20000"/>
              <a:lumOff val="80000"/>
            </a:schemeClr>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37892" name="Up-Down Arrow 37891"/>
          <p:cNvSpPr/>
          <p:nvPr/>
        </p:nvSpPr>
        <p:spPr>
          <a:xfrm>
            <a:off x="710679" y="4419600"/>
            <a:ext cx="170493" cy="261496"/>
          </a:xfrm>
          <a:prstGeom prst="upDownArrow">
            <a:avLst/>
          </a:prstGeom>
          <a:solidFill>
            <a:schemeClr val="accent1">
              <a:lumMod val="60000"/>
              <a:lumOff val="40000"/>
            </a:schemeClr>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39" name="Up-Down Arrow 138"/>
          <p:cNvSpPr/>
          <p:nvPr/>
        </p:nvSpPr>
        <p:spPr>
          <a:xfrm>
            <a:off x="680331" y="5012752"/>
            <a:ext cx="170493" cy="473648"/>
          </a:xfrm>
          <a:prstGeom prst="upDownArrow">
            <a:avLst/>
          </a:prstGeom>
          <a:solidFill>
            <a:schemeClr val="accent1">
              <a:lumMod val="60000"/>
              <a:lumOff val="40000"/>
            </a:schemeClr>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40" name="Up-Down Arrow 139"/>
          <p:cNvSpPr/>
          <p:nvPr/>
        </p:nvSpPr>
        <p:spPr>
          <a:xfrm>
            <a:off x="2322580" y="5012752"/>
            <a:ext cx="186905" cy="398797"/>
          </a:xfrm>
          <a:prstGeom prst="upDownArrow">
            <a:avLst/>
          </a:prstGeom>
          <a:solidFill>
            <a:schemeClr val="accent1">
              <a:lumMod val="60000"/>
              <a:lumOff val="40000"/>
            </a:schemeClr>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41" name="Rectangle 140"/>
          <p:cNvSpPr/>
          <p:nvPr/>
        </p:nvSpPr>
        <p:spPr>
          <a:xfrm>
            <a:off x="304800" y="5486400"/>
            <a:ext cx="1396849" cy="762000"/>
          </a:xfrm>
          <a:prstGeom prst="rect">
            <a:avLst/>
          </a:prstGeom>
          <a:solidFill>
            <a:schemeClr val="bg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800" b="0" i="0" u="none" strike="noStrike" kern="0" cap="none" spc="0" normalizeH="0" baseline="0" noProof="0" dirty="0" smtClean="0">
                <a:ln>
                  <a:noFill/>
                </a:ln>
                <a:effectLst/>
                <a:uLnTx/>
                <a:uFillTx/>
                <a:latin typeface="Tahoma"/>
                <a:ea typeface="+mn-ea"/>
                <a:cs typeface="+mn-cs"/>
              </a:rPr>
              <a:t>Controllers</a:t>
            </a:r>
          </a:p>
        </p:txBody>
      </p:sp>
      <p:sp>
        <p:nvSpPr>
          <p:cNvPr id="37893" name="Flowchart: Magnetic Disk 37892"/>
          <p:cNvSpPr/>
          <p:nvPr/>
        </p:nvSpPr>
        <p:spPr>
          <a:xfrm>
            <a:off x="3200401" y="3810000"/>
            <a:ext cx="1219199" cy="645718"/>
          </a:xfrm>
          <a:prstGeom prst="flowChartMagneticDisk">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sz="1100" kern="0" dirty="0" smtClean="0">
                <a:latin typeface="Tahoma"/>
                <a:ea typeface="+mn-ea"/>
              </a:rPr>
              <a:t>Custom Rules</a:t>
            </a:r>
            <a:endParaRPr kumimoji="0" lang="en-US" sz="1100" b="0" i="0" u="none" strike="noStrike" kern="0" cap="none" spc="0" normalizeH="0" baseline="0" noProof="0" dirty="0" smtClean="0">
              <a:ln>
                <a:noFill/>
              </a:ln>
              <a:effectLst/>
              <a:uLnTx/>
              <a:uFillTx/>
              <a:latin typeface="Tahoma"/>
              <a:ea typeface="+mn-ea"/>
            </a:endParaRPr>
          </a:p>
        </p:txBody>
      </p:sp>
      <p:cxnSp>
        <p:nvCxnSpPr>
          <p:cNvPr id="37895" name="Straight Arrow Connector 37894"/>
          <p:cNvCxnSpPr>
            <a:stCxn id="6" idx="1"/>
            <a:endCxn id="10" idx="3"/>
          </p:cNvCxnSpPr>
          <p:nvPr/>
        </p:nvCxnSpPr>
        <p:spPr>
          <a:xfrm flipH="1">
            <a:off x="1271619" y="3848618"/>
            <a:ext cx="328582" cy="0"/>
          </a:xfrm>
          <a:prstGeom prst="straightConnector1">
            <a:avLst/>
          </a:prstGeom>
          <a:noFill/>
          <a:ln w="19050" cap="flat" cmpd="sng" algn="ctr">
            <a:solidFill>
              <a:schemeClr val="tx1"/>
            </a:solidFill>
            <a:prstDash val="solid"/>
            <a:tailEnd type="arrow"/>
          </a:ln>
          <a:effectLst/>
        </p:spPr>
      </p:cxnSp>
      <p:sp>
        <p:nvSpPr>
          <p:cNvPr id="37897" name="TextBox 37896"/>
          <p:cNvSpPr txBox="1"/>
          <p:nvPr/>
        </p:nvSpPr>
        <p:spPr>
          <a:xfrm>
            <a:off x="1251284" y="3581400"/>
            <a:ext cx="425116" cy="261610"/>
          </a:xfrm>
          <a:prstGeom prst="rect">
            <a:avLst/>
          </a:prstGeom>
          <a:noFill/>
        </p:spPr>
        <p:txBody>
          <a:bodyPr wrap="none" rtlCol="0">
            <a:spAutoFit/>
          </a:bodyPr>
          <a:lstStyle/>
          <a:p>
            <a:r>
              <a:rPr lang="en-US" sz="1050" dirty="0" smtClean="0"/>
              <a:t>IRQ</a:t>
            </a:r>
            <a:endParaRPr lang="en-US" sz="1050" dirty="0"/>
          </a:p>
        </p:txBody>
      </p:sp>
      <p:sp>
        <p:nvSpPr>
          <p:cNvPr id="37900" name="Up Arrow 37899"/>
          <p:cNvSpPr/>
          <p:nvPr/>
        </p:nvSpPr>
        <p:spPr>
          <a:xfrm>
            <a:off x="2083026" y="4419600"/>
            <a:ext cx="228600" cy="226877"/>
          </a:xfrm>
          <a:prstGeom prst="upArrow">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grpSp>
        <p:nvGrpSpPr>
          <p:cNvPr id="5" name="Group 4"/>
          <p:cNvGrpSpPr/>
          <p:nvPr/>
        </p:nvGrpSpPr>
        <p:grpSpPr>
          <a:xfrm>
            <a:off x="3288460" y="5300059"/>
            <a:ext cx="1046524" cy="1058481"/>
            <a:chOff x="6095999" y="3427587"/>
            <a:chExt cx="1046524" cy="1058481"/>
          </a:xfrm>
        </p:grpSpPr>
        <p:sp>
          <p:nvSpPr>
            <p:cNvPr id="131" name="Rectangle 130"/>
            <p:cNvSpPr/>
            <p:nvPr/>
          </p:nvSpPr>
          <p:spPr>
            <a:xfrm>
              <a:off x="6143568" y="3483296"/>
              <a:ext cx="951386" cy="947062"/>
            </a:xfrm>
            <a:prstGeom prst="rect">
              <a:avLst/>
            </a:prstGeom>
            <a:no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32" name="Rectangle 131"/>
            <p:cNvSpPr/>
            <p:nvPr/>
          </p:nvSpPr>
          <p:spPr>
            <a:xfrm>
              <a:off x="6187559"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33" name="Rectangle 132"/>
            <p:cNvSpPr/>
            <p:nvPr/>
          </p:nvSpPr>
          <p:spPr>
            <a:xfrm>
              <a:off x="6278909"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35" name="Rectangle 134"/>
            <p:cNvSpPr/>
            <p:nvPr/>
          </p:nvSpPr>
          <p:spPr>
            <a:xfrm>
              <a:off x="6358052"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36" name="Rectangle 135"/>
            <p:cNvSpPr/>
            <p:nvPr/>
          </p:nvSpPr>
          <p:spPr>
            <a:xfrm>
              <a:off x="6095999" y="3539006"/>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38" name="Rectangle 137"/>
            <p:cNvSpPr/>
            <p:nvPr/>
          </p:nvSpPr>
          <p:spPr>
            <a:xfrm>
              <a:off x="6095999" y="3657081"/>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42" name="Rectangle 141"/>
            <p:cNvSpPr/>
            <p:nvPr/>
          </p:nvSpPr>
          <p:spPr>
            <a:xfrm>
              <a:off x="6095999" y="3761845"/>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43" name="Rectangle 142"/>
            <p:cNvSpPr/>
            <p:nvPr/>
          </p:nvSpPr>
          <p:spPr>
            <a:xfrm>
              <a:off x="6095999" y="3873263"/>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44" name="Rectangle 143"/>
            <p:cNvSpPr/>
            <p:nvPr/>
          </p:nvSpPr>
          <p:spPr>
            <a:xfrm>
              <a:off x="6095999" y="3991338"/>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45" name="Rectangle 144"/>
            <p:cNvSpPr/>
            <p:nvPr/>
          </p:nvSpPr>
          <p:spPr>
            <a:xfrm>
              <a:off x="6095999" y="4096101"/>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46" name="Rectangle 145"/>
            <p:cNvSpPr/>
            <p:nvPr/>
          </p:nvSpPr>
          <p:spPr>
            <a:xfrm>
              <a:off x="6095999" y="4207521"/>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47" name="Rectangle 146"/>
            <p:cNvSpPr/>
            <p:nvPr/>
          </p:nvSpPr>
          <p:spPr>
            <a:xfrm>
              <a:off x="6095999" y="4325595"/>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48" name="Rectangle 147"/>
            <p:cNvSpPr/>
            <p:nvPr/>
          </p:nvSpPr>
          <p:spPr>
            <a:xfrm>
              <a:off x="7094954" y="3539006"/>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49" name="Rectangle 148"/>
            <p:cNvSpPr/>
            <p:nvPr/>
          </p:nvSpPr>
          <p:spPr>
            <a:xfrm>
              <a:off x="7094954" y="3657081"/>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50" name="Rectangle 149"/>
            <p:cNvSpPr/>
            <p:nvPr/>
          </p:nvSpPr>
          <p:spPr>
            <a:xfrm>
              <a:off x="7094954" y="3761845"/>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51" name="Rectangle 150"/>
            <p:cNvSpPr/>
            <p:nvPr/>
          </p:nvSpPr>
          <p:spPr>
            <a:xfrm>
              <a:off x="7094954" y="3873263"/>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52" name="Rectangle 151"/>
            <p:cNvSpPr/>
            <p:nvPr/>
          </p:nvSpPr>
          <p:spPr>
            <a:xfrm>
              <a:off x="7094954" y="3991338"/>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53" name="Rectangle 152"/>
            <p:cNvSpPr/>
            <p:nvPr/>
          </p:nvSpPr>
          <p:spPr>
            <a:xfrm>
              <a:off x="7094954" y="4096101"/>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54" name="Rectangle 153"/>
            <p:cNvSpPr/>
            <p:nvPr/>
          </p:nvSpPr>
          <p:spPr>
            <a:xfrm>
              <a:off x="7094954" y="4207521"/>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55" name="Rectangle 154"/>
            <p:cNvSpPr/>
            <p:nvPr/>
          </p:nvSpPr>
          <p:spPr>
            <a:xfrm>
              <a:off x="7094954" y="4325595"/>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56" name="Rectangle 155"/>
            <p:cNvSpPr/>
            <p:nvPr/>
          </p:nvSpPr>
          <p:spPr>
            <a:xfrm>
              <a:off x="6448768"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57" name="Rectangle 156"/>
            <p:cNvSpPr/>
            <p:nvPr/>
          </p:nvSpPr>
          <p:spPr>
            <a:xfrm>
              <a:off x="6540118"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58" name="Rectangle 157"/>
            <p:cNvSpPr/>
            <p:nvPr/>
          </p:nvSpPr>
          <p:spPr>
            <a:xfrm>
              <a:off x="6619261"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59" name="Rectangle 158"/>
            <p:cNvSpPr/>
            <p:nvPr/>
          </p:nvSpPr>
          <p:spPr>
            <a:xfrm>
              <a:off x="6710821"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60" name="Rectangle 159"/>
            <p:cNvSpPr/>
            <p:nvPr/>
          </p:nvSpPr>
          <p:spPr>
            <a:xfrm>
              <a:off x="6802171"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61" name="Rectangle 160"/>
            <p:cNvSpPr/>
            <p:nvPr/>
          </p:nvSpPr>
          <p:spPr>
            <a:xfrm>
              <a:off x="6881314"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62" name="Rectangle 161"/>
            <p:cNvSpPr/>
            <p:nvPr/>
          </p:nvSpPr>
          <p:spPr>
            <a:xfrm>
              <a:off x="6972030"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63" name="Rectangle 162"/>
            <p:cNvSpPr/>
            <p:nvPr/>
          </p:nvSpPr>
          <p:spPr>
            <a:xfrm>
              <a:off x="6191137"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64" name="Rectangle 163"/>
            <p:cNvSpPr/>
            <p:nvPr/>
          </p:nvSpPr>
          <p:spPr>
            <a:xfrm>
              <a:off x="6282487"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65" name="Rectangle 164"/>
            <p:cNvSpPr/>
            <p:nvPr/>
          </p:nvSpPr>
          <p:spPr>
            <a:xfrm>
              <a:off x="6361630"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66" name="Rectangle 165"/>
            <p:cNvSpPr/>
            <p:nvPr/>
          </p:nvSpPr>
          <p:spPr>
            <a:xfrm>
              <a:off x="6452346"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67" name="Rectangle 166"/>
            <p:cNvSpPr/>
            <p:nvPr/>
          </p:nvSpPr>
          <p:spPr>
            <a:xfrm>
              <a:off x="6543696"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68" name="Rectangle 167"/>
            <p:cNvSpPr/>
            <p:nvPr/>
          </p:nvSpPr>
          <p:spPr>
            <a:xfrm>
              <a:off x="6622839"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69" name="Rectangle 168"/>
            <p:cNvSpPr/>
            <p:nvPr/>
          </p:nvSpPr>
          <p:spPr>
            <a:xfrm>
              <a:off x="6714399"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70" name="Rectangle 169"/>
            <p:cNvSpPr/>
            <p:nvPr/>
          </p:nvSpPr>
          <p:spPr>
            <a:xfrm>
              <a:off x="6805749"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71" name="Rectangle 170"/>
            <p:cNvSpPr/>
            <p:nvPr/>
          </p:nvSpPr>
          <p:spPr>
            <a:xfrm>
              <a:off x="6884892"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72" name="Rectangle 171"/>
            <p:cNvSpPr/>
            <p:nvPr/>
          </p:nvSpPr>
          <p:spPr>
            <a:xfrm>
              <a:off x="6975608"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73" name="TextBox 172"/>
            <p:cNvSpPr txBox="1"/>
            <p:nvPr/>
          </p:nvSpPr>
          <p:spPr>
            <a:xfrm>
              <a:off x="6172199" y="3798558"/>
              <a:ext cx="912429" cy="338554"/>
            </a:xfrm>
            <a:prstGeom prst="rect">
              <a:avLst/>
            </a:prstGeom>
            <a:noFill/>
          </p:spPr>
          <p:txBody>
            <a:bodyPr wrap="none" rtlCol="0">
              <a:spAutoFit/>
            </a:bodyPr>
            <a:lstStyle/>
            <a:p>
              <a:r>
                <a:rPr lang="en-US" sz="1600" dirty="0" smtClean="0"/>
                <a:t>Memory</a:t>
              </a:r>
              <a:endParaRPr lang="en-US" sz="1600" dirty="0"/>
            </a:p>
          </p:txBody>
        </p:sp>
      </p:grpSp>
      <p:sp>
        <p:nvSpPr>
          <p:cNvPr id="174" name="Up-Down Arrow 173"/>
          <p:cNvSpPr/>
          <p:nvPr/>
        </p:nvSpPr>
        <p:spPr>
          <a:xfrm>
            <a:off x="3726475" y="5012752"/>
            <a:ext cx="170493" cy="261496"/>
          </a:xfrm>
          <a:prstGeom prst="upDownArrow">
            <a:avLst/>
          </a:prstGeom>
          <a:solidFill>
            <a:schemeClr val="accent1">
              <a:lumMod val="60000"/>
              <a:lumOff val="40000"/>
            </a:schemeClr>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75" name="Flowchart: Magnetic Disk 174"/>
          <p:cNvSpPr/>
          <p:nvPr/>
        </p:nvSpPr>
        <p:spPr>
          <a:xfrm>
            <a:off x="3200401" y="3276600"/>
            <a:ext cx="1219199" cy="645718"/>
          </a:xfrm>
          <a:prstGeom prst="flowChartMagneticDisk">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sz="1100" kern="0" dirty="0" smtClean="0">
                <a:latin typeface="Tahoma"/>
                <a:ea typeface="+mn-ea"/>
              </a:rPr>
              <a:t>Built-in Rules</a:t>
            </a:r>
            <a:endParaRPr kumimoji="0" lang="en-US" sz="1100" b="0" i="0" u="none" strike="noStrike" kern="0" cap="none" spc="0" normalizeH="0" baseline="0" noProof="0" dirty="0" smtClean="0">
              <a:ln>
                <a:noFill/>
              </a:ln>
              <a:effectLst/>
              <a:uLnTx/>
              <a:uFillTx/>
              <a:latin typeface="Tahoma"/>
              <a:ea typeface="+mn-ea"/>
            </a:endParaRPr>
          </a:p>
        </p:txBody>
      </p:sp>
      <p:sp>
        <p:nvSpPr>
          <p:cNvPr id="176" name="Up Arrow 175"/>
          <p:cNvSpPr/>
          <p:nvPr/>
        </p:nvSpPr>
        <p:spPr>
          <a:xfrm rot="16200000">
            <a:off x="2896462" y="3751106"/>
            <a:ext cx="228600" cy="226877"/>
          </a:xfrm>
          <a:prstGeom prst="upArrow">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grpSp>
        <p:nvGrpSpPr>
          <p:cNvPr id="177" name="Group 176"/>
          <p:cNvGrpSpPr/>
          <p:nvPr/>
        </p:nvGrpSpPr>
        <p:grpSpPr>
          <a:xfrm>
            <a:off x="4768464" y="3319378"/>
            <a:ext cx="1046524" cy="1058482"/>
            <a:chOff x="1160662" y="3115273"/>
            <a:chExt cx="1347658" cy="1210096"/>
          </a:xfrm>
        </p:grpSpPr>
        <p:sp>
          <p:nvSpPr>
            <p:cNvPr id="178" name="Rectangle 177"/>
            <p:cNvSpPr/>
            <p:nvPr/>
          </p:nvSpPr>
          <p:spPr>
            <a:xfrm>
              <a:off x="1221919" y="3178962"/>
              <a:ext cx="1225144" cy="1082717"/>
            </a:xfrm>
            <a:prstGeom prst="rect">
              <a:avLst/>
            </a:prstGeom>
            <a:no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79" name="Rectangle 178"/>
            <p:cNvSpPr/>
            <p:nvPr/>
          </p:nvSpPr>
          <p:spPr>
            <a:xfrm>
              <a:off x="1278568"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80" name="Rectangle 179"/>
            <p:cNvSpPr/>
            <p:nvPr/>
          </p:nvSpPr>
          <p:spPr>
            <a:xfrm>
              <a:off x="1396204"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81" name="Rectangle 180"/>
            <p:cNvSpPr/>
            <p:nvPr/>
          </p:nvSpPr>
          <p:spPr>
            <a:xfrm>
              <a:off x="1498120"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82" name="Rectangle 181"/>
            <p:cNvSpPr/>
            <p:nvPr/>
          </p:nvSpPr>
          <p:spPr>
            <a:xfrm>
              <a:off x="1160662" y="3242652"/>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83" name="Rectangle 182"/>
            <p:cNvSpPr/>
            <p:nvPr/>
          </p:nvSpPr>
          <p:spPr>
            <a:xfrm>
              <a:off x="1160662" y="3377639"/>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84" name="Rectangle 183"/>
            <p:cNvSpPr/>
            <p:nvPr/>
          </p:nvSpPr>
          <p:spPr>
            <a:xfrm>
              <a:off x="1160662" y="3497409"/>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85" name="Rectangle 184"/>
            <p:cNvSpPr/>
            <p:nvPr/>
          </p:nvSpPr>
          <p:spPr>
            <a:xfrm>
              <a:off x="1160662" y="3624787"/>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86" name="Rectangle 185"/>
            <p:cNvSpPr/>
            <p:nvPr/>
          </p:nvSpPr>
          <p:spPr>
            <a:xfrm>
              <a:off x="1160662" y="3759775"/>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87" name="Rectangle 186"/>
            <p:cNvSpPr/>
            <p:nvPr/>
          </p:nvSpPr>
          <p:spPr>
            <a:xfrm>
              <a:off x="1160662" y="3879544"/>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88" name="Rectangle 187"/>
            <p:cNvSpPr/>
            <p:nvPr/>
          </p:nvSpPr>
          <p:spPr>
            <a:xfrm>
              <a:off x="1160662" y="400692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89" name="Rectangle 188"/>
            <p:cNvSpPr/>
            <p:nvPr/>
          </p:nvSpPr>
          <p:spPr>
            <a:xfrm>
              <a:off x="1160662" y="414191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90" name="Rectangle 189"/>
            <p:cNvSpPr/>
            <p:nvPr/>
          </p:nvSpPr>
          <p:spPr>
            <a:xfrm>
              <a:off x="2447063" y="3242652"/>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91" name="Rectangle 190"/>
            <p:cNvSpPr/>
            <p:nvPr/>
          </p:nvSpPr>
          <p:spPr>
            <a:xfrm>
              <a:off x="2447063" y="3377639"/>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92" name="Rectangle 191"/>
            <p:cNvSpPr/>
            <p:nvPr/>
          </p:nvSpPr>
          <p:spPr>
            <a:xfrm>
              <a:off x="2447063" y="3497409"/>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93" name="Rectangle 192"/>
            <p:cNvSpPr/>
            <p:nvPr/>
          </p:nvSpPr>
          <p:spPr>
            <a:xfrm>
              <a:off x="2447063" y="3624787"/>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94" name="Rectangle 193"/>
            <p:cNvSpPr/>
            <p:nvPr/>
          </p:nvSpPr>
          <p:spPr>
            <a:xfrm>
              <a:off x="2447063" y="3759775"/>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95" name="Rectangle 194"/>
            <p:cNvSpPr/>
            <p:nvPr/>
          </p:nvSpPr>
          <p:spPr>
            <a:xfrm>
              <a:off x="2447063" y="3879544"/>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96" name="Rectangle 195"/>
            <p:cNvSpPr/>
            <p:nvPr/>
          </p:nvSpPr>
          <p:spPr>
            <a:xfrm>
              <a:off x="2447063" y="400692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97" name="Rectangle 196"/>
            <p:cNvSpPr/>
            <p:nvPr/>
          </p:nvSpPr>
          <p:spPr>
            <a:xfrm>
              <a:off x="2447063" y="414191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98" name="Rectangle 197"/>
            <p:cNvSpPr/>
            <p:nvPr/>
          </p:nvSpPr>
          <p:spPr>
            <a:xfrm>
              <a:off x="1614939"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199" name="Rectangle 198"/>
            <p:cNvSpPr/>
            <p:nvPr/>
          </p:nvSpPr>
          <p:spPr>
            <a:xfrm>
              <a:off x="1732575"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00" name="Rectangle 199"/>
            <p:cNvSpPr/>
            <p:nvPr/>
          </p:nvSpPr>
          <p:spPr>
            <a:xfrm>
              <a:off x="1834491"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01" name="Rectangle 200"/>
            <p:cNvSpPr/>
            <p:nvPr/>
          </p:nvSpPr>
          <p:spPr>
            <a:xfrm>
              <a:off x="1952397"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02" name="Rectangle 201"/>
            <p:cNvSpPr/>
            <p:nvPr/>
          </p:nvSpPr>
          <p:spPr>
            <a:xfrm>
              <a:off x="2070033"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03" name="Rectangle 202"/>
            <p:cNvSpPr/>
            <p:nvPr/>
          </p:nvSpPr>
          <p:spPr>
            <a:xfrm>
              <a:off x="2171949"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04" name="Rectangle 203"/>
            <p:cNvSpPr/>
            <p:nvPr/>
          </p:nvSpPr>
          <p:spPr>
            <a:xfrm>
              <a:off x="2288768" y="3115273"/>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05" name="Rectangle 204"/>
            <p:cNvSpPr/>
            <p:nvPr/>
          </p:nvSpPr>
          <p:spPr>
            <a:xfrm>
              <a:off x="1283176"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06" name="Rectangle 205"/>
            <p:cNvSpPr/>
            <p:nvPr/>
          </p:nvSpPr>
          <p:spPr>
            <a:xfrm>
              <a:off x="1400812"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07" name="Rectangle 206"/>
            <p:cNvSpPr/>
            <p:nvPr/>
          </p:nvSpPr>
          <p:spPr>
            <a:xfrm>
              <a:off x="1502728"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08" name="Rectangle 207"/>
            <p:cNvSpPr/>
            <p:nvPr/>
          </p:nvSpPr>
          <p:spPr>
            <a:xfrm>
              <a:off x="1619547"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09" name="Rectangle 208"/>
            <p:cNvSpPr/>
            <p:nvPr/>
          </p:nvSpPr>
          <p:spPr>
            <a:xfrm>
              <a:off x="1737183"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10" name="Rectangle 209"/>
            <p:cNvSpPr/>
            <p:nvPr/>
          </p:nvSpPr>
          <p:spPr>
            <a:xfrm>
              <a:off x="1839099"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11" name="Rectangle 210"/>
            <p:cNvSpPr/>
            <p:nvPr/>
          </p:nvSpPr>
          <p:spPr>
            <a:xfrm>
              <a:off x="1957005"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12" name="Rectangle 211"/>
            <p:cNvSpPr/>
            <p:nvPr/>
          </p:nvSpPr>
          <p:spPr>
            <a:xfrm>
              <a:off x="2074641"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13" name="Rectangle 212"/>
            <p:cNvSpPr/>
            <p:nvPr/>
          </p:nvSpPr>
          <p:spPr>
            <a:xfrm>
              <a:off x="2176557"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14" name="Rectangle 213"/>
            <p:cNvSpPr/>
            <p:nvPr/>
          </p:nvSpPr>
          <p:spPr>
            <a:xfrm>
              <a:off x="2293376" y="4261680"/>
              <a:ext cx="61257" cy="6368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15" name="TextBox 214"/>
            <p:cNvSpPr txBox="1"/>
            <p:nvPr/>
          </p:nvSpPr>
          <p:spPr>
            <a:xfrm>
              <a:off x="1439235" y="3463818"/>
              <a:ext cx="647934" cy="400111"/>
            </a:xfrm>
            <a:prstGeom prst="rect">
              <a:avLst/>
            </a:prstGeom>
            <a:noFill/>
          </p:spPr>
          <p:txBody>
            <a:bodyPr wrap="none" rtlCol="0">
              <a:spAutoFit/>
            </a:bodyPr>
            <a:lstStyle/>
            <a:p>
              <a:r>
                <a:rPr lang="en-US" sz="2000" dirty="0" smtClean="0"/>
                <a:t>CPU</a:t>
              </a:r>
              <a:endParaRPr lang="en-US" sz="2000" dirty="0"/>
            </a:p>
          </p:txBody>
        </p:sp>
      </p:grpSp>
      <p:sp>
        <p:nvSpPr>
          <p:cNvPr id="216" name="Rectangle 215"/>
          <p:cNvSpPr/>
          <p:nvPr/>
        </p:nvSpPr>
        <p:spPr>
          <a:xfrm>
            <a:off x="6096001" y="3353318"/>
            <a:ext cx="1219200" cy="990600"/>
          </a:xfrm>
          <a:prstGeom prst="rect">
            <a:avLst/>
          </a:prstGeom>
          <a:solidFill>
            <a:srgbClr val="9933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sz="1400" kern="0" dirty="0" smtClean="0">
                <a:latin typeface="Tahoma"/>
              </a:rPr>
              <a:t>SNOOPER</a:t>
            </a:r>
            <a:br>
              <a:rPr lang="en-US" sz="1400" kern="0" dirty="0" smtClean="0">
                <a:latin typeface="Tahoma"/>
              </a:rPr>
            </a:br>
            <a:r>
              <a:rPr lang="en-US" sz="1400" kern="0" dirty="0" smtClean="0">
                <a:latin typeface="Tahoma"/>
              </a:rPr>
              <a:t>“Drive”</a:t>
            </a:r>
          </a:p>
          <a:p>
            <a:pPr marL="0" marR="0" indent="0" algn="ctr" defTabSz="914400" eaLnBrk="1" fontAlgn="auto" latinLnBrk="0" hangingPunct="1">
              <a:lnSpc>
                <a:spcPct val="100000"/>
              </a:lnSpc>
              <a:spcBef>
                <a:spcPts val="0"/>
              </a:spcBef>
              <a:spcAft>
                <a:spcPts val="0"/>
              </a:spcAft>
              <a:buClrTx/>
              <a:buSzTx/>
              <a:buFontTx/>
              <a:buNone/>
              <a:tabLst/>
            </a:pPr>
            <a:r>
              <a:rPr kumimoji="0" lang="en-US" sz="1400" b="0" i="0" u="none" strike="noStrike" kern="0" cap="none" spc="0" normalizeH="0" baseline="0" noProof="0" dirty="0" smtClean="0">
                <a:ln>
                  <a:noFill/>
                </a:ln>
                <a:effectLst/>
                <a:uLnTx/>
                <a:uFillTx/>
                <a:latin typeface="Tahoma"/>
              </a:rPr>
              <a:t>Mode</a:t>
            </a:r>
          </a:p>
        </p:txBody>
      </p:sp>
      <p:sp>
        <p:nvSpPr>
          <p:cNvPr id="217" name="Rectangle 216"/>
          <p:cNvSpPr/>
          <p:nvPr/>
        </p:nvSpPr>
        <p:spPr>
          <a:xfrm>
            <a:off x="6400800" y="5410200"/>
            <a:ext cx="1101978" cy="838200"/>
          </a:xfrm>
          <a:prstGeom prst="rect">
            <a:avLst/>
          </a:prstGeom>
          <a:solidFill>
            <a:schemeClr val="bg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800" b="0" i="0" u="none" strike="noStrike" kern="0" cap="none" spc="0" normalizeH="0" baseline="0" noProof="0" dirty="0" smtClean="0">
                <a:ln>
                  <a:noFill/>
                </a:ln>
                <a:effectLst/>
                <a:uLnTx/>
                <a:uFillTx/>
                <a:latin typeface="Tahoma"/>
                <a:ea typeface="+mn-ea"/>
                <a:cs typeface="+mn-cs"/>
              </a:rPr>
              <a:t>I/O</a:t>
            </a:r>
          </a:p>
        </p:txBody>
      </p:sp>
      <p:sp>
        <p:nvSpPr>
          <p:cNvPr id="218" name="Left-Right Arrow 217"/>
          <p:cNvSpPr/>
          <p:nvPr/>
        </p:nvSpPr>
        <p:spPr>
          <a:xfrm>
            <a:off x="4648200" y="4572000"/>
            <a:ext cx="4419600" cy="571500"/>
          </a:xfrm>
          <a:prstGeom prst="leftRightArrow">
            <a:avLst/>
          </a:prstGeom>
          <a:solidFill>
            <a:schemeClr val="bg2">
              <a:lumMod val="20000"/>
              <a:lumOff val="80000"/>
            </a:schemeClr>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19" name="Up-Down Arrow 218"/>
          <p:cNvSpPr/>
          <p:nvPr/>
        </p:nvSpPr>
        <p:spPr>
          <a:xfrm>
            <a:off x="5206479" y="4419600"/>
            <a:ext cx="170493" cy="261496"/>
          </a:xfrm>
          <a:prstGeom prst="upDownArrow">
            <a:avLst/>
          </a:prstGeom>
          <a:solidFill>
            <a:srgbClr val="9933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20" name="Up-Down Arrow 219"/>
          <p:cNvSpPr/>
          <p:nvPr/>
        </p:nvSpPr>
        <p:spPr>
          <a:xfrm>
            <a:off x="5176131" y="5012752"/>
            <a:ext cx="170493" cy="473648"/>
          </a:xfrm>
          <a:prstGeom prst="upDownArrow">
            <a:avLst/>
          </a:prstGeom>
          <a:solidFill>
            <a:srgbClr val="9933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21" name="Up-Down Arrow 220"/>
          <p:cNvSpPr/>
          <p:nvPr/>
        </p:nvSpPr>
        <p:spPr>
          <a:xfrm>
            <a:off x="6818380" y="5012752"/>
            <a:ext cx="186905" cy="398797"/>
          </a:xfrm>
          <a:prstGeom prst="upDownArrow">
            <a:avLst/>
          </a:prstGeom>
          <a:solidFill>
            <a:srgbClr val="9933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22" name="Rectangle 221"/>
          <p:cNvSpPr/>
          <p:nvPr/>
        </p:nvSpPr>
        <p:spPr>
          <a:xfrm>
            <a:off x="4800600" y="5486400"/>
            <a:ext cx="1396849" cy="762000"/>
          </a:xfrm>
          <a:prstGeom prst="rect">
            <a:avLst/>
          </a:prstGeom>
          <a:solidFill>
            <a:schemeClr val="bg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800" b="0" i="0" u="none" strike="noStrike" kern="0" cap="none" spc="0" normalizeH="0" baseline="0" noProof="0" dirty="0" smtClean="0">
                <a:ln>
                  <a:noFill/>
                </a:ln>
                <a:effectLst/>
                <a:uLnTx/>
                <a:uFillTx/>
                <a:latin typeface="Tahoma"/>
                <a:ea typeface="+mn-ea"/>
                <a:cs typeface="+mn-cs"/>
              </a:rPr>
              <a:t>Controllers</a:t>
            </a:r>
          </a:p>
        </p:txBody>
      </p:sp>
      <p:sp>
        <p:nvSpPr>
          <p:cNvPr id="223" name="Flowchart: Magnetic Disk 222"/>
          <p:cNvSpPr/>
          <p:nvPr/>
        </p:nvSpPr>
        <p:spPr>
          <a:xfrm>
            <a:off x="7696201" y="3810000"/>
            <a:ext cx="1219199" cy="645718"/>
          </a:xfrm>
          <a:prstGeom prst="flowChartMagneticDisk">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sz="1100" kern="0" dirty="0" smtClean="0">
                <a:latin typeface="Tahoma"/>
                <a:ea typeface="+mn-ea"/>
              </a:rPr>
              <a:t>Custom Rules</a:t>
            </a:r>
            <a:endParaRPr kumimoji="0" lang="en-US" sz="1100" b="0" i="0" u="none" strike="noStrike" kern="0" cap="none" spc="0" normalizeH="0" baseline="0" noProof="0" dirty="0" smtClean="0">
              <a:ln>
                <a:noFill/>
              </a:ln>
              <a:effectLst/>
              <a:uLnTx/>
              <a:uFillTx/>
              <a:latin typeface="Tahoma"/>
              <a:ea typeface="+mn-ea"/>
            </a:endParaRPr>
          </a:p>
        </p:txBody>
      </p:sp>
      <p:cxnSp>
        <p:nvCxnSpPr>
          <p:cNvPr id="224" name="Straight Arrow Connector 223"/>
          <p:cNvCxnSpPr>
            <a:stCxn id="216" idx="1"/>
            <a:endCxn id="178" idx="3"/>
          </p:cNvCxnSpPr>
          <p:nvPr/>
        </p:nvCxnSpPr>
        <p:spPr>
          <a:xfrm flipH="1">
            <a:off x="5767419" y="3848618"/>
            <a:ext cx="328582" cy="0"/>
          </a:xfrm>
          <a:prstGeom prst="straightConnector1">
            <a:avLst/>
          </a:prstGeom>
          <a:noFill/>
          <a:ln w="19050" cap="flat" cmpd="sng" algn="ctr">
            <a:solidFill>
              <a:schemeClr val="tx1"/>
            </a:solidFill>
            <a:prstDash val="solid"/>
            <a:tailEnd type="arrow"/>
          </a:ln>
          <a:effectLst/>
        </p:spPr>
      </p:cxnSp>
      <p:sp>
        <p:nvSpPr>
          <p:cNvPr id="225" name="TextBox 224"/>
          <p:cNvSpPr txBox="1"/>
          <p:nvPr/>
        </p:nvSpPr>
        <p:spPr>
          <a:xfrm>
            <a:off x="5747084" y="3581400"/>
            <a:ext cx="425116" cy="261610"/>
          </a:xfrm>
          <a:prstGeom prst="rect">
            <a:avLst/>
          </a:prstGeom>
          <a:noFill/>
        </p:spPr>
        <p:txBody>
          <a:bodyPr wrap="none" rtlCol="0">
            <a:spAutoFit/>
          </a:bodyPr>
          <a:lstStyle/>
          <a:p>
            <a:r>
              <a:rPr lang="en-US" sz="1050" dirty="0" smtClean="0"/>
              <a:t>IRQ</a:t>
            </a:r>
            <a:endParaRPr lang="en-US" sz="1050" dirty="0"/>
          </a:p>
        </p:txBody>
      </p:sp>
      <p:grpSp>
        <p:nvGrpSpPr>
          <p:cNvPr id="227" name="Group 226"/>
          <p:cNvGrpSpPr/>
          <p:nvPr/>
        </p:nvGrpSpPr>
        <p:grpSpPr>
          <a:xfrm>
            <a:off x="7784260" y="5300059"/>
            <a:ext cx="1046524" cy="1058481"/>
            <a:chOff x="6095999" y="3427587"/>
            <a:chExt cx="1046524" cy="1058481"/>
          </a:xfrm>
        </p:grpSpPr>
        <p:sp>
          <p:nvSpPr>
            <p:cNvPr id="228" name="Rectangle 227"/>
            <p:cNvSpPr/>
            <p:nvPr/>
          </p:nvSpPr>
          <p:spPr>
            <a:xfrm>
              <a:off x="6143568" y="3483296"/>
              <a:ext cx="951386" cy="947062"/>
            </a:xfrm>
            <a:prstGeom prst="rect">
              <a:avLst/>
            </a:prstGeom>
            <a:no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29" name="Rectangle 228"/>
            <p:cNvSpPr/>
            <p:nvPr/>
          </p:nvSpPr>
          <p:spPr>
            <a:xfrm>
              <a:off x="6187559"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30" name="Rectangle 229"/>
            <p:cNvSpPr/>
            <p:nvPr/>
          </p:nvSpPr>
          <p:spPr>
            <a:xfrm>
              <a:off x="6278909"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31" name="Rectangle 230"/>
            <p:cNvSpPr/>
            <p:nvPr/>
          </p:nvSpPr>
          <p:spPr>
            <a:xfrm>
              <a:off x="6358052"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32" name="Rectangle 231"/>
            <p:cNvSpPr/>
            <p:nvPr/>
          </p:nvSpPr>
          <p:spPr>
            <a:xfrm>
              <a:off x="6095999" y="3539006"/>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33" name="Rectangle 232"/>
            <p:cNvSpPr/>
            <p:nvPr/>
          </p:nvSpPr>
          <p:spPr>
            <a:xfrm>
              <a:off x="6095999" y="3657081"/>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34" name="Rectangle 233"/>
            <p:cNvSpPr/>
            <p:nvPr/>
          </p:nvSpPr>
          <p:spPr>
            <a:xfrm>
              <a:off x="6095999" y="3761845"/>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35" name="Rectangle 234"/>
            <p:cNvSpPr/>
            <p:nvPr/>
          </p:nvSpPr>
          <p:spPr>
            <a:xfrm>
              <a:off x="6095999" y="3873263"/>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36" name="Rectangle 235"/>
            <p:cNvSpPr/>
            <p:nvPr/>
          </p:nvSpPr>
          <p:spPr>
            <a:xfrm>
              <a:off x="6095999" y="3991338"/>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37" name="Rectangle 236"/>
            <p:cNvSpPr/>
            <p:nvPr/>
          </p:nvSpPr>
          <p:spPr>
            <a:xfrm>
              <a:off x="6095999" y="4096101"/>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38" name="Rectangle 237"/>
            <p:cNvSpPr/>
            <p:nvPr/>
          </p:nvSpPr>
          <p:spPr>
            <a:xfrm>
              <a:off x="6095999" y="4207521"/>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39" name="Rectangle 238"/>
            <p:cNvSpPr/>
            <p:nvPr/>
          </p:nvSpPr>
          <p:spPr>
            <a:xfrm>
              <a:off x="6095999" y="4325595"/>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40" name="Rectangle 239"/>
            <p:cNvSpPr/>
            <p:nvPr/>
          </p:nvSpPr>
          <p:spPr>
            <a:xfrm>
              <a:off x="7094954" y="3539006"/>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41" name="Rectangle 240"/>
            <p:cNvSpPr/>
            <p:nvPr/>
          </p:nvSpPr>
          <p:spPr>
            <a:xfrm>
              <a:off x="7094954" y="3657081"/>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42" name="Rectangle 241"/>
            <p:cNvSpPr/>
            <p:nvPr/>
          </p:nvSpPr>
          <p:spPr>
            <a:xfrm>
              <a:off x="7094954" y="3761845"/>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43" name="Rectangle 242"/>
            <p:cNvSpPr/>
            <p:nvPr/>
          </p:nvSpPr>
          <p:spPr>
            <a:xfrm>
              <a:off x="7094954" y="3873263"/>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44" name="Rectangle 243"/>
            <p:cNvSpPr/>
            <p:nvPr/>
          </p:nvSpPr>
          <p:spPr>
            <a:xfrm>
              <a:off x="7094954" y="3991338"/>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45" name="Rectangle 244"/>
            <p:cNvSpPr/>
            <p:nvPr/>
          </p:nvSpPr>
          <p:spPr>
            <a:xfrm>
              <a:off x="7094954" y="4096101"/>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46" name="Rectangle 245"/>
            <p:cNvSpPr/>
            <p:nvPr/>
          </p:nvSpPr>
          <p:spPr>
            <a:xfrm>
              <a:off x="7094954" y="4207521"/>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47" name="Rectangle 246"/>
            <p:cNvSpPr/>
            <p:nvPr/>
          </p:nvSpPr>
          <p:spPr>
            <a:xfrm>
              <a:off x="7094954" y="4325595"/>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48" name="Rectangle 247"/>
            <p:cNvSpPr/>
            <p:nvPr/>
          </p:nvSpPr>
          <p:spPr>
            <a:xfrm>
              <a:off x="6448768"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49" name="Rectangle 248"/>
            <p:cNvSpPr/>
            <p:nvPr/>
          </p:nvSpPr>
          <p:spPr>
            <a:xfrm>
              <a:off x="6540118"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50" name="Rectangle 249"/>
            <p:cNvSpPr/>
            <p:nvPr/>
          </p:nvSpPr>
          <p:spPr>
            <a:xfrm>
              <a:off x="6619261"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51" name="Rectangle 250"/>
            <p:cNvSpPr/>
            <p:nvPr/>
          </p:nvSpPr>
          <p:spPr>
            <a:xfrm>
              <a:off x="6710821"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52" name="Rectangle 251"/>
            <p:cNvSpPr/>
            <p:nvPr/>
          </p:nvSpPr>
          <p:spPr>
            <a:xfrm>
              <a:off x="6802171"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53" name="Rectangle 252"/>
            <p:cNvSpPr/>
            <p:nvPr/>
          </p:nvSpPr>
          <p:spPr>
            <a:xfrm>
              <a:off x="6881314"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54" name="Rectangle 253"/>
            <p:cNvSpPr/>
            <p:nvPr/>
          </p:nvSpPr>
          <p:spPr>
            <a:xfrm>
              <a:off x="6972030" y="3427587"/>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55" name="Rectangle 254"/>
            <p:cNvSpPr/>
            <p:nvPr/>
          </p:nvSpPr>
          <p:spPr>
            <a:xfrm>
              <a:off x="6191137"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56" name="Rectangle 255"/>
            <p:cNvSpPr/>
            <p:nvPr/>
          </p:nvSpPr>
          <p:spPr>
            <a:xfrm>
              <a:off x="6282487"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57" name="Rectangle 256"/>
            <p:cNvSpPr/>
            <p:nvPr/>
          </p:nvSpPr>
          <p:spPr>
            <a:xfrm>
              <a:off x="6361630"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58" name="Rectangle 257"/>
            <p:cNvSpPr/>
            <p:nvPr/>
          </p:nvSpPr>
          <p:spPr>
            <a:xfrm>
              <a:off x="6452346"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59" name="Rectangle 258"/>
            <p:cNvSpPr/>
            <p:nvPr/>
          </p:nvSpPr>
          <p:spPr>
            <a:xfrm>
              <a:off x="6543696"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60" name="Rectangle 259"/>
            <p:cNvSpPr/>
            <p:nvPr/>
          </p:nvSpPr>
          <p:spPr>
            <a:xfrm>
              <a:off x="6622839"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61" name="Rectangle 260"/>
            <p:cNvSpPr/>
            <p:nvPr/>
          </p:nvSpPr>
          <p:spPr>
            <a:xfrm>
              <a:off x="6714399"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62" name="Rectangle 261"/>
            <p:cNvSpPr/>
            <p:nvPr/>
          </p:nvSpPr>
          <p:spPr>
            <a:xfrm>
              <a:off x="6805749"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63" name="Rectangle 262"/>
            <p:cNvSpPr/>
            <p:nvPr/>
          </p:nvSpPr>
          <p:spPr>
            <a:xfrm>
              <a:off x="6884892"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64" name="Rectangle 263"/>
            <p:cNvSpPr/>
            <p:nvPr/>
          </p:nvSpPr>
          <p:spPr>
            <a:xfrm>
              <a:off x="6975608" y="4430359"/>
              <a:ext cx="47569" cy="55709"/>
            </a:xfrm>
            <a:prstGeom prst="rect">
              <a:avLst/>
            </a:prstGeom>
            <a:solidFill>
              <a:schemeClr val="tx1"/>
            </a:solidFill>
            <a:ln w="952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65" name="TextBox 264"/>
            <p:cNvSpPr txBox="1"/>
            <p:nvPr/>
          </p:nvSpPr>
          <p:spPr>
            <a:xfrm>
              <a:off x="6172199" y="3798558"/>
              <a:ext cx="912429" cy="338554"/>
            </a:xfrm>
            <a:prstGeom prst="rect">
              <a:avLst/>
            </a:prstGeom>
            <a:noFill/>
          </p:spPr>
          <p:txBody>
            <a:bodyPr wrap="none" rtlCol="0">
              <a:spAutoFit/>
            </a:bodyPr>
            <a:lstStyle/>
            <a:p>
              <a:r>
                <a:rPr lang="en-US" sz="1600" dirty="0" smtClean="0"/>
                <a:t>Memory</a:t>
              </a:r>
              <a:endParaRPr lang="en-US" sz="1600" dirty="0"/>
            </a:p>
          </p:txBody>
        </p:sp>
      </p:grpSp>
      <p:sp>
        <p:nvSpPr>
          <p:cNvPr id="266" name="Up-Down Arrow 265"/>
          <p:cNvSpPr/>
          <p:nvPr/>
        </p:nvSpPr>
        <p:spPr>
          <a:xfrm>
            <a:off x="8222275" y="5012752"/>
            <a:ext cx="170493" cy="261496"/>
          </a:xfrm>
          <a:prstGeom prst="upDownArrow">
            <a:avLst/>
          </a:prstGeom>
          <a:solidFill>
            <a:srgbClr val="9933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67" name="Flowchart: Magnetic Disk 266"/>
          <p:cNvSpPr/>
          <p:nvPr/>
        </p:nvSpPr>
        <p:spPr>
          <a:xfrm>
            <a:off x="7696201" y="3276600"/>
            <a:ext cx="1219199" cy="645718"/>
          </a:xfrm>
          <a:prstGeom prst="flowChartMagneticDisk">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sz="1100" kern="0" dirty="0" smtClean="0">
                <a:latin typeface="Tahoma"/>
                <a:ea typeface="+mn-ea"/>
              </a:rPr>
              <a:t>Built-in Rules</a:t>
            </a:r>
            <a:endParaRPr kumimoji="0" lang="en-US" sz="1100" b="0" i="0" u="none" strike="noStrike" kern="0" cap="none" spc="0" normalizeH="0" baseline="0" noProof="0" dirty="0" smtClean="0">
              <a:ln>
                <a:noFill/>
              </a:ln>
              <a:effectLst/>
              <a:uLnTx/>
              <a:uFillTx/>
              <a:latin typeface="Tahoma"/>
              <a:ea typeface="+mn-ea"/>
            </a:endParaRPr>
          </a:p>
        </p:txBody>
      </p:sp>
      <p:sp>
        <p:nvSpPr>
          <p:cNvPr id="268" name="Up Arrow 267"/>
          <p:cNvSpPr/>
          <p:nvPr/>
        </p:nvSpPr>
        <p:spPr>
          <a:xfrm rot="16200000">
            <a:off x="7392262" y="3751106"/>
            <a:ext cx="228600" cy="226877"/>
          </a:xfrm>
          <a:prstGeom prst="upArrow">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269" name="Rectangle 4"/>
          <p:cNvSpPr>
            <a:spLocks noGrp="1" noChangeArrowheads="1"/>
          </p:cNvSpPr>
          <p:nvPr>
            <p:ph sz="half" idx="1"/>
          </p:nvPr>
        </p:nvSpPr>
        <p:spPr>
          <a:xfrm>
            <a:off x="4648200" y="1371600"/>
            <a:ext cx="4419600" cy="1600201"/>
          </a:xfrm>
        </p:spPr>
        <p:txBody>
          <a:bodyPr lIns="137160" rIns="137160"/>
          <a:lstStyle/>
          <a:p>
            <a:pPr eaLnBrk="1" hangingPunct="1"/>
            <a:r>
              <a:rPr lang="en-US" sz="1400" b="1" dirty="0" smtClean="0"/>
              <a:t>Active</a:t>
            </a:r>
            <a:r>
              <a:rPr lang="en-US" sz="1400" dirty="0" smtClean="0"/>
              <a:t>, possibly </a:t>
            </a:r>
            <a:r>
              <a:rPr lang="en-US" sz="1400" dirty="0"/>
              <a:t>run during POST</a:t>
            </a:r>
          </a:p>
          <a:p>
            <a:pPr eaLnBrk="1" hangingPunct="1"/>
            <a:r>
              <a:rPr lang="en-US" sz="1400" dirty="0" smtClean="0"/>
              <a:t>Take control of the bus and attempt to provoke undesired system behaviors</a:t>
            </a:r>
          </a:p>
          <a:p>
            <a:pPr eaLnBrk="1" hangingPunct="1"/>
            <a:r>
              <a:rPr lang="en-US" sz="1400" dirty="0" smtClean="0"/>
              <a:t>Built-in </a:t>
            </a:r>
            <a:r>
              <a:rPr lang="en-US" sz="1400" dirty="0"/>
              <a:t>rules cover common attack models (i.e. bus locking, etc</a:t>
            </a:r>
            <a:r>
              <a:rPr lang="en-US" sz="1400" dirty="0" smtClean="0"/>
              <a:t>…)</a:t>
            </a:r>
            <a:endParaRPr lang="en-US" sz="1400" dirty="0"/>
          </a:p>
        </p:txBody>
      </p:sp>
      <p:cxnSp>
        <p:nvCxnSpPr>
          <p:cNvPr id="11" name="Straight Connector 10"/>
          <p:cNvCxnSpPr/>
          <p:nvPr/>
        </p:nvCxnSpPr>
        <p:spPr>
          <a:xfrm>
            <a:off x="4599540" y="1143000"/>
            <a:ext cx="0" cy="5715000"/>
          </a:xfrm>
          <a:prstGeom prst="line">
            <a:avLst/>
          </a:prstGeom>
          <a:noFill/>
          <a:ln w="38100" cap="flat" cmpd="sng" algn="ctr">
            <a:solidFill>
              <a:schemeClr val="accent4">
                <a:lumMod val="50000"/>
              </a:schemeClr>
            </a:solidFill>
            <a:prstDash val="solid"/>
            <a:headEnd type="none" w="med" len="med"/>
            <a:tailEnd type="none" w="med" len="med"/>
          </a:ln>
          <a:effectLst/>
        </p:spPr>
      </p:cxnSp>
      <p:sp>
        <p:nvSpPr>
          <p:cNvPr id="12" name="Up-Down Arrow 11"/>
          <p:cNvSpPr/>
          <p:nvPr/>
        </p:nvSpPr>
        <p:spPr>
          <a:xfrm>
            <a:off x="6597264" y="4377860"/>
            <a:ext cx="228600" cy="303236"/>
          </a:xfrm>
          <a:prstGeom prst="upDownArrow">
            <a:avLst/>
          </a:prstGeom>
          <a:solidFill>
            <a:srgbClr val="9933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80461765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creen shot 2011-11-17 at 9.43.44 AM.png"/>
          <p:cNvPicPr>
            <a:picLocks noChangeAspect="1"/>
          </p:cNvPicPr>
          <p:nvPr/>
        </p:nvPicPr>
        <p:blipFill>
          <a:blip r:embed="rId3">
            <a:alphaModFix amt="64000"/>
            <a:extLst>
              <a:ext uri="{28A0092B-C50C-407E-A947-70E740481C1C}">
                <a14:useLocalDpi xmlns:a14="http://schemas.microsoft.com/office/drawing/2010/main" val="0"/>
              </a:ext>
            </a:extLst>
          </a:blip>
          <a:srcRect/>
          <a:stretch>
            <a:fillRect/>
          </a:stretch>
        </p:blipFill>
        <p:spPr bwMode="auto">
          <a:xfrm>
            <a:off x="3340100" y="1270000"/>
            <a:ext cx="2908300" cy="4521200"/>
          </a:xfrm>
          <a:prstGeom prst="rect">
            <a:avLst/>
          </a:prstGeom>
          <a:noFill/>
          <a:ln>
            <a:noFill/>
          </a:ln>
          <a:extLst>
            <a:ext uri="{909E8E84-426E-40DD-AFC4-6F175D3DCCD1}">
              <a14:hiddenFill xmlns:a14="http://schemas.microsoft.com/office/drawing/2010/main">
                <a:solidFill>
                  <a:srgbClr val="FFFFFF">
                    <a:alpha val="6392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5"/>
          <p:cNvSpPr txBox="1">
            <a:spLocks noChangeArrowheads="1"/>
          </p:cNvSpPr>
          <p:nvPr/>
        </p:nvSpPr>
        <p:spPr bwMode="auto">
          <a:xfrm>
            <a:off x="2327286" y="328613"/>
            <a:ext cx="1846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oudy Old Style" charset="0"/>
                <a:ea typeface="ＭＳ Ｐゴシック" charset="0"/>
                <a:cs typeface="ＭＳ Ｐゴシック" charset="0"/>
              </a:defRPr>
            </a:lvl1pPr>
            <a:lvl2pPr marL="742950" indent="-285750" eaLnBrk="0" hangingPunct="0">
              <a:defRPr sz="2400">
                <a:solidFill>
                  <a:schemeClr val="tx1"/>
                </a:solidFill>
                <a:latin typeface="Goudy Old Style" charset="0"/>
                <a:ea typeface="ＭＳ Ｐゴシック" charset="0"/>
              </a:defRPr>
            </a:lvl2pPr>
            <a:lvl3pPr marL="1143000" indent="-228600" eaLnBrk="0" hangingPunct="0">
              <a:defRPr sz="2400">
                <a:solidFill>
                  <a:schemeClr val="tx1"/>
                </a:solidFill>
                <a:latin typeface="Goudy Old Style" charset="0"/>
                <a:ea typeface="ＭＳ Ｐゴシック" charset="0"/>
              </a:defRPr>
            </a:lvl3pPr>
            <a:lvl4pPr marL="1600200" indent="-228600" eaLnBrk="0" hangingPunct="0">
              <a:defRPr sz="2400">
                <a:solidFill>
                  <a:schemeClr val="tx1"/>
                </a:solidFill>
                <a:latin typeface="Goudy Old Style" charset="0"/>
                <a:ea typeface="ＭＳ Ｐゴシック" charset="0"/>
              </a:defRPr>
            </a:lvl4pPr>
            <a:lvl5pPr marL="2057400" indent="-228600" eaLnBrk="0" hangingPunct="0">
              <a:defRPr sz="2400">
                <a:solidFill>
                  <a:schemeClr val="tx1"/>
                </a:solidFill>
                <a:latin typeface="Goudy Old Style" charset="0"/>
                <a:ea typeface="ＭＳ Ｐゴシック" charset="0"/>
              </a:defRPr>
            </a:lvl5pPr>
            <a:lvl6pPr marL="2514600" indent="-228600" eaLnBrk="0" fontAlgn="base" hangingPunct="0">
              <a:spcBef>
                <a:spcPct val="0"/>
              </a:spcBef>
              <a:spcAft>
                <a:spcPct val="0"/>
              </a:spcAft>
              <a:defRPr sz="2400">
                <a:solidFill>
                  <a:schemeClr val="tx1"/>
                </a:solidFill>
                <a:latin typeface="Goudy Old Style" charset="0"/>
                <a:ea typeface="ＭＳ Ｐゴシック" charset="0"/>
              </a:defRPr>
            </a:lvl6pPr>
            <a:lvl7pPr marL="2971800" indent="-228600" eaLnBrk="0" fontAlgn="base" hangingPunct="0">
              <a:spcBef>
                <a:spcPct val="0"/>
              </a:spcBef>
              <a:spcAft>
                <a:spcPct val="0"/>
              </a:spcAft>
              <a:defRPr sz="2400">
                <a:solidFill>
                  <a:schemeClr val="tx1"/>
                </a:solidFill>
                <a:latin typeface="Goudy Old Style" charset="0"/>
                <a:ea typeface="ＭＳ Ｐゴシック" charset="0"/>
              </a:defRPr>
            </a:lvl7pPr>
            <a:lvl8pPr marL="3429000" indent="-228600" eaLnBrk="0" fontAlgn="base" hangingPunct="0">
              <a:spcBef>
                <a:spcPct val="0"/>
              </a:spcBef>
              <a:spcAft>
                <a:spcPct val="0"/>
              </a:spcAft>
              <a:defRPr sz="2400">
                <a:solidFill>
                  <a:schemeClr val="tx1"/>
                </a:solidFill>
                <a:latin typeface="Goudy Old Style" charset="0"/>
                <a:ea typeface="ＭＳ Ｐゴシック" charset="0"/>
              </a:defRPr>
            </a:lvl8pPr>
            <a:lvl9pPr marL="3886200" indent="-228600" eaLnBrk="0" fontAlgn="base" hangingPunct="0">
              <a:spcBef>
                <a:spcPct val="0"/>
              </a:spcBef>
              <a:spcAft>
                <a:spcPct val="0"/>
              </a:spcAft>
              <a:defRPr sz="2400">
                <a:solidFill>
                  <a:schemeClr val="tx1"/>
                </a:solidFill>
                <a:latin typeface="Goudy Old Style" charset="0"/>
                <a:ea typeface="ＭＳ Ｐゴシック" charset="0"/>
              </a:defRPr>
            </a:lvl9pPr>
          </a:lstStyle>
          <a:p>
            <a:pPr eaLnBrk="1" fontAlgn="auto" hangingPunct="1">
              <a:spcBef>
                <a:spcPts val="0"/>
              </a:spcBef>
              <a:spcAft>
                <a:spcPts val="0"/>
              </a:spcAft>
            </a:pPr>
            <a:endParaRPr lang="en-US" sz="2800" dirty="0">
              <a:solidFill>
                <a:prstClr val="black"/>
              </a:solidFill>
              <a:latin typeface="Myriad Set Text"/>
              <a:cs typeface="Myriad Set Text"/>
            </a:endParaRPr>
          </a:p>
        </p:txBody>
      </p:sp>
      <p:sp>
        <p:nvSpPr>
          <p:cNvPr id="4" name="Title 1"/>
          <p:cNvSpPr>
            <a:spLocks noGrp="1"/>
          </p:cNvSpPr>
          <p:nvPr>
            <p:ph type="title"/>
          </p:nvPr>
        </p:nvSpPr>
        <p:spPr>
          <a:xfrm>
            <a:off x="228600" y="228600"/>
            <a:ext cx="8763000" cy="706437"/>
          </a:xfrm>
        </p:spPr>
        <p:txBody>
          <a:bodyPr/>
          <a:lstStyle/>
          <a:p>
            <a:pPr eaLnBrk="1" hangingPunct="1"/>
            <a:r>
              <a:rPr lang="en-US" sz="3200" dirty="0" smtClean="0">
                <a:solidFill>
                  <a:srgbClr val="A01F1F"/>
                </a:solidFill>
                <a:latin typeface="Myriad Set Text"/>
                <a:cs typeface="Myriad Set Text"/>
              </a:rPr>
              <a:t>Layers of information processing</a:t>
            </a:r>
            <a:endParaRPr lang="en-US" sz="3200" dirty="0">
              <a:solidFill>
                <a:srgbClr val="A01F1F"/>
              </a:solidFill>
              <a:latin typeface="Myriad Set Text"/>
              <a:cs typeface="Myriad Set Text"/>
            </a:endParaRPr>
          </a:p>
        </p:txBody>
      </p:sp>
      <p:sp>
        <p:nvSpPr>
          <p:cNvPr id="3" name="Slide Number Placeholder 2"/>
          <p:cNvSpPr>
            <a:spLocks noGrp="1"/>
          </p:cNvSpPr>
          <p:nvPr>
            <p:ph type="sldNum" sz="quarter" idx="12"/>
          </p:nvPr>
        </p:nvSpPr>
        <p:spPr/>
        <p:txBody>
          <a:bodyPr/>
          <a:lstStyle/>
          <a:p>
            <a:fld id="{AA484CD2-854F-46FC-8B6C-AA4F406E8552}"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21463444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5" name="Slide Number Placeholder 4"/>
          <p:cNvSpPr>
            <a:spLocks noGrp="1"/>
          </p:cNvSpPr>
          <p:nvPr>
            <p:ph type="sldNum" sz="quarter" idx="4"/>
          </p:nvPr>
        </p:nvSpPr>
        <p:spPr/>
        <p:txBody>
          <a:bodyPr/>
          <a:lstStyle/>
          <a:p>
            <a:fld id="{B4689765-5485-4130-8525-AA8B12692EFF}" type="slidenum">
              <a:rPr lang="en-US" smtClean="0">
                <a:solidFill>
                  <a:srgbClr val="333333"/>
                </a:solidFill>
              </a:rPr>
              <a:pPr/>
              <a:t>40</a:t>
            </a:fld>
            <a:endParaRPr lang="en-US">
              <a:solidFill>
                <a:srgbClr val="333333"/>
              </a:solidFill>
            </a:endParaRPr>
          </a:p>
        </p:txBody>
      </p:sp>
      <p:sp>
        <p:nvSpPr>
          <p:cNvPr id="8" name="Title 7"/>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79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8458200" y="6400800"/>
            <a:ext cx="533400" cy="381000"/>
          </a:xfrm>
          <a:prstGeom prst="rect">
            <a:avLst/>
          </a:prstGeom>
          <a:solidFill>
            <a:schemeClr val="bg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18063544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BISA – Before and After</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5" name="Slide Number Placeholder 4"/>
          <p:cNvSpPr>
            <a:spLocks noGrp="1"/>
          </p:cNvSpPr>
          <p:nvPr>
            <p:ph type="sldNum" sz="quarter" idx="11"/>
          </p:nvPr>
        </p:nvSpPr>
        <p:spPr/>
        <p:txBody>
          <a:bodyPr/>
          <a:lstStyle/>
          <a:p>
            <a:fld id="{B4689765-5485-4130-8525-AA8B12692EFF}" type="slidenum">
              <a:rPr lang="en-US" smtClean="0">
                <a:solidFill>
                  <a:srgbClr val="333333"/>
                </a:solidFill>
              </a:rPr>
              <a:pPr/>
              <a:t>41</a:t>
            </a:fld>
            <a:endParaRPr lang="en-US">
              <a:solidFill>
                <a:srgbClr val="333333"/>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934200" cy="2372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909317"/>
            <a:ext cx="6934200" cy="2415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020531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Counterfeiting</a:t>
            </a:r>
            <a:endParaRPr lang="en-US" dirty="0"/>
          </a:p>
        </p:txBody>
      </p:sp>
      <p:sp>
        <p:nvSpPr>
          <p:cNvPr id="6" name="Text Placeholder 5"/>
          <p:cNvSpPr>
            <a:spLocks noGrp="1"/>
          </p:cNvSpPr>
          <p:nvPr>
            <p:ph type="body" idx="1"/>
          </p:nvPr>
        </p:nvSpPr>
        <p:spPr/>
        <p:txBody>
          <a:bodyPr/>
          <a:lstStyle/>
          <a:p>
            <a:endParaRPr lang="en-US"/>
          </a:p>
        </p:txBody>
      </p:sp>
      <p:sp>
        <p:nvSpPr>
          <p:cNvPr id="3" name="Footer Placeholder 2"/>
          <p:cNvSpPr>
            <a:spLocks noGrp="1"/>
          </p:cNvSpPr>
          <p:nvPr>
            <p:ph type="ftr" sz="quarter" idx="4294967295"/>
          </p:nvPr>
        </p:nvSpPr>
        <p:spPr>
          <a:xfrm>
            <a:off x="0" y="6626225"/>
            <a:ext cx="2889250" cy="231775"/>
          </a:xfrm>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4" name="Slide Number Placeholder 3"/>
          <p:cNvSpPr>
            <a:spLocks noGrp="1"/>
          </p:cNvSpPr>
          <p:nvPr>
            <p:ph type="sldNum" sz="quarter" idx="4294967295"/>
          </p:nvPr>
        </p:nvSpPr>
        <p:spPr>
          <a:xfrm>
            <a:off x="0" y="6629400"/>
            <a:ext cx="384175" cy="228600"/>
          </a:xfrm>
        </p:spPr>
        <p:txBody>
          <a:bodyPr/>
          <a:lstStyle/>
          <a:p>
            <a:pPr>
              <a:defRPr/>
            </a:pPr>
            <a:fld id="{B0E354D0-0F60-479F-871B-3606072BA919}" type="slidenum">
              <a:rPr lang="en-US" smtClean="0">
                <a:solidFill>
                  <a:srgbClr val="333333"/>
                </a:solidFill>
              </a:rPr>
              <a:pPr>
                <a:defRPr/>
              </a:pPr>
              <a:t>42</a:t>
            </a:fld>
            <a:endParaRPr lang="en-US" dirty="0">
              <a:solidFill>
                <a:srgbClr val="333333"/>
              </a:solidFill>
            </a:endParaRPr>
          </a:p>
        </p:txBody>
      </p:sp>
    </p:spTree>
    <p:extLst>
      <p:ext uri="{BB962C8B-B14F-4D97-AF65-F5344CB8AC3E}">
        <p14:creationId xmlns:p14="http://schemas.microsoft.com/office/powerpoint/2010/main" val="306189918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48372" y="838200"/>
            <a:ext cx="8763000" cy="2209800"/>
          </a:xfrm>
          <a:prstGeom prst="rect">
            <a:avLst/>
          </a:prstGeom>
          <a:solidFill>
            <a:schemeClr val="accent6">
              <a:lumMod val="40000"/>
              <a:lumOff val="6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Tree>
    <p:extLst>
      <p:ext uri="{BB962C8B-B14F-4D97-AF65-F5344CB8AC3E}">
        <p14:creationId xmlns:p14="http://schemas.microsoft.com/office/powerpoint/2010/main" val="3518446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79512" y="1066800"/>
            <a:ext cx="8784976" cy="1152128"/>
          </a:xfrm>
          <a:prstGeom prst="rect">
            <a:avLst/>
          </a:prstGeom>
          <a:noFill/>
          <a:ln w="9525">
            <a:noFill/>
            <a:miter lim="800000"/>
            <a:headEnd/>
            <a:tailEnd/>
          </a:ln>
        </p:spPr>
        <p:txBody>
          <a:bodyPr lIns="73025" tIns="36512" rIns="73025" bIns="36512"/>
          <a:lstStyle/>
          <a:p>
            <a:pPr marL="342900" indent="-342900">
              <a:buFont typeface="Arial" pitchFamily="34" charset="0"/>
              <a:buChar char="•"/>
            </a:pPr>
            <a:r>
              <a:rPr lang="en-US" sz="2400" dirty="0">
                <a:solidFill>
                  <a:srgbClr val="FFC000"/>
                </a:solidFill>
                <a:latin typeface="Arial" charset="0"/>
                <a:ea typeface="ＭＳ Ｐゴシック" charset="0"/>
              </a:rPr>
              <a:t>Counterfeit </a:t>
            </a:r>
            <a:r>
              <a:rPr lang="en-US" sz="2400" dirty="0" smtClean="0">
                <a:solidFill>
                  <a:srgbClr val="FFC000"/>
                </a:solidFill>
                <a:latin typeface="Arial" charset="0"/>
                <a:ea typeface="ＭＳ Ｐゴシック" charset="0"/>
              </a:rPr>
              <a:t>ICs: </a:t>
            </a:r>
            <a:endParaRPr lang="en-US" sz="2400" dirty="0">
              <a:solidFill>
                <a:srgbClr val="FFC000"/>
              </a:solidFill>
              <a:latin typeface="Arial" charset="0"/>
              <a:ea typeface="ＭＳ Ｐゴシック" charset="0"/>
            </a:endParaRPr>
          </a:p>
          <a:p>
            <a:pPr algn="ctr"/>
            <a:r>
              <a:rPr lang="en-US" sz="2400" dirty="0">
                <a:solidFill>
                  <a:srgbClr val="FFFFFF"/>
                </a:solidFill>
                <a:latin typeface="Arial" charset="0"/>
                <a:ea typeface="ＭＳ Ｐゴシック" charset="0"/>
              </a:rPr>
              <a:t>	Used ICs provided by untrustworthy suppliers, which </a:t>
            </a:r>
            <a:br>
              <a:rPr lang="en-US" sz="2400" dirty="0">
                <a:solidFill>
                  <a:srgbClr val="FFFFFF"/>
                </a:solidFill>
                <a:latin typeface="Arial" charset="0"/>
                <a:ea typeface="ＭＳ Ｐゴシック" charset="0"/>
              </a:rPr>
            </a:br>
            <a:r>
              <a:rPr lang="en-US" sz="2400" dirty="0">
                <a:solidFill>
                  <a:srgbClr val="FFFFFF"/>
                </a:solidFill>
                <a:latin typeface="Arial" charset="0"/>
                <a:ea typeface="ＭＳ Ｐゴシック" charset="0"/>
              </a:rPr>
              <a:t>	are “recycled” from used or defective circuit boards</a:t>
            </a:r>
            <a:endParaRPr lang="en-US" altLang="zh-CN" sz="2400" dirty="0">
              <a:solidFill>
                <a:srgbClr val="FFFFFF"/>
              </a:solidFill>
              <a:latin typeface="Gill Sans MT" pitchFamily="34" charset="0"/>
              <a:ea typeface="宋体" pitchFamily="2" charset="-122"/>
              <a:sym typeface="Wingdings 3" pitchFamily="18" charset="2"/>
            </a:endParaRPr>
          </a:p>
          <a:p>
            <a:pPr marL="482600" indent="-482600" algn="ctr" defTabSz="479425">
              <a:buClr>
                <a:srgbClr val="FF00FF"/>
              </a:buClr>
              <a:buSzPct val="80000"/>
            </a:pPr>
            <a:endParaRPr lang="en-US" altLang="zh-CN" sz="2000" dirty="0">
              <a:solidFill>
                <a:srgbClr val="000000"/>
              </a:solidFill>
              <a:latin typeface="Gill Sans MT" pitchFamily="34" charset="0"/>
              <a:ea typeface="宋体" pitchFamily="2" charset="-122"/>
            </a:endParaRPr>
          </a:p>
        </p:txBody>
      </p:sp>
      <p:pic>
        <p:nvPicPr>
          <p:cNvPr id="23" name="Picture 2" descr="http://old.saleae.com/images/pr/counterfeit_mounted.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6624" y="2935837"/>
            <a:ext cx="1631876" cy="122390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3"/>
          <p:cNvSpPr txBox="1">
            <a:spLocks noChangeArrowheads="1"/>
          </p:cNvSpPr>
          <p:nvPr/>
        </p:nvSpPr>
        <p:spPr bwMode="auto">
          <a:xfrm>
            <a:off x="-139352" y="4159973"/>
            <a:ext cx="2074168" cy="683732"/>
          </a:xfrm>
          <a:prstGeom prst="rect">
            <a:avLst/>
          </a:prstGeom>
          <a:noFill/>
          <a:ln w="9525">
            <a:noFill/>
            <a:miter lim="800000"/>
            <a:headEnd/>
            <a:tailEnd/>
          </a:ln>
        </p:spPr>
        <p:txBody>
          <a:bodyPr lIns="73025" tIns="36512" rIns="73025" bIns="36512"/>
          <a:lstStyle/>
          <a:p>
            <a:pPr algn="ctr"/>
            <a:r>
              <a:rPr lang="en-US" sz="2000" dirty="0">
                <a:solidFill>
                  <a:srgbClr val="FFFFFF"/>
                </a:solidFill>
                <a:latin typeface="Arial" charset="0"/>
                <a:ea typeface="ＭＳ Ｐゴシック" charset="0"/>
              </a:rPr>
              <a:t>Used or defective </a:t>
            </a:r>
          </a:p>
          <a:p>
            <a:pPr algn="ctr"/>
            <a:r>
              <a:rPr lang="en-US" sz="2000" dirty="0">
                <a:solidFill>
                  <a:srgbClr val="FFFFFF"/>
                </a:solidFill>
                <a:latin typeface="Arial" charset="0"/>
                <a:ea typeface="ＭＳ Ｐゴシック" charset="0"/>
              </a:rPr>
              <a:t>circuit boards</a:t>
            </a:r>
            <a:endParaRPr lang="en-US" altLang="zh-CN" sz="2000" dirty="0">
              <a:solidFill>
                <a:srgbClr val="FFFFFF"/>
              </a:solidFill>
              <a:latin typeface="Gill Sans MT" pitchFamily="34" charset="0"/>
              <a:ea typeface="宋体" pitchFamily="2" charset="-122"/>
              <a:sym typeface="Wingdings 3" pitchFamily="18" charset="2"/>
            </a:endParaRPr>
          </a:p>
          <a:p>
            <a:pPr marL="482600" indent="-482600" algn="ctr" defTabSz="479425">
              <a:buClr>
                <a:srgbClr val="FF00FF"/>
              </a:buClr>
              <a:buSzPct val="80000"/>
            </a:pPr>
            <a:endParaRPr lang="en-US" altLang="zh-CN" sz="2000" dirty="0">
              <a:solidFill>
                <a:srgbClr val="FFFFFF"/>
              </a:solidFill>
              <a:latin typeface="Gill Sans MT" pitchFamily="34" charset="0"/>
              <a:ea typeface="宋体" pitchFamily="2" charset="-122"/>
            </a:endParaRPr>
          </a:p>
        </p:txBody>
      </p:sp>
      <p:sp>
        <p:nvSpPr>
          <p:cNvPr id="25" name="Bent Arrow 24"/>
          <p:cNvSpPr/>
          <p:nvPr/>
        </p:nvSpPr>
        <p:spPr>
          <a:xfrm rot="5400000">
            <a:off x="1906988" y="3539729"/>
            <a:ext cx="451700" cy="396044"/>
          </a:xfrm>
          <a:prstGeom prst="ben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00"/>
              </a:solidFill>
            </a:endParaRPr>
          </a:p>
        </p:txBody>
      </p:sp>
      <p:pic>
        <p:nvPicPr>
          <p:cNvPr id="26"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34192" y="4124083"/>
            <a:ext cx="1368776" cy="172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Bent Arrow 26"/>
          <p:cNvSpPr/>
          <p:nvPr/>
        </p:nvSpPr>
        <p:spPr>
          <a:xfrm>
            <a:off x="2510880" y="3486110"/>
            <a:ext cx="450050" cy="457839"/>
          </a:xfrm>
          <a:prstGeom prst="ben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00"/>
              </a:solidFill>
            </a:endParaRPr>
          </a:p>
        </p:txBody>
      </p:sp>
      <p:pic>
        <p:nvPicPr>
          <p:cNvPr id="28"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37708" y="3341294"/>
            <a:ext cx="969516" cy="562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3"/>
          <p:cNvSpPr txBox="1">
            <a:spLocks noChangeArrowheads="1"/>
          </p:cNvSpPr>
          <p:nvPr/>
        </p:nvSpPr>
        <p:spPr bwMode="auto">
          <a:xfrm>
            <a:off x="4383088" y="3943949"/>
            <a:ext cx="1584176" cy="360269"/>
          </a:xfrm>
          <a:prstGeom prst="rect">
            <a:avLst/>
          </a:prstGeom>
          <a:noFill/>
          <a:ln w="9525">
            <a:noFill/>
            <a:miter lim="800000"/>
            <a:headEnd/>
            <a:tailEnd/>
          </a:ln>
        </p:spPr>
        <p:txBody>
          <a:bodyPr lIns="73025" tIns="36512" rIns="73025" bIns="36512"/>
          <a:lstStyle/>
          <a:p>
            <a:pPr algn="ctr"/>
            <a:r>
              <a:rPr lang="en-US" sz="2000" dirty="0">
                <a:solidFill>
                  <a:srgbClr val="FFFFFF"/>
                </a:solidFill>
                <a:latin typeface="Arial" charset="0"/>
                <a:ea typeface="ＭＳ Ｐゴシック" charset="0"/>
              </a:rPr>
              <a:t>Recycled IC</a:t>
            </a:r>
            <a:endParaRPr lang="en-US" altLang="zh-CN" sz="2000" dirty="0">
              <a:solidFill>
                <a:srgbClr val="FFFFFF"/>
              </a:solidFill>
              <a:latin typeface="Gill Sans MT" pitchFamily="34" charset="0"/>
              <a:ea typeface="宋体" pitchFamily="2" charset="-122"/>
              <a:sym typeface="Wingdings 3" pitchFamily="18" charset="2"/>
            </a:endParaRPr>
          </a:p>
          <a:p>
            <a:pPr marL="482600" indent="-482600" algn="ctr" defTabSz="479425">
              <a:buClr>
                <a:srgbClr val="FF00FF"/>
              </a:buClr>
              <a:buSzPct val="80000"/>
            </a:pPr>
            <a:endParaRPr lang="en-US" altLang="zh-CN" sz="2000" dirty="0">
              <a:solidFill>
                <a:srgbClr val="FFFFFF"/>
              </a:solidFill>
              <a:latin typeface="Gill Sans MT" pitchFamily="34" charset="0"/>
              <a:ea typeface="宋体" pitchFamily="2" charset="-122"/>
            </a:endParaRPr>
          </a:p>
        </p:txBody>
      </p:sp>
      <p:sp>
        <p:nvSpPr>
          <p:cNvPr id="30" name="Right Arrow 29"/>
          <p:cNvSpPr/>
          <p:nvPr/>
        </p:nvSpPr>
        <p:spPr>
          <a:xfrm>
            <a:off x="5823248" y="3560686"/>
            <a:ext cx="504056" cy="23924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114FFB"/>
              </a:solidFill>
            </a:endParaRPr>
          </a:p>
        </p:txBody>
      </p:sp>
      <p:sp>
        <p:nvSpPr>
          <p:cNvPr id="31" name="Rectangle 3"/>
          <p:cNvSpPr txBox="1">
            <a:spLocks noChangeArrowheads="1"/>
          </p:cNvSpPr>
          <p:nvPr/>
        </p:nvSpPr>
        <p:spPr bwMode="auto">
          <a:xfrm>
            <a:off x="6687344" y="4416149"/>
            <a:ext cx="2016224" cy="967960"/>
          </a:xfrm>
          <a:prstGeom prst="rect">
            <a:avLst/>
          </a:prstGeom>
          <a:noFill/>
          <a:ln w="9525">
            <a:noFill/>
            <a:miter lim="800000"/>
            <a:headEnd/>
            <a:tailEnd/>
          </a:ln>
        </p:spPr>
        <p:txBody>
          <a:bodyPr lIns="73025" tIns="36512" rIns="73025" bIns="36512"/>
          <a:lstStyle/>
          <a:p>
            <a:pPr algn="ctr"/>
            <a:r>
              <a:rPr lang="en-US" altLang="zh-CN" sz="2000" dirty="0">
                <a:solidFill>
                  <a:srgbClr val="FFFFFF"/>
                </a:solidFill>
                <a:latin typeface="Gill Sans MT" pitchFamily="34" charset="0"/>
                <a:ea typeface="宋体" pitchFamily="2" charset="-122"/>
                <a:sym typeface="Wingdings 3" pitchFamily="18" charset="2"/>
              </a:rPr>
              <a:t>Electronic</a:t>
            </a:r>
          </a:p>
          <a:p>
            <a:pPr algn="ctr"/>
            <a:r>
              <a:rPr lang="en-US" altLang="zh-CN" sz="2000" dirty="0">
                <a:solidFill>
                  <a:srgbClr val="FFFFFF"/>
                </a:solidFill>
                <a:latin typeface="Gill Sans MT" pitchFamily="34" charset="0"/>
                <a:ea typeface="宋体" pitchFamily="2" charset="-122"/>
                <a:sym typeface="Wingdings 3" pitchFamily="18" charset="2"/>
              </a:rPr>
              <a:t>supply chain</a:t>
            </a:r>
          </a:p>
          <a:p>
            <a:pPr algn="ctr"/>
            <a:endParaRPr lang="en-US" altLang="zh-CN" sz="2000" dirty="0">
              <a:solidFill>
                <a:srgbClr val="FFFFFF"/>
              </a:solidFill>
              <a:latin typeface="Gill Sans MT" pitchFamily="34" charset="0"/>
              <a:ea typeface="宋体" pitchFamily="2" charset="-122"/>
              <a:sym typeface="Wingdings 3" pitchFamily="18" charset="2"/>
            </a:endParaRPr>
          </a:p>
          <a:p>
            <a:pPr marL="482600" indent="-482600" algn="ctr" defTabSz="479425">
              <a:buClr>
                <a:srgbClr val="FF00FF"/>
              </a:buClr>
              <a:buSzPct val="80000"/>
            </a:pPr>
            <a:endParaRPr lang="en-US" altLang="zh-CN" sz="2000" dirty="0">
              <a:solidFill>
                <a:srgbClr val="FFFFFF"/>
              </a:solidFill>
              <a:latin typeface="Gill Sans MT" pitchFamily="34" charset="0"/>
              <a:ea typeface="宋体" pitchFamily="2" charset="-122"/>
            </a:endParaRPr>
          </a:p>
        </p:txBody>
      </p:sp>
      <p:sp>
        <p:nvSpPr>
          <p:cNvPr id="32" name="Rectangle 3"/>
          <p:cNvSpPr txBox="1">
            <a:spLocks noChangeArrowheads="1"/>
          </p:cNvSpPr>
          <p:nvPr/>
        </p:nvSpPr>
        <p:spPr bwMode="auto">
          <a:xfrm>
            <a:off x="6563296" y="5168900"/>
            <a:ext cx="2376264" cy="965200"/>
          </a:xfrm>
          <a:prstGeom prst="rect">
            <a:avLst/>
          </a:prstGeom>
          <a:noFill/>
          <a:ln w="9525">
            <a:noFill/>
            <a:miter lim="800000"/>
            <a:headEnd/>
            <a:tailEnd/>
          </a:ln>
        </p:spPr>
        <p:txBody>
          <a:bodyPr lIns="73025" tIns="36512" rIns="73025" bIns="36512"/>
          <a:lstStyle/>
          <a:p>
            <a:pPr algn="ctr"/>
            <a:r>
              <a:rPr lang="en-US" sz="2800" b="1" dirty="0" smtClean="0">
                <a:solidFill>
                  <a:srgbClr val="FF0000"/>
                </a:solidFill>
                <a:latin typeface="Arial" charset="0"/>
                <a:ea typeface="ＭＳ Ｐゴシック" charset="0"/>
              </a:rPr>
              <a:t>$$$ loss, reliability!</a:t>
            </a:r>
            <a:r>
              <a:rPr lang="en-US" sz="2800" b="1" dirty="0">
                <a:solidFill>
                  <a:srgbClr val="FF0000"/>
                </a:solidFill>
                <a:latin typeface="Arial" charset="0"/>
                <a:ea typeface="ＭＳ Ｐゴシック" charset="0"/>
              </a:rPr>
              <a:t>!!</a:t>
            </a:r>
            <a:endParaRPr lang="en-US" altLang="zh-CN" sz="2800" b="1" dirty="0">
              <a:solidFill>
                <a:srgbClr val="FF0000"/>
              </a:solidFill>
              <a:latin typeface="Gill Sans MT" pitchFamily="34" charset="0"/>
              <a:ea typeface="宋体" pitchFamily="2" charset="-122"/>
              <a:sym typeface="Wingdings 3" pitchFamily="18" charset="2"/>
            </a:endParaRPr>
          </a:p>
          <a:p>
            <a:pPr marL="482600" indent="-482600" algn="ctr" defTabSz="479425">
              <a:buClr>
                <a:srgbClr val="FF00FF"/>
              </a:buClr>
              <a:buSzPct val="80000"/>
            </a:pPr>
            <a:endParaRPr lang="en-US" altLang="zh-CN" sz="2000" dirty="0">
              <a:solidFill>
                <a:srgbClr val="FF0000"/>
              </a:solidFill>
              <a:latin typeface="Gill Sans MT" pitchFamily="34" charset="0"/>
              <a:ea typeface="宋体" pitchFamily="2" charset="-122"/>
            </a:endParaRPr>
          </a:p>
        </p:txBody>
      </p:sp>
      <p:pic>
        <p:nvPicPr>
          <p:cNvPr id="33"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391201" y="2783916"/>
            <a:ext cx="2600399" cy="1592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158952" y="3183602"/>
            <a:ext cx="577324" cy="90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
          <p:cNvSpPr txBox="1">
            <a:spLocks noChangeArrowheads="1"/>
          </p:cNvSpPr>
          <p:nvPr/>
        </p:nvSpPr>
        <p:spPr bwMode="auto">
          <a:xfrm>
            <a:off x="2504158" y="2438400"/>
            <a:ext cx="1874738" cy="691031"/>
          </a:xfrm>
          <a:prstGeom prst="rect">
            <a:avLst/>
          </a:prstGeom>
          <a:noFill/>
          <a:ln w="9525">
            <a:noFill/>
            <a:miter lim="800000"/>
            <a:headEnd/>
            <a:tailEnd/>
          </a:ln>
        </p:spPr>
        <p:txBody>
          <a:bodyPr lIns="73025" tIns="36512" rIns="73025" bIns="36512"/>
          <a:lstStyle/>
          <a:p>
            <a:pPr algn="ctr"/>
            <a:r>
              <a:rPr lang="en-US" sz="2000" dirty="0">
                <a:solidFill>
                  <a:srgbClr val="FFFFFF"/>
                </a:solidFill>
                <a:latin typeface="Arial" charset="0"/>
                <a:ea typeface="ＭＳ Ｐゴシック" charset="0"/>
              </a:rPr>
              <a:t>Malicious </a:t>
            </a:r>
          </a:p>
          <a:p>
            <a:pPr algn="ctr"/>
            <a:r>
              <a:rPr lang="en-US" sz="2000" dirty="0">
                <a:solidFill>
                  <a:srgbClr val="FFFFFF"/>
                </a:solidFill>
                <a:latin typeface="Arial" charset="0"/>
                <a:ea typeface="ＭＳ Ｐゴシック" charset="0"/>
              </a:rPr>
              <a:t>supplier</a:t>
            </a:r>
            <a:endParaRPr lang="en-US" altLang="zh-CN" sz="2000" dirty="0">
              <a:solidFill>
                <a:srgbClr val="FFFFFF"/>
              </a:solidFill>
              <a:latin typeface="Gill Sans MT" pitchFamily="34" charset="0"/>
              <a:ea typeface="宋体" pitchFamily="2" charset="-122"/>
              <a:sym typeface="Wingdings 3" pitchFamily="18" charset="2"/>
            </a:endParaRPr>
          </a:p>
          <a:p>
            <a:pPr marL="482600" indent="-482600" algn="ctr" defTabSz="479425">
              <a:buClr>
                <a:srgbClr val="FF00FF"/>
              </a:buClr>
              <a:buSzPct val="80000"/>
            </a:pPr>
            <a:endParaRPr lang="en-US" altLang="zh-CN" sz="2000" dirty="0">
              <a:solidFill>
                <a:srgbClr val="FFFFFF"/>
              </a:solidFill>
              <a:latin typeface="Gill Sans MT" pitchFamily="34" charset="0"/>
              <a:ea typeface="宋体" pitchFamily="2" charset="-122"/>
            </a:endParaRPr>
          </a:p>
        </p:txBody>
      </p:sp>
      <p:sp>
        <p:nvSpPr>
          <p:cNvPr id="36" name="Right Arrow 35"/>
          <p:cNvSpPr/>
          <p:nvPr/>
        </p:nvSpPr>
        <p:spPr>
          <a:xfrm>
            <a:off x="3879032" y="3579531"/>
            <a:ext cx="576064" cy="23924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114FFB"/>
              </a:solidFill>
            </a:endParaRPr>
          </a:p>
        </p:txBody>
      </p:sp>
      <p:sp>
        <p:nvSpPr>
          <p:cNvPr id="37" name="Rectangle 3"/>
          <p:cNvSpPr txBox="1">
            <a:spLocks noChangeArrowheads="1"/>
          </p:cNvSpPr>
          <p:nvPr/>
        </p:nvSpPr>
        <p:spPr bwMode="auto">
          <a:xfrm>
            <a:off x="181224" y="5937324"/>
            <a:ext cx="8886576" cy="838200"/>
          </a:xfrm>
          <a:prstGeom prst="rect">
            <a:avLst/>
          </a:prstGeom>
          <a:noFill/>
          <a:ln w="9525">
            <a:noFill/>
            <a:miter lim="800000"/>
            <a:headEnd/>
            <a:tailEnd/>
          </a:ln>
        </p:spPr>
        <p:txBody>
          <a:bodyPr lIns="73025" tIns="36512" rIns="73025" bIns="36512"/>
          <a:lstStyle/>
          <a:p>
            <a:pPr marL="342900" indent="-342900">
              <a:buFont typeface="Arial" pitchFamily="34" charset="0"/>
              <a:buChar char="•"/>
            </a:pPr>
            <a:r>
              <a:rPr lang="en-US" sz="2400" dirty="0" smtClean="0">
                <a:solidFill>
                  <a:srgbClr val="FFC000"/>
                </a:solidFill>
                <a:latin typeface="Arial" charset="0"/>
                <a:ea typeface="ＭＳ Ｐゴシック" charset="0"/>
              </a:rPr>
              <a:t>Other Counterfeit IC Types: </a:t>
            </a:r>
          </a:p>
          <a:p>
            <a:pPr algn="ctr"/>
            <a:r>
              <a:rPr lang="en-US" sz="2400" dirty="0" smtClean="0">
                <a:solidFill>
                  <a:srgbClr val="FFFFFF"/>
                </a:solidFill>
                <a:latin typeface="Arial" charset="0"/>
                <a:ea typeface="ＭＳ Ｐゴシック" charset="0"/>
              </a:rPr>
              <a:t>    Stolen/Reverse-Engineered IP, Over-production</a:t>
            </a:r>
            <a:endParaRPr lang="en-US" altLang="zh-CN" sz="2400" dirty="0" smtClean="0">
              <a:solidFill>
                <a:srgbClr val="FFFFFF"/>
              </a:solidFill>
              <a:latin typeface="Gill Sans MT" pitchFamily="34" charset="0"/>
              <a:ea typeface="宋体" pitchFamily="2" charset="-122"/>
              <a:sym typeface="Wingdings 3" pitchFamily="18" charset="2"/>
            </a:endParaRPr>
          </a:p>
          <a:p>
            <a:pPr marL="482600" indent="-482600" algn="ctr" defTabSz="479425">
              <a:buClr>
                <a:srgbClr val="FF00FF"/>
              </a:buClr>
              <a:buSzPct val="80000"/>
            </a:pPr>
            <a:endParaRPr lang="en-US" altLang="zh-CN" sz="2000" dirty="0">
              <a:solidFill>
                <a:srgbClr val="000000"/>
              </a:solidFill>
              <a:latin typeface="Gill Sans MT" pitchFamily="34" charset="0"/>
              <a:ea typeface="宋体" pitchFamily="2" charset="-122"/>
            </a:endParaRPr>
          </a:p>
        </p:txBody>
      </p:sp>
      <p:sp>
        <p:nvSpPr>
          <p:cNvPr id="19" name="Title 1"/>
          <p:cNvSpPr txBox="1">
            <a:spLocks/>
          </p:cNvSpPr>
          <p:nvPr/>
        </p:nvSpPr>
        <p:spPr>
          <a:xfrm>
            <a:off x="685800" y="347663"/>
            <a:ext cx="7772400" cy="609600"/>
          </a:xfrm>
          <a:prstGeom prst="rect">
            <a:avLst/>
          </a:prstGeom>
        </p:spPr>
        <p:txBody>
          <a:bodyPr/>
          <a:lstStyle>
            <a:lvl1pPr algn="l" rtl="0" eaLnBrk="0" fontAlgn="base" hangingPunct="0">
              <a:spcBef>
                <a:spcPct val="0"/>
              </a:spcBef>
              <a:spcAft>
                <a:spcPct val="0"/>
              </a:spcAft>
              <a:defRPr sz="3600" b="1">
                <a:solidFill>
                  <a:srgbClr val="FAFD00"/>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rgbClr val="FAFD00"/>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rgbClr val="FAFD00"/>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rgbClr val="FAFD00"/>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rgbClr val="FAFD00"/>
                </a:solidFill>
                <a:latin typeface="Arial" charset="0"/>
                <a:ea typeface="ＭＳ Ｐゴシック" charset="0"/>
                <a:cs typeface="ＭＳ Ｐゴシック" charset="0"/>
              </a:defRPr>
            </a:lvl5pPr>
            <a:lvl6pPr marL="457200" algn="l" rtl="0" fontAlgn="base">
              <a:spcBef>
                <a:spcPct val="0"/>
              </a:spcBef>
              <a:spcAft>
                <a:spcPct val="0"/>
              </a:spcAft>
              <a:defRPr sz="3600" b="1">
                <a:solidFill>
                  <a:srgbClr val="FAFD00"/>
                </a:solidFill>
                <a:latin typeface="Arial" charset="0"/>
              </a:defRPr>
            </a:lvl6pPr>
            <a:lvl7pPr marL="914400" algn="l" rtl="0" fontAlgn="base">
              <a:spcBef>
                <a:spcPct val="0"/>
              </a:spcBef>
              <a:spcAft>
                <a:spcPct val="0"/>
              </a:spcAft>
              <a:defRPr sz="3600" b="1">
                <a:solidFill>
                  <a:srgbClr val="FAFD00"/>
                </a:solidFill>
                <a:latin typeface="Arial" charset="0"/>
              </a:defRPr>
            </a:lvl7pPr>
            <a:lvl8pPr marL="1371600" algn="l" rtl="0" fontAlgn="base">
              <a:spcBef>
                <a:spcPct val="0"/>
              </a:spcBef>
              <a:spcAft>
                <a:spcPct val="0"/>
              </a:spcAft>
              <a:defRPr sz="3600" b="1">
                <a:solidFill>
                  <a:srgbClr val="FAFD00"/>
                </a:solidFill>
                <a:latin typeface="Arial" charset="0"/>
              </a:defRPr>
            </a:lvl8pPr>
            <a:lvl9pPr marL="1828800" algn="l" rtl="0" fontAlgn="base">
              <a:spcBef>
                <a:spcPct val="0"/>
              </a:spcBef>
              <a:spcAft>
                <a:spcPct val="0"/>
              </a:spcAft>
              <a:defRPr sz="3600" b="1">
                <a:solidFill>
                  <a:srgbClr val="FAFD00"/>
                </a:solidFill>
                <a:latin typeface="Arial" charset="0"/>
              </a:defRPr>
            </a:lvl9pPr>
          </a:lstStyle>
          <a:p>
            <a:pPr algn="ctr"/>
            <a:r>
              <a:rPr lang="en-US" dirty="0" smtClean="0"/>
              <a:t>Trust Issue: Counterfeit Chips</a:t>
            </a:r>
            <a:endParaRPr lang="en-US" dirty="0"/>
          </a:p>
        </p:txBody>
      </p:sp>
      <p:sp>
        <p:nvSpPr>
          <p:cNvPr id="3" name="Slide Number Placeholder 2"/>
          <p:cNvSpPr>
            <a:spLocks noGrp="1"/>
          </p:cNvSpPr>
          <p:nvPr>
            <p:ph type="sldNum" sz="quarter" idx="12"/>
          </p:nvPr>
        </p:nvSpPr>
        <p:spPr/>
        <p:txBody>
          <a:bodyPr/>
          <a:lstStyle/>
          <a:p>
            <a:pPr>
              <a:defRPr/>
            </a:pPr>
            <a:fld id="{35FBCC85-619D-5345-8923-58ACBACEC6A1}" type="slidenum">
              <a:rPr lang="en-US" smtClean="0">
                <a:solidFill>
                  <a:srgbClr val="000000"/>
                </a:solidFill>
              </a:rPr>
              <a:pPr>
                <a:defRPr/>
              </a:pPr>
              <a:t>44</a:t>
            </a:fld>
            <a:endParaRPr lang="en-US">
              <a:solidFill>
                <a:srgbClr val="000000"/>
              </a:solidFill>
            </a:endParaRPr>
          </a:p>
        </p:txBody>
      </p:sp>
    </p:spTree>
    <p:extLst>
      <p:ext uri="{BB962C8B-B14F-4D97-AF65-F5344CB8AC3E}">
        <p14:creationId xmlns:p14="http://schemas.microsoft.com/office/powerpoint/2010/main" val="260232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1160463"/>
            <a:ext cx="8072437"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4" name="Rectangle 9"/>
          <p:cNvSpPr>
            <a:spLocks noChangeArrowheads="1"/>
          </p:cNvSpPr>
          <p:nvPr/>
        </p:nvSpPr>
        <p:spPr bwMode="auto">
          <a:xfrm>
            <a:off x="454025" y="6189663"/>
            <a:ext cx="792956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1600" dirty="0">
                <a:solidFill>
                  <a:srgbClr val="FFFFFF"/>
                </a:solidFill>
                <a:latin typeface="Arial" charset="0"/>
                <a:ea typeface="ＭＳ Ｐゴシック" charset="0"/>
              </a:rPr>
              <a:t>*SEMI, “Innovation is at risk as semiconductor equipment and materials industry loses up to </a:t>
            </a:r>
            <a:r>
              <a:rPr lang="en-US" b="1" dirty="0">
                <a:solidFill>
                  <a:srgbClr val="FF5008"/>
                </a:solidFill>
                <a:latin typeface="Arial" charset="0"/>
                <a:ea typeface="ＭＳ Ｐゴシック" charset="0"/>
              </a:rPr>
              <a:t>$4 billion </a:t>
            </a:r>
            <a:r>
              <a:rPr lang="en-US" sz="1600" dirty="0">
                <a:solidFill>
                  <a:srgbClr val="FFFFFF"/>
                </a:solidFill>
                <a:latin typeface="Arial" charset="0"/>
                <a:ea typeface="ＭＳ Ｐゴシック" charset="0"/>
              </a:rPr>
              <a:t>annually due to IP infringement,” 2008</a:t>
            </a:r>
          </a:p>
        </p:txBody>
      </p:sp>
      <p:sp>
        <p:nvSpPr>
          <p:cNvPr id="6" name="Title 1"/>
          <p:cNvSpPr txBox="1">
            <a:spLocks/>
          </p:cNvSpPr>
          <p:nvPr/>
        </p:nvSpPr>
        <p:spPr>
          <a:xfrm>
            <a:off x="685800" y="347663"/>
            <a:ext cx="7772400" cy="609600"/>
          </a:xfrm>
          <a:prstGeom prst="rect">
            <a:avLst/>
          </a:prstGeom>
        </p:spPr>
        <p:txBody>
          <a:bodyPr/>
          <a:lstStyle>
            <a:lvl1pPr algn="l" rtl="0" eaLnBrk="0" fontAlgn="base" hangingPunct="0">
              <a:spcBef>
                <a:spcPct val="0"/>
              </a:spcBef>
              <a:spcAft>
                <a:spcPct val="0"/>
              </a:spcAft>
              <a:defRPr sz="3600" b="1">
                <a:solidFill>
                  <a:srgbClr val="FAFD00"/>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rgbClr val="FAFD00"/>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rgbClr val="FAFD00"/>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rgbClr val="FAFD00"/>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rgbClr val="FAFD00"/>
                </a:solidFill>
                <a:latin typeface="Arial" charset="0"/>
                <a:ea typeface="ＭＳ Ｐゴシック" charset="0"/>
                <a:cs typeface="ＭＳ Ｐゴシック" charset="0"/>
              </a:defRPr>
            </a:lvl5pPr>
            <a:lvl6pPr marL="457200" algn="l" rtl="0" fontAlgn="base">
              <a:spcBef>
                <a:spcPct val="0"/>
              </a:spcBef>
              <a:spcAft>
                <a:spcPct val="0"/>
              </a:spcAft>
              <a:defRPr sz="3600" b="1">
                <a:solidFill>
                  <a:srgbClr val="FAFD00"/>
                </a:solidFill>
                <a:latin typeface="Arial" charset="0"/>
              </a:defRPr>
            </a:lvl6pPr>
            <a:lvl7pPr marL="914400" algn="l" rtl="0" fontAlgn="base">
              <a:spcBef>
                <a:spcPct val="0"/>
              </a:spcBef>
              <a:spcAft>
                <a:spcPct val="0"/>
              </a:spcAft>
              <a:defRPr sz="3600" b="1">
                <a:solidFill>
                  <a:srgbClr val="FAFD00"/>
                </a:solidFill>
                <a:latin typeface="Arial" charset="0"/>
              </a:defRPr>
            </a:lvl7pPr>
            <a:lvl8pPr marL="1371600" algn="l" rtl="0" fontAlgn="base">
              <a:spcBef>
                <a:spcPct val="0"/>
              </a:spcBef>
              <a:spcAft>
                <a:spcPct val="0"/>
              </a:spcAft>
              <a:defRPr sz="3600" b="1">
                <a:solidFill>
                  <a:srgbClr val="FAFD00"/>
                </a:solidFill>
                <a:latin typeface="Arial" charset="0"/>
              </a:defRPr>
            </a:lvl8pPr>
            <a:lvl9pPr marL="1828800" algn="l" rtl="0" fontAlgn="base">
              <a:spcBef>
                <a:spcPct val="0"/>
              </a:spcBef>
              <a:spcAft>
                <a:spcPct val="0"/>
              </a:spcAft>
              <a:defRPr sz="3600" b="1">
                <a:solidFill>
                  <a:srgbClr val="FAFD00"/>
                </a:solidFill>
                <a:latin typeface="Arial" charset="0"/>
              </a:defRPr>
            </a:lvl9pPr>
          </a:lstStyle>
          <a:p>
            <a:pPr algn="ctr"/>
            <a:r>
              <a:rPr lang="en-US" dirty="0" smtClean="0"/>
              <a:t>Trust Issue: Counterfeit Chips</a:t>
            </a:r>
            <a:endParaRPr lang="en-US" dirty="0"/>
          </a:p>
        </p:txBody>
      </p:sp>
      <p:sp>
        <p:nvSpPr>
          <p:cNvPr id="3" name="Slide Number Placeholder 2"/>
          <p:cNvSpPr>
            <a:spLocks noGrp="1"/>
          </p:cNvSpPr>
          <p:nvPr>
            <p:ph type="sldNum" sz="quarter" idx="12"/>
          </p:nvPr>
        </p:nvSpPr>
        <p:spPr/>
        <p:txBody>
          <a:bodyPr/>
          <a:lstStyle/>
          <a:p>
            <a:pPr>
              <a:defRPr/>
            </a:pPr>
            <a:fld id="{C0E36980-C17B-1943-93B0-93A49444525F}" type="slidenum">
              <a:rPr lang="en-US" smtClean="0">
                <a:solidFill>
                  <a:srgbClr val="000000"/>
                </a:solidFill>
              </a:rPr>
              <a:pPr>
                <a:defRPr/>
              </a:pPr>
              <a:t>45</a:t>
            </a:fld>
            <a:endParaRPr lang="en-US">
              <a:solidFill>
                <a:srgbClr val="000000"/>
              </a:solidFill>
            </a:endParaRPr>
          </a:p>
        </p:txBody>
      </p:sp>
    </p:spTree>
    <p:extLst>
      <p:ext uri="{BB962C8B-B14F-4D97-AF65-F5344CB8AC3E}">
        <p14:creationId xmlns:p14="http://schemas.microsoft.com/office/powerpoint/2010/main" val="34783723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7669" y="3289078"/>
            <a:ext cx="1840461" cy="1345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quarter" idx="13"/>
          </p:nvPr>
        </p:nvSpPr>
        <p:spPr>
          <a:xfrm>
            <a:off x="271615" y="1143000"/>
            <a:ext cx="8872385" cy="4614863"/>
          </a:xfrm>
        </p:spPr>
        <p:txBody>
          <a:bodyPr/>
          <a:lstStyle/>
          <a:p>
            <a:pPr marL="0" indent="0">
              <a:buNone/>
            </a:pPr>
            <a:r>
              <a:rPr lang="en-US" sz="2400" b="1" dirty="0" smtClean="0">
                <a:latin typeface="Arial" panose="020B0604020202020204" pitchFamily="34" charset="0"/>
                <a:ea typeface="MS Mincho" panose="02020609040205080304" pitchFamily="49" charset="-128"/>
                <a:cs typeface="Arial" panose="020B0604020202020204" pitchFamily="34" charset="0"/>
              </a:rPr>
              <a:t>“Counterfeit </a:t>
            </a:r>
            <a:r>
              <a:rPr lang="en-US" sz="2400" b="1" dirty="0">
                <a:latin typeface="Arial" panose="020B0604020202020204" pitchFamily="34" charset="0"/>
                <a:ea typeface="MS Mincho" panose="02020609040205080304" pitchFamily="49" charset="-128"/>
                <a:cs typeface="Arial" panose="020B0604020202020204" pitchFamily="34" charset="0"/>
              </a:rPr>
              <a:t>components are a </a:t>
            </a:r>
            <a:r>
              <a:rPr lang="en-US" sz="2400" b="1" dirty="0" smtClean="0">
                <a:latin typeface="Arial" panose="020B0604020202020204" pitchFamily="34" charset="0"/>
                <a:ea typeface="MS Mincho" panose="02020609040205080304" pitchFamily="49" charset="-128"/>
                <a:cs typeface="Arial" panose="020B0604020202020204" pitchFamily="34" charset="0"/>
              </a:rPr>
              <a:t>1-in-1,000,000 </a:t>
            </a:r>
            <a:r>
              <a:rPr lang="en-US" sz="2400" b="1" dirty="0">
                <a:latin typeface="Arial" panose="020B0604020202020204" pitchFamily="34" charset="0"/>
                <a:ea typeface="MS Mincho" panose="02020609040205080304" pitchFamily="49" charset="-128"/>
                <a:cs typeface="Arial" panose="020B0604020202020204" pitchFamily="34" charset="0"/>
              </a:rPr>
              <a:t>risk.”</a:t>
            </a:r>
          </a:p>
          <a:p>
            <a:pPr marL="681038" lvl="1" indent="0">
              <a:buNone/>
            </a:pPr>
            <a:r>
              <a:rPr lang="en-US" sz="2000" b="1" i="1" dirty="0" smtClean="0">
                <a:solidFill>
                  <a:srgbClr val="FF3300"/>
                </a:solidFill>
                <a:latin typeface="Arial" panose="020B0604020202020204" pitchFamily="34" charset="0"/>
                <a:ea typeface="MS Mincho" panose="02020609040205080304" pitchFamily="49" charset="-128"/>
                <a:cs typeface="Arial" panose="020B0604020202020204" pitchFamily="34" charset="0"/>
              </a:rPr>
              <a:t>Independent Distributors </a:t>
            </a:r>
            <a:r>
              <a:rPr lang="en-US" sz="2000" b="1" i="1" dirty="0">
                <a:solidFill>
                  <a:srgbClr val="FF3300"/>
                </a:solidFill>
                <a:latin typeface="Arial" panose="020B0604020202020204" pitchFamily="34" charset="0"/>
                <a:ea typeface="MS Mincho" panose="02020609040205080304" pitchFamily="49" charset="-128"/>
                <a:cs typeface="Arial" panose="020B0604020202020204" pitchFamily="34" charset="0"/>
              </a:rPr>
              <a:t>say that from 0.5% to 35% of </a:t>
            </a:r>
            <a:r>
              <a:rPr lang="en-US" sz="2000" b="1" i="1" dirty="0" smtClean="0">
                <a:solidFill>
                  <a:srgbClr val="FF3300"/>
                </a:solidFill>
                <a:latin typeface="Arial" panose="020B0604020202020204" pitchFamily="34" charset="0"/>
                <a:ea typeface="MS Mincho" panose="02020609040205080304" pitchFamily="49" charset="-128"/>
                <a:cs typeface="Arial" panose="020B0604020202020204" pitchFamily="34" charset="0"/>
              </a:rPr>
              <a:t/>
            </a:r>
            <a:br>
              <a:rPr lang="en-US" sz="2000" b="1" i="1" dirty="0" smtClean="0">
                <a:solidFill>
                  <a:srgbClr val="FF3300"/>
                </a:solidFill>
                <a:latin typeface="Arial" panose="020B0604020202020204" pitchFamily="34" charset="0"/>
                <a:ea typeface="MS Mincho" panose="02020609040205080304" pitchFamily="49" charset="-128"/>
                <a:cs typeface="Arial" panose="020B0604020202020204" pitchFamily="34" charset="0"/>
              </a:rPr>
            </a:br>
            <a:r>
              <a:rPr lang="en-US" sz="2000" b="1" i="1" dirty="0" smtClean="0">
                <a:solidFill>
                  <a:srgbClr val="FF3300"/>
                </a:solidFill>
                <a:latin typeface="Arial" panose="020B0604020202020204" pitchFamily="34" charset="0"/>
                <a:ea typeface="MS Mincho" panose="02020609040205080304" pitchFamily="49" charset="-128"/>
                <a:cs typeface="Arial" panose="020B0604020202020204" pitchFamily="34" charset="0"/>
              </a:rPr>
              <a:t>their </a:t>
            </a:r>
            <a:r>
              <a:rPr lang="en-US" sz="2000" b="1" i="1" dirty="0">
                <a:solidFill>
                  <a:srgbClr val="FF3300"/>
                </a:solidFill>
                <a:latin typeface="Arial" panose="020B0604020202020204" pitchFamily="34" charset="0"/>
                <a:ea typeface="MS Mincho" panose="02020609040205080304" pitchFamily="49" charset="-128"/>
                <a:cs typeface="Arial" panose="020B0604020202020204" pitchFamily="34" charset="0"/>
              </a:rPr>
              <a:t>incoming product is suspected counterfeit.</a:t>
            </a:r>
            <a:endParaRPr lang="en-US" sz="2000" b="1" i="1" dirty="0">
              <a:latin typeface="Arial" panose="020B0604020202020204" pitchFamily="34" charset="0"/>
              <a:ea typeface="MS Mincho" panose="02020609040205080304" pitchFamily="49" charset="-128"/>
              <a:cs typeface="Arial" panose="020B0604020202020204" pitchFamily="34" charset="0"/>
            </a:endParaRPr>
          </a:p>
          <a:p>
            <a:pPr marL="0" indent="0">
              <a:buNone/>
            </a:pPr>
            <a:r>
              <a:rPr lang="en-US" sz="2400" b="1" dirty="0">
                <a:latin typeface="Arial" panose="020B0604020202020204" pitchFamily="34" charset="0"/>
                <a:ea typeface="MS Mincho" panose="02020609040205080304" pitchFamily="49" charset="-128"/>
                <a:cs typeface="Arial" panose="020B0604020202020204" pitchFamily="34" charset="0"/>
              </a:rPr>
              <a:t>“Only bad distributors sell counterfeit components.”</a:t>
            </a:r>
          </a:p>
          <a:p>
            <a:pPr marL="681038" lvl="1" indent="0">
              <a:buNone/>
            </a:pPr>
            <a:r>
              <a:rPr lang="en-US" sz="2000" b="1" i="1" dirty="0">
                <a:solidFill>
                  <a:srgbClr val="FF3300"/>
                </a:solidFill>
                <a:latin typeface="Arial" panose="020B0604020202020204" pitchFamily="34" charset="0"/>
                <a:ea typeface="MS Mincho" panose="02020609040205080304" pitchFamily="49" charset="-128"/>
                <a:cs typeface="Arial" panose="020B0604020202020204" pitchFamily="34" charset="0"/>
              </a:rPr>
              <a:t>Most counterfeit parts sold to contractors come from legitimate </a:t>
            </a:r>
            <a:r>
              <a:rPr lang="en-US" sz="2000" b="1" i="1" dirty="0" smtClean="0">
                <a:solidFill>
                  <a:srgbClr val="FF3300"/>
                </a:solidFill>
                <a:latin typeface="Arial" panose="020B0604020202020204" pitchFamily="34" charset="0"/>
                <a:ea typeface="MS Mincho" panose="02020609040205080304" pitchFamily="49" charset="-128"/>
                <a:cs typeface="Arial" panose="020B0604020202020204" pitchFamily="34" charset="0"/>
              </a:rPr>
              <a:t>independent distributors lacking effective screening techniques</a:t>
            </a:r>
            <a:endParaRPr lang="en-US" sz="2000" b="1" i="1" dirty="0">
              <a:solidFill>
                <a:srgbClr val="FF3300"/>
              </a:solidFill>
              <a:latin typeface="Arial" panose="020B0604020202020204" pitchFamily="34" charset="0"/>
              <a:ea typeface="MS Mincho" panose="02020609040205080304" pitchFamily="49" charset="-128"/>
              <a:cs typeface="Arial" panose="020B0604020202020204" pitchFamily="34" charset="0"/>
            </a:endParaRPr>
          </a:p>
          <a:p>
            <a:pPr marL="0" indent="0">
              <a:buNone/>
            </a:pPr>
            <a:r>
              <a:rPr lang="en-US" sz="2400" b="1" dirty="0">
                <a:latin typeface="Arial" panose="020B0604020202020204" pitchFamily="34" charset="0"/>
                <a:ea typeface="MS Mincho" panose="02020609040205080304" pitchFamily="49" charset="-128"/>
                <a:cs typeface="Arial" panose="020B0604020202020204" pitchFamily="34" charset="0"/>
              </a:rPr>
              <a:t>“Only expensive components are counterfeited</a:t>
            </a:r>
            <a:r>
              <a:rPr lang="en-US" sz="2400" b="1" dirty="0" smtClean="0">
                <a:latin typeface="Arial" panose="020B0604020202020204" pitchFamily="34" charset="0"/>
                <a:ea typeface="MS Mincho" panose="02020609040205080304" pitchFamily="49" charset="-128"/>
                <a:cs typeface="Arial" panose="020B0604020202020204" pitchFamily="34" charset="0"/>
              </a:rPr>
              <a:t>.”</a:t>
            </a:r>
            <a:endParaRPr lang="en-US" sz="2400" b="1" dirty="0">
              <a:latin typeface="Arial" panose="020B0604020202020204" pitchFamily="34" charset="0"/>
              <a:ea typeface="MS Mincho" panose="02020609040205080304" pitchFamily="49" charset="-128"/>
              <a:cs typeface="Arial" panose="020B0604020202020204" pitchFamily="34" charset="0"/>
            </a:endParaRPr>
          </a:p>
          <a:p>
            <a:pPr marL="681038" lvl="1" indent="0">
              <a:buNone/>
            </a:pPr>
            <a:r>
              <a:rPr lang="en-US" sz="2000" b="1" i="1" dirty="0" err="1">
                <a:solidFill>
                  <a:srgbClr val="FF3300"/>
                </a:solidFill>
                <a:latin typeface="Arial" panose="020B0604020202020204" pitchFamily="34" charset="0"/>
                <a:ea typeface="MS Mincho" panose="02020609040205080304" pitchFamily="49" charset="-128"/>
                <a:cs typeface="Arial" panose="020B0604020202020204" pitchFamily="34" charset="0"/>
              </a:rPr>
              <a:t>DoC</a:t>
            </a:r>
            <a:r>
              <a:rPr lang="en-US" sz="2000" b="1" i="1" dirty="0">
                <a:solidFill>
                  <a:srgbClr val="FF3300"/>
                </a:solidFill>
                <a:latin typeface="Arial" panose="020B0604020202020204" pitchFamily="34" charset="0"/>
                <a:ea typeface="MS Mincho" panose="02020609040205080304" pitchFamily="49" charset="-128"/>
                <a:cs typeface="Arial" panose="020B0604020202020204" pitchFamily="34" charset="0"/>
              </a:rPr>
              <a:t> reports that over 60% of counterfeit </a:t>
            </a:r>
            <a:r>
              <a:rPr lang="en-US" sz="2000" b="1" i="1" dirty="0" smtClean="0">
                <a:solidFill>
                  <a:srgbClr val="FF3300"/>
                </a:solidFill>
                <a:latin typeface="Arial" panose="020B0604020202020204" pitchFamily="34" charset="0"/>
                <a:ea typeface="MS Mincho" panose="02020609040205080304" pitchFamily="49" charset="-128"/>
                <a:cs typeface="Arial" panose="020B0604020202020204" pitchFamily="34" charset="0"/>
              </a:rPr>
              <a:t/>
            </a:r>
            <a:br>
              <a:rPr lang="en-US" sz="2000" b="1" i="1" dirty="0" smtClean="0">
                <a:solidFill>
                  <a:srgbClr val="FF3300"/>
                </a:solidFill>
                <a:latin typeface="Arial" panose="020B0604020202020204" pitchFamily="34" charset="0"/>
                <a:ea typeface="MS Mincho" panose="02020609040205080304" pitchFamily="49" charset="-128"/>
                <a:cs typeface="Arial" panose="020B0604020202020204" pitchFamily="34" charset="0"/>
              </a:rPr>
            </a:br>
            <a:r>
              <a:rPr lang="en-US" sz="2000" b="1" i="1" dirty="0" smtClean="0">
                <a:solidFill>
                  <a:srgbClr val="FF3300"/>
                </a:solidFill>
                <a:latin typeface="Arial" panose="020B0604020202020204" pitchFamily="34" charset="0"/>
                <a:ea typeface="MS Mincho" panose="02020609040205080304" pitchFamily="49" charset="-128"/>
                <a:cs typeface="Arial" panose="020B0604020202020204" pitchFamily="34" charset="0"/>
              </a:rPr>
              <a:t>parts have </a:t>
            </a:r>
            <a:r>
              <a:rPr lang="en-US" sz="2000" b="1" i="1" dirty="0">
                <a:solidFill>
                  <a:srgbClr val="FF3300"/>
                </a:solidFill>
                <a:latin typeface="Arial" panose="020B0604020202020204" pitchFamily="34" charset="0"/>
                <a:ea typeface="MS Mincho" panose="02020609040205080304" pitchFamily="49" charset="-128"/>
                <a:cs typeface="Arial" panose="020B0604020202020204" pitchFamily="34" charset="0"/>
              </a:rPr>
              <a:t>a sale value of $10 or less.</a:t>
            </a:r>
          </a:p>
          <a:p>
            <a:pPr marL="0" indent="0">
              <a:buNone/>
            </a:pPr>
            <a:r>
              <a:rPr lang="en-US" sz="2400" b="1" dirty="0">
                <a:latin typeface="Arial" panose="020B0604020202020204" pitchFamily="34" charset="0"/>
                <a:ea typeface="MS Mincho" panose="02020609040205080304" pitchFamily="49" charset="-128"/>
                <a:cs typeface="Arial" panose="020B0604020202020204" pitchFamily="34" charset="0"/>
              </a:rPr>
              <a:t>“Counterfeit </a:t>
            </a:r>
            <a:r>
              <a:rPr lang="en-US" sz="2400" b="1" dirty="0" smtClean="0">
                <a:latin typeface="Arial" panose="020B0604020202020204" pitchFamily="34" charset="0"/>
                <a:ea typeface="MS Mincho" panose="02020609040205080304" pitchFamily="49" charset="-128"/>
                <a:cs typeface="Arial" panose="020B0604020202020204" pitchFamily="34" charset="0"/>
              </a:rPr>
              <a:t>parts </a:t>
            </a:r>
            <a:r>
              <a:rPr lang="en-US" sz="2400" b="1" dirty="0">
                <a:latin typeface="Arial" panose="020B0604020202020204" pitchFamily="34" charset="0"/>
                <a:ea typeface="MS Mincho" panose="02020609040205080304" pitchFamily="49" charset="-128"/>
                <a:cs typeface="Arial" panose="020B0604020202020204" pitchFamily="34" charset="0"/>
              </a:rPr>
              <a:t>will be detected by electrical tests.”</a:t>
            </a:r>
          </a:p>
          <a:p>
            <a:pPr marL="681038" lvl="1" indent="0">
              <a:buNone/>
            </a:pPr>
            <a:r>
              <a:rPr lang="en-US" sz="2000" b="1" i="1" dirty="0">
                <a:solidFill>
                  <a:srgbClr val="FF3300"/>
                </a:solidFill>
                <a:latin typeface="Arial" panose="020B0604020202020204" pitchFamily="34" charset="0"/>
                <a:ea typeface="MS Mincho" panose="02020609040205080304" pitchFamily="49" charset="-128"/>
                <a:cs typeface="Arial" panose="020B0604020202020204" pitchFamily="34" charset="0"/>
              </a:rPr>
              <a:t>More than half of all counterfeit components </a:t>
            </a:r>
            <a:r>
              <a:rPr lang="en-US" sz="2000" b="1" i="1" dirty="0" smtClean="0">
                <a:solidFill>
                  <a:srgbClr val="FF3300"/>
                </a:solidFill>
                <a:latin typeface="Arial" panose="020B0604020202020204" pitchFamily="34" charset="0"/>
                <a:ea typeface="MS Mincho" panose="02020609040205080304" pitchFamily="49" charset="-128"/>
                <a:cs typeface="Arial" panose="020B0604020202020204" pitchFamily="34" charset="0"/>
              </a:rPr>
              <a:t/>
            </a:r>
            <a:br>
              <a:rPr lang="en-US" sz="2000" b="1" i="1" dirty="0" smtClean="0">
                <a:solidFill>
                  <a:srgbClr val="FF3300"/>
                </a:solidFill>
                <a:latin typeface="Arial" panose="020B0604020202020204" pitchFamily="34" charset="0"/>
                <a:ea typeface="MS Mincho" panose="02020609040205080304" pitchFamily="49" charset="-128"/>
                <a:cs typeface="Arial" panose="020B0604020202020204" pitchFamily="34" charset="0"/>
              </a:rPr>
            </a:br>
            <a:r>
              <a:rPr lang="en-US" sz="2000" b="1" i="1" dirty="0" smtClean="0">
                <a:solidFill>
                  <a:srgbClr val="FF3300"/>
                </a:solidFill>
                <a:latin typeface="Arial" panose="020B0604020202020204" pitchFamily="34" charset="0"/>
                <a:ea typeface="MS Mincho" panose="02020609040205080304" pitchFamily="49" charset="-128"/>
                <a:cs typeface="Arial" panose="020B0604020202020204" pitchFamily="34" charset="0"/>
              </a:rPr>
              <a:t>have the </a:t>
            </a:r>
            <a:r>
              <a:rPr lang="en-US" sz="2000" b="1" i="1" dirty="0">
                <a:solidFill>
                  <a:srgbClr val="FF3300"/>
                </a:solidFill>
                <a:latin typeface="Arial" panose="020B0604020202020204" pitchFamily="34" charset="0"/>
                <a:ea typeface="MS Mincho" panose="02020609040205080304" pitchFamily="49" charset="-128"/>
                <a:cs typeface="Arial" panose="020B0604020202020204" pitchFamily="34" charset="0"/>
              </a:rPr>
              <a:t>correct (or equivalent) die</a:t>
            </a:r>
            <a:r>
              <a:rPr lang="en-US" sz="2000" b="1" i="1" dirty="0" smtClean="0">
                <a:solidFill>
                  <a:srgbClr val="FF3300"/>
                </a:solidFill>
                <a:latin typeface="Arial" panose="020B0604020202020204" pitchFamily="34" charset="0"/>
                <a:ea typeface="MS Mincho" panose="02020609040205080304" pitchFamily="49" charset="-128"/>
                <a:cs typeface="Arial" panose="020B0604020202020204" pitchFamily="34" charset="0"/>
              </a:rPr>
              <a:t>.</a:t>
            </a:r>
            <a:endParaRPr lang="en-US" sz="2000" b="1" i="1" dirty="0">
              <a:solidFill>
                <a:srgbClr val="FF3300"/>
              </a:solidFill>
              <a:latin typeface="Arial" panose="020B0604020202020204" pitchFamily="34" charset="0"/>
              <a:ea typeface="MS Mincho" panose="02020609040205080304" pitchFamily="49" charset="-128"/>
              <a:cs typeface="Arial" panose="020B0604020202020204" pitchFamily="34" charset="0"/>
            </a:endParaRPr>
          </a:p>
        </p:txBody>
      </p:sp>
      <p:sp>
        <p:nvSpPr>
          <p:cNvPr id="2" name="Footer Placeholder 1"/>
          <p:cNvSpPr>
            <a:spLocks noGrp="1"/>
          </p:cNvSpPr>
          <p:nvPr>
            <p:ph type="ftr" sz="quarter" idx="10"/>
          </p:nvPr>
        </p:nvSpPr>
        <p:spPr/>
        <p:txBody>
          <a:bodyPr/>
          <a:lstStyle/>
          <a:p>
            <a:r>
              <a:rPr lang="en-US" smtClean="0"/>
              <a:t>Design for Security - S. LEEF, March, 2014</a:t>
            </a:r>
            <a:endParaRPr lang="en-US" dirty="0"/>
          </a:p>
        </p:txBody>
      </p:sp>
      <p:sp>
        <p:nvSpPr>
          <p:cNvPr id="3" name="Slide Number Placeholder 2"/>
          <p:cNvSpPr>
            <a:spLocks noGrp="1"/>
          </p:cNvSpPr>
          <p:nvPr>
            <p:ph type="sldNum" sz="quarter" idx="11"/>
          </p:nvPr>
        </p:nvSpPr>
        <p:spPr/>
        <p:txBody>
          <a:bodyPr/>
          <a:lstStyle/>
          <a:p>
            <a:pPr>
              <a:defRPr/>
            </a:pPr>
            <a:fld id="{231CC523-8BC6-4921-807A-66BD262F34AB}" type="slidenum">
              <a:rPr lang="en-US" smtClean="0"/>
              <a:pPr>
                <a:defRPr/>
              </a:pPr>
              <a:t>46</a:t>
            </a:fld>
            <a:endParaRPr lang="en-US"/>
          </a:p>
        </p:txBody>
      </p:sp>
      <p:sp>
        <p:nvSpPr>
          <p:cNvPr id="5" name="Title 4"/>
          <p:cNvSpPr>
            <a:spLocks noGrp="1"/>
          </p:cNvSpPr>
          <p:nvPr>
            <p:ph type="ctrTitle"/>
          </p:nvPr>
        </p:nvSpPr>
        <p:spPr/>
        <p:txBody>
          <a:bodyPr>
            <a:normAutofit fontScale="90000"/>
          </a:bodyPr>
          <a:lstStyle/>
          <a:p>
            <a:r>
              <a:rPr lang="en-US" b="1" dirty="0" smtClean="0">
                <a:latin typeface="Arial" panose="020B0604020202020204" pitchFamily="34" charset="0"/>
                <a:cs typeface="Arial" panose="020B0604020202020204" pitchFamily="34" charset="0"/>
              </a:rPr>
              <a:t>Common Industry Supply Chain Misconceptions </a:t>
            </a:r>
            <a:r>
              <a:rPr lang="en-US" b="1" baseline="30000" dirty="0" smtClean="0">
                <a:latin typeface="Arial" panose="020B0604020202020204" pitchFamily="34" charset="0"/>
                <a:cs typeface="Arial" panose="020B0604020202020204" pitchFamily="34" charset="0"/>
              </a:rPr>
              <a:t>1</a:t>
            </a:r>
            <a:endParaRPr lang="en-US" b="1" baseline="30000" dirty="0">
              <a:latin typeface="Arial" panose="020B0604020202020204" pitchFamily="34" charset="0"/>
              <a:cs typeface="Arial" panose="020B0604020202020204" pitchFamily="34" charset="0"/>
            </a:endParaRPr>
          </a:p>
        </p:txBody>
      </p:sp>
      <p:sp>
        <p:nvSpPr>
          <p:cNvPr id="6" name="TextBox 5"/>
          <p:cNvSpPr txBox="1"/>
          <p:nvPr/>
        </p:nvSpPr>
        <p:spPr>
          <a:xfrm>
            <a:off x="4303598" y="866325"/>
            <a:ext cx="4581703" cy="246221"/>
          </a:xfrm>
          <a:prstGeom prst="rect">
            <a:avLst/>
          </a:prstGeom>
          <a:noFill/>
        </p:spPr>
        <p:txBody>
          <a:bodyPr wrap="none" rtlCol="0">
            <a:spAutoFit/>
          </a:bodyPr>
          <a:lstStyle/>
          <a:p>
            <a:pPr fontAlgn="auto">
              <a:spcBef>
                <a:spcPts val="0"/>
              </a:spcBef>
              <a:spcAft>
                <a:spcPts val="0"/>
              </a:spcAft>
            </a:pPr>
            <a:r>
              <a:rPr lang="en-US" sz="1000" baseline="30000" dirty="0" smtClean="0">
                <a:solidFill>
                  <a:prstClr val="white">
                    <a:lumMod val="65000"/>
                  </a:prstClr>
                </a:solidFill>
                <a:latin typeface="Tahoma"/>
              </a:rPr>
              <a:t>1</a:t>
            </a:r>
            <a:r>
              <a:rPr lang="en-US" sz="1000" dirty="0" smtClean="0">
                <a:solidFill>
                  <a:prstClr val="white">
                    <a:lumMod val="65000"/>
                  </a:prstClr>
                </a:solidFill>
                <a:latin typeface="Tahoma"/>
              </a:rPr>
              <a:t> B. Hamilton, NSWC Crane, Testimony at SASC Briefing, 9 September, 2013</a:t>
            </a:r>
            <a:endParaRPr lang="en-US" sz="1000" dirty="0">
              <a:solidFill>
                <a:prstClr val="white">
                  <a:lumMod val="65000"/>
                </a:prstClr>
              </a:solidFill>
              <a:latin typeface="Tahoma"/>
            </a:endParaRPr>
          </a:p>
        </p:txBody>
      </p:sp>
      <p:sp>
        <p:nvSpPr>
          <p:cNvPr id="9" name="Rectangle 8"/>
          <p:cNvSpPr/>
          <p:nvPr/>
        </p:nvSpPr>
        <p:spPr>
          <a:xfrm>
            <a:off x="6244663" y="5959164"/>
            <a:ext cx="2711330" cy="507831"/>
          </a:xfrm>
          <a:prstGeom prst="rect">
            <a:avLst/>
          </a:prstGeom>
        </p:spPr>
        <p:txBody>
          <a:bodyPr wrap="square">
            <a:spAutoFit/>
          </a:bodyPr>
          <a:lstStyle/>
          <a:p>
            <a:pPr fontAlgn="auto">
              <a:spcBef>
                <a:spcPts val="0"/>
              </a:spcBef>
              <a:spcAft>
                <a:spcPts val="0"/>
              </a:spcAft>
            </a:pPr>
            <a:r>
              <a:rPr lang="en-US" sz="900" dirty="0" smtClean="0">
                <a:solidFill>
                  <a:prstClr val="white">
                    <a:lumMod val="65000"/>
                  </a:prstClr>
                </a:solidFill>
                <a:latin typeface="Tahoma"/>
              </a:rPr>
              <a:t>Image courtesy of: http</a:t>
            </a:r>
            <a:r>
              <a:rPr lang="en-US" sz="900" dirty="0">
                <a:solidFill>
                  <a:prstClr val="white">
                    <a:lumMod val="65000"/>
                  </a:prstClr>
                </a:solidFill>
                <a:latin typeface="Tahoma"/>
              </a:rPr>
              <a:t>://</a:t>
            </a:r>
            <a:r>
              <a:rPr lang="en-US" sz="900" dirty="0" smtClean="0">
                <a:solidFill>
                  <a:prstClr val="white">
                    <a:lumMod val="65000"/>
                  </a:prstClr>
                </a:solidFill>
                <a:latin typeface="Tahoma"/>
              </a:rPr>
              <a:t>www.rkonlinestore.co.uk/556-dual-timer-ic-16-pin-dip-pack-of-1-391-p.asp</a:t>
            </a:r>
            <a:endParaRPr lang="en-US" sz="900" dirty="0">
              <a:solidFill>
                <a:prstClr val="white">
                  <a:lumMod val="65000"/>
                </a:prstClr>
              </a:solidFill>
              <a:latin typeface="Tahoma"/>
            </a:endParaRPr>
          </a:p>
        </p:txBody>
      </p:sp>
    </p:spTree>
    <p:extLst>
      <p:ext uri="{BB962C8B-B14F-4D97-AF65-F5344CB8AC3E}">
        <p14:creationId xmlns:p14="http://schemas.microsoft.com/office/powerpoint/2010/main" val="20153140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44725" y="4779975"/>
            <a:ext cx="8000729" cy="1378514"/>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black"/>
              </a:solidFill>
            </a:endParaRPr>
          </a:p>
        </p:txBody>
      </p:sp>
      <p:sp>
        <p:nvSpPr>
          <p:cNvPr id="2" name="Footer Placeholder 1"/>
          <p:cNvSpPr>
            <a:spLocks noGrp="1"/>
          </p:cNvSpPr>
          <p:nvPr>
            <p:ph type="ftr" sz="quarter" idx="10"/>
          </p:nvPr>
        </p:nvSpPr>
        <p:spPr/>
        <p:txBody>
          <a:bodyPr/>
          <a:lstStyle/>
          <a:p>
            <a:r>
              <a:rPr lang="en-US" smtClean="0"/>
              <a:t>Design for Security - S. LEEF, March, 2014</a:t>
            </a:r>
            <a:endParaRPr lang="en-US" dirty="0"/>
          </a:p>
        </p:txBody>
      </p:sp>
      <p:sp>
        <p:nvSpPr>
          <p:cNvPr id="3" name="Slide Number Placeholder 2"/>
          <p:cNvSpPr>
            <a:spLocks noGrp="1"/>
          </p:cNvSpPr>
          <p:nvPr>
            <p:ph type="sldNum" sz="quarter" idx="11"/>
          </p:nvPr>
        </p:nvSpPr>
        <p:spPr/>
        <p:txBody>
          <a:bodyPr/>
          <a:lstStyle/>
          <a:p>
            <a:pPr>
              <a:defRPr/>
            </a:pPr>
            <a:fld id="{231CC523-8BC6-4921-807A-66BD262F34AB}" type="slidenum">
              <a:rPr lang="en-US" smtClean="0"/>
              <a:pPr>
                <a:defRPr/>
              </a:pPr>
              <a:t>47</a:t>
            </a:fld>
            <a:endParaRPr lang="en-US"/>
          </a:p>
        </p:txBody>
      </p:sp>
      <p:sp>
        <p:nvSpPr>
          <p:cNvPr id="5" name="Title 4"/>
          <p:cNvSpPr>
            <a:spLocks noGrp="1"/>
          </p:cNvSpPr>
          <p:nvPr>
            <p:ph type="ctrTitle"/>
          </p:nvPr>
        </p:nvSpPr>
        <p:spPr/>
        <p:txBody>
          <a:bodyPr>
            <a:normAutofit/>
          </a:bodyPr>
          <a:lstStyle/>
          <a:p>
            <a:r>
              <a:rPr lang="en-US" b="1" dirty="0" err="1" smtClean="0">
                <a:latin typeface="Arial" panose="020B0604020202020204" pitchFamily="34" charset="0"/>
                <a:cs typeface="Arial" panose="020B0604020202020204" pitchFamily="34" charset="0"/>
              </a:rPr>
              <a:t>DoD</a:t>
            </a:r>
            <a:r>
              <a:rPr lang="en-US" b="1" dirty="0" smtClean="0">
                <a:latin typeface="Arial" panose="020B0604020202020204" pitchFamily="34" charset="0"/>
                <a:cs typeface="Arial" panose="020B0604020202020204" pitchFamily="34" charset="0"/>
              </a:rPr>
              <a:t> is Especially Vulnerable to Counterfeits</a:t>
            </a:r>
            <a:endParaRPr lang="en-US" b="1" dirty="0">
              <a:latin typeface="Arial" panose="020B0604020202020204" pitchFamily="34" charset="0"/>
              <a:cs typeface="Arial" panose="020B0604020202020204" pitchFamily="34" charset="0"/>
            </a:endParaRPr>
          </a:p>
        </p:txBody>
      </p:sp>
      <p:sp>
        <p:nvSpPr>
          <p:cNvPr id="6" name="TextBox 5"/>
          <p:cNvSpPr txBox="1"/>
          <p:nvPr/>
        </p:nvSpPr>
        <p:spPr>
          <a:xfrm>
            <a:off x="5138617" y="5105532"/>
            <a:ext cx="3797162" cy="1292662"/>
          </a:xfrm>
          <a:prstGeom prst="rect">
            <a:avLst/>
          </a:prstGeom>
          <a:noFill/>
          <a:ln w="9525">
            <a:noFill/>
          </a:ln>
        </p:spPr>
        <p:txBody>
          <a:bodyPr wrap="square" rtlCol="0">
            <a:spAutoFit/>
          </a:bodyPr>
          <a:lstStyle/>
          <a:p>
            <a:pPr marL="0" lvl="2" fontAlgn="auto">
              <a:spcBef>
                <a:spcPts val="0"/>
              </a:spcBef>
              <a:spcAft>
                <a:spcPts val="0"/>
              </a:spcAft>
              <a:buFont typeface="Arial" panose="020B0604020202020204" pitchFamily="34" charset="0"/>
              <a:buChar char="•"/>
            </a:pPr>
            <a:r>
              <a:rPr lang="en-US" b="1" dirty="0" smtClean="0">
                <a:solidFill>
                  <a:prstClr val="black"/>
                </a:solidFill>
                <a:latin typeface="Tahoma"/>
              </a:rPr>
              <a:t> </a:t>
            </a:r>
            <a:r>
              <a:rPr lang="en-US" sz="2000" b="1" dirty="0" smtClean="0">
                <a:solidFill>
                  <a:prstClr val="black"/>
                </a:solidFill>
                <a:cs typeface="Arial" panose="020B0604020202020204" pitchFamily="34" charset="0"/>
              </a:rPr>
              <a:t>Unlicensed overproduction</a:t>
            </a:r>
            <a:endParaRPr lang="en-US" sz="2000" b="1" dirty="0">
              <a:solidFill>
                <a:prstClr val="black"/>
              </a:solidFill>
              <a:cs typeface="Arial" panose="020B0604020202020204" pitchFamily="34" charset="0"/>
            </a:endParaRPr>
          </a:p>
          <a:p>
            <a:pPr marL="0" lvl="2" fontAlgn="auto">
              <a:spcBef>
                <a:spcPts val="0"/>
              </a:spcBef>
              <a:spcAft>
                <a:spcPts val="0"/>
              </a:spcAft>
              <a:buFont typeface="Arial" panose="020B0604020202020204" pitchFamily="34" charset="0"/>
              <a:buChar char="•"/>
            </a:pPr>
            <a:r>
              <a:rPr lang="en-US" sz="2000" b="1" dirty="0" smtClean="0">
                <a:solidFill>
                  <a:prstClr val="black"/>
                </a:solidFill>
                <a:cs typeface="Arial" panose="020B0604020202020204" pitchFamily="34" charset="0"/>
              </a:rPr>
              <a:t> Test rejects / sub-</a:t>
            </a:r>
            <a:r>
              <a:rPr lang="en-US" sz="2000" b="1" dirty="0" err="1" smtClean="0">
                <a:solidFill>
                  <a:prstClr val="black"/>
                </a:solidFill>
                <a:cs typeface="Arial" panose="020B0604020202020204" pitchFamily="34" charset="0"/>
              </a:rPr>
              <a:t>std</a:t>
            </a:r>
            <a:r>
              <a:rPr lang="en-US" sz="2000" b="1" dirty="0" smtClean="0">
                <a:solidFill>
                  <a:prstClr val="black"/>
                </a:solidFill>
                <a:cs typeface="Arial" panose="020B0604020202020204" pitchFamily="34" charset="0"/>
              </a:rPr>
              <a:t> parts</a:t>
            </a:r>
            <a:endParaRPr lang="en-US" sz="2000" b="1" dirty="0">
              <a:solidFill>
                <a:prstClr val="black"/>
              </a:solidFill>
              <a:cs typeface="Arial" panose="020B0604020202020204" pitchFamily="34" charset="0"/>
            </a:endParaRPr>
          </a:p>
          <a:p>
            <a:pPr marL="0" lvl="2" fontAlgn="auto">
              <a:spcBef>
                <a:spcPts val="0"/>
              </a:spcBef>
              <a:spcAft>
                <a:spcPts val="0"/>
              </a:spcAft>
              <a:buFont typeface="Arial" panose="020B0604020202020204" pitchFamily="34" charset="0"/>
              <a:buChar char="•"/>
            </a:pPr>
            <a:r>
              <a:rPr lang="en-US" sz="2000" b="1" dirty="0" smtClean="0">
                <a:solidFill>
                  <a:prstClr val="black"/>
                </a:solidFill>
                <a:cs typeface="Arial" panose="020B0604020202020204" pitchFamily="34" charset="0"/>
              </a:rPr>
              <a:t> Repackaged OEM chips</a:t>
            </a:r>
            <a:endParaRPr lang="en-US" sz="2000" b="1" dirty="0">
              <a:solidFill>
                <a:prstClr val="black"/>
              </a:solidFill>
              <a:cs typeface="Arial" panose="020B0604020202020204" pitchFamily="34" charset="0"/>
            </a:endParaRPr>
          </a:p>
          <a:p>
            <a:pPr fontAlgn="auto">
              <a:spcBef>
                <a:spcPts val="0"/>
              </a:spcBef>
              <a:spcAft>
                <a:spcPts val="0"/>
              </a:spcAft>
            </a:pPr>
            <a:endParaRPr lang="en-US" b="1" dirty="0">
              <a:solidFill>
                <a:prstClr val="black"/>
              </a:solidFill>
              <a:latin typeface="Tahoma"/>
            </a:endParaRPr>
          </a:p>
        </p:txBody>
      </p:sp>
      <p:sp>
        <p:nvSpPr>
          <p:cNvPr id="9" name="TextBox 8"/>
          <p:cNvSpPr txBox="1"/>
          <p:nvPr/>
        </p:nvSpPr>
        <p:spPr>
          <a:xfrm>
            <a:off x="6477382" y="6358175"/>
            <a:ext cx="1938351" cy="246221"/>
          </a:xfrm>
          <a:prstGeom prst="rect">
            <a:avLst/>
          </a:prstGeom>
          <a:noFill/>
        </p:spPr>
        <p:txBody>
          <a:bodyPr wrap="none" rtlCol="0">
            <a:spAutoFit/>
          </a:bodyPr>
          <a:lstStyle/>
          <a:p>
            <a:pPr fontAlgn="auto">
              <a:spcBef>
                <a:spcPts val="0"/>
              </a:spcBef>
              <a:spcAft>
                <a:spcPts val="0"/>
              </a:spcAft>
            </a:pPr>
            <a:r>
              <a:rPr lang="en-US" sz="1000" baseline="30000" dirty="0" smtClean="0">
                <a:solidFill>
                  <a:prstClr val="white">
                    <a:lumMod val="65000"/>
                  </a:prstClr>
                </a:solidFill>
                <a:latin typeface="Tahoma"/>
              </a:rPr>
              <a:t>1 </a:t>
            </a:r>
            <a:r>
              <a:rPr lang="en-US" sz="1000" dirty="0" smtClean="0">
                <a:solidFill>
                  <a:prstClr val="white">
                    <a:lumMod val="65000"/>
                  </a:prstClr>
                </a:solidFill>
                <a:latin typeface="Tahoma"/>
              </a:rPr>
              <a:t>NAVSEA Crane internal report</a:t>
            </a:r>
            <a:endParaRPr lang="en-US" sz="1000" dirty="0">
              <a:solidFill>
                <a:prstClr val="white">
                  <a:lumMod val="65000"/>
                </a:prstClr>
              </a:solidFill>
              <a:latin typeface="Tahoma"/>
            </a:endParaRPr>
          </a:p>
        </p:txBody>
      </p:sp>
      <p:sp>
        <p:nvSpPr>
          <p:cNvPr id="4" name="Content Placeholder 3"/>
          <p:cNvSpPr>
            <a:spLocks noGrp="1"/>
          </p:cNvSpPr>
          <p:nvPr>
            <p:ph sz="quarter" idx="13"/>
          </p:nvPr>
        </p:nvSpPr>
        <p:spPr>
          <a:xfrm>
            <a:off x="298938" y="965178"/>
            <a:ext cx="8656167" cy="5174761"/>
          </a:xfrm>
        </p:spPr>
        <p:txBody>
          <a:bodyPr/>
          <a:lstStyle/>
          <a:p>
            <a:pPr marL="457200" lvl="1" indent="0">
              <a:buNone/>
            </a:pPr>
            <a:r>
              <a:rPr lang="en-US" sz="2000" b="1" dirty="0" err="1" smtClean="0">
                <a:latin typeface="Arial" panose="020B0604020202020204" pitchFamily="34" charset="0"/>
                <a:cs typeface="Arial" panose="020B0604020202020204" pitchFamily="34" charset="0"/>
              </a:rPr>
              <a:t>DoD</a:t>
            </a:r>
            <a:r>
              <a:rPr lang="en-US" sz="2000" b="1" dirty="0" smtClean="0">
                <a:latin typeface="Arial" panose="020B0604020202020204" pitchFamily="34" charset="0"/>
                <a:cs typeface="Arial" panose="020B0604020202020204" pitchFamily="34" charset="0"/>
              </a:rPr>
              <a:t> applications present severe demands on components</a:t>
            </a:r>
            <a:br>
              <a:rPr lang="en-US" sz="2000" b="1" dirty="0" smtClean="0">
                <a:latin typeface="Arial" panose="020B0604020202020204" pitchFamily="34" charset="0"/>
                <a:cs typeface="Arial" panose="020B0604020202020204" pitchFamily="34" charset="0"/>
              </a:rPr>
            </a:br>
            <a:r>
              <a:rPr lang="en-US" sz="2000" b="1" dirty="0" smtClean="0">
                <a:latin typeface="Arial" panose="020B0604020202020204" pitchFamily="34" charset="0"/>
                <a:cs typeface="Arial" panose="020B0604020202020204" pitchFamily="34" charset="0"/>
              </a:rPr>
              <a:t>which make them especially vulnerable to compromise.</a:t>
            </a:r>
          </a:p>
          <a:p>
            <a:pPr lvl="1"/>
            <a:r>
              <a:rPr lang="en-US" sz="2000" dirty="0" err="1" smtClean="0">
                <a:latin typeface="Arial" panose="020B0604020202020204" pitchFamily="34" charset="0"/>
                <a:cs typeface="Arial" panose="020B0604020202020204" pitchFamily="34" charset="0"/>
              </a:rPr>
              <a:t>DoD</a:t>
            </a:r>
            <a:r>
              <a:rPr lang="en-US" sz="2000" dirty="0" smtClean="0">
                <a:latin typeface="Arial" panose="020B0604020202020204" pitchFamily="34" charset="0"/>
                <a:cs typeface="Arial" panose="020B0604020202020204" pitchFamily="34" charset="0"/>
              </a:rPr>
              <a:t> electronic components require </a:t>
            </a:r>
            <a:r>
              <a:rPr lang="en-US" sz="2000" dirty="0" smtClean="0">
                <a:solidFill>
                  <a:srgbClr val="0000FF"/>
                </a:solidFill>
                <a:latin typeface="Arial" panose="020B0604020202020204" pitchFamily="34" charset="0"/>
                <a:cs typeface="Arial" panose="020B0604020202020204" pitchFamily="34" charset="0"/>
              </a:rPr>
              <a:t>high reliability, serviceability.</a:t>
            </a:r>
            <a:r>
              <a:rPr lang="en-US" sz="2000" baseline="30000" dirty="0" smtClean="0">
                <a:solidFill>
                  <a:srgbClr val="0000FF"/>
                </a:solidFill>
                <a:latin typeface="Arial" panose="020B0604020202020204" pitchFamily="34" charset="0"/>
                <a:cs typeface="Arial" panose="020B0604020202020204" pitchFamily="34" charset="0"/>
              </a:rPr>
              <a:t>1</a:t>
            </a:r>
            <a:endParaRPr lang="en-US" sz="2000" baseline="30000" dirty="0">
              <a:solidFill>
                <a:srgbClr val="0000FF"/>
              </a:solidFill>
              <a:latin typeface="Arial" panose="020B0604020202020204" pitchFamily="34" charset="0"/>
              <a:cs typeface="Arial" panose="020B0604020202020204" pitchFamily="34" charset="0"/>
            </a:endParaRPr>
          </a:p>
          <a:p>
            <a:pPr lvl="1"/>
            <a:r>
              <a:rPr lang="en-US" sz="2000" dirty="0" smtClean="0">
                <a:latin typeface="Arial" panose="020B0604020202020204" pitchFamily="34" charset="0"/>
                <a:cs typeface="Arial" panose="020B0604020202020204" pitchFamily="34" charset="0"/>
              </a:rPr>
              <a:t>Compromised component failures </a:t>
            </a:r>
            <a:r>
              <a:rPr lang="en-US" sz="2000" dirty="0" smtClean="0">
                <a:solidFill>
                  <a:srgbClr val="0000FF"/>
                </a:solidFill>
                <a:latin typeface="Arial" panose="020B0604020202020204" pitchFamily="34" charset="0"/>
                <a:cs typeface="Arial" panose="020B0604020202020204" pitchFamily="34" charset="0"/>
              </a:rPr>
              <a:t>risk </a:t>
            </a:r>
            <a:r>
              <a:rPr lang="en-US" sz="2000" dirty="0" err="1" smtClean="0">
                <a:solidFill>
                  <a:srgbClr val="0000FF"/>
                </a:solidFill>
                <a:latin typeface="Arial" panose="020B0604020202020204" pitchFamily="34" charset="0"/>
                <a:cs typeface="Arial" panose="020B0604020202020204" pitchFamily="34" charset="0"/>
              </a:rPr>
              <a:t>DoD</a:t>
            </a:r>
            <a:r>
              <a:rPr lang="en-US" sz="2000" dirty="0" smtClean="0">
                <a:solidFill>
                  <a:srgbClr val="0000FF"/>
                </a:solidFill>
                <a:latin typeface="Arial" panose="020B0604020202020204" pitchFamily="34" charset="0"/>
                <a:cs typeface="Arial" panose="020B0604020202020204" pitchFamily="34" charset="0"/>
              </a:rPr>
              <a:t> missions</a:t>
            </a:r>
            <a:r>
              <a:rPr lang="en-US" sz="2000" dirty="0" smtClean="0">
                <a:latin typeface="Arial" panose="020B0604020202020204" pitchFamily="34" charset="0"/>
                <a:cs typeface="Arial" panose="020B0604020202020204" pitchFamily="34" charset="0"/>
              </a:rPr>
              <a:t>, soldier’s lives.</a:t>
            </a:r>
          </a:p>
          <a:p>
            <a:pPr lvl="1"/>
            <a:r>
              <a:rPr lang="en-US" sz="2000" dirty="0" smtClean="0">
                <a:solidFill>
                  <a:srgbClr val="0000FF"/>
                </a:solidFill>
                <a:latin typeface="Arial" panose="020B0604020202020204" pitchFamily="34" charset="0"/>
                <a:cs typeface="Arial" panose="020B0604020202020204" pitchFamily="34" charset="0"/>
              </a:rPr>
              <a:t>Long </a:t>
            </a:r>
            <a:r>
              <a:rPr lang="en-US" sz="2000" dirty="0">
                <a:solidFill>
                  <a:srgbClr val="0000FF"/>
                </a:solidFill>
                <a:latin typeface="Arial" panose="020B0604020202020204" pitchFamily="34" charset="0"/>
                <a:cs typeface="Arial" panose="020B0604020202020204" pitchFamily="34" charset="0"/>
              </a:rPr>
              <a:t>design cycles (10+ years</a:t>
            </a:r>
            <a:r>
              <a:rPr lang="en-US" sz="2000" dirty="0" smtClean="0">
                <a:solidFill>
                  <a:srgbClr val="0000FF"/>
                </a:solidFill>
                <a:latin typeface="Arial" panose="020B0604020202020204" pitchFamily="34" charset="0"/>
                <a:cs typeface="Arial" panose="020B0604020202020204" pitchFamily="34" charset="0"/>
              </a:rPr>
              <a:t>) and product </a:t>
            </a:r>
            <a:r>
              <a:rPr lang="en-US" sz="2000" dirty="0">
                <a:solidFill>
                  <a:srgbClr val="0000FF"/>
                </a:solidFill>
                <a:latin typeface="Arial" panose="020B0604020202020204" pitchFamily="34" charset="0"/>
                <a:cs typeface="Arial" panose="020B0604020202020204" pitchFamily="34" charset="0"/>
              </a:rPr>
              <a:t>lifetimes (30+ years) </a:t>
            </a:r>
            <a:r>
              <a:rPr lang="en-US" sz="2000" dirty="0" smtClean="0">
                <a:latin typeface="Arial" panose="020B0604020202020204" pitchFamily="34" charset="0"/>
                <a:cs typeface="Arial" panose="020B0604020202020204" pitchFamily="34" charset="0"/>
              </a:rPr>
              <a:t>causes components in the bill-of-material </a:t>
            </a:r>
            <a:r>
              <a:rPr lang="en-US" sz="2000" dirty="0">
                <a:latin typeface="Arial" panose="020B0604020202020204" pitchFamily="34" charset="0"/>
                <a:cs typeface="Arial" panose="020B0604020202020204" pitchFamily="34" charset="0"/>
              </a:rPr>
              <a:t>to </a:t>
            </a:r>
            <a:r>
              <a:rPr lang="en-US" sz="2000" dirty="0" smtClean="0">
                <a:latin typeface="Arial" panose="020B0604020202020204" pitchFamily="34" charset="0"/>
                <a:cs typeface="Arial" panose="020B0604020202020204" pitchFamily="34" charset="0"/>
              </a:rPr>
              <a:t>become obsolete.</a:t>
            </a:r>
            <a:r>
              <a:rPr lang="en-US" sz="2000" baseline="30000" dirty="0" smtClean="0">
                <a:latin typeface="Arial" panose="020B0604020202020204" pitchFamily="34" charset="0"/>
                <a:cs typeface="Arial" panose="020B0604020202020204" pitchFamily="34" charset="0"/>
              </a:rPr>
              <a:t>1</a:t>
            </a:r>
            <a:r>
              <a:rPr lang="en-US" sz="2000" dirty="0" smtClean="0">
                <a:latin typeface="Arial" panose="020B0604020202020204" pitchFamily="34" charset="0"/>
                <a:cs typeface="Arial" panose="020B0604020202020204" pitchFamily="34" charset="0"/>
              </a:rPr>
              <a:t> </a:t>
            </a:r>
          </a:p>
          <a:p>
            <a:pPr lvl="1"/>
            <a:r>
              <a:rPr lang="en-US" sz="2000" dirty="0" smtClean="0">
                <a:solidFill>
                  <a:srgbClr val="0000FF"/>
                </a:solidFill>
                <a:latin typeface="Arial" panose="020B0604020202020204" pitchFamily="34" charset="0"/>
                <a:cs typeface="Arial" panose="020B0604020202020204" pitchFamily="34" charset="0"/>
              </a:rPr>
              <a:t>$10-$50 parts become $8000 parts</a:t>
            </a:r>
            <a:r>
              <a:rPr lang="en-US" sz="2000" dirty="0" smtClean="0">
                <a:latin typeface="Arial" panose="020B0604020202020204" pitchFamily="34" charset="0"/>
                <a:cs typeface="Arial" panose="020B0604020202020204" pitchFamily="34" charset="0"/>
              </a:rPr>
              <a:t> once they are obsolete</a:t>
            </a:r>
            <a:r>
              <a:rPr lang="en-US" sz="2000" baseline="30000" dirty="0" smtClean="0">
                <a:latin typeface="Arial" panose="020B0604020202020204" pitchFamily="34" charset="0"/>
                <a:cs typeface="Arial" panose="020B0604020202020204" pitchFamily="34" charset="0"/>
              </a:rPr>
              <a:t>1</a:t>
            </a:r>
            <a:r>
              <a:rPr lang="en-US" sz="2000" dirty="0" smtClean="0">
                <a:latin typeface="Arial" panose="020B0604020202020204" pitchFamily="34" charset="0"/>
                <a:cs typeface="Arial" panose="020B0604020202020204" pitchFamily="34" charset="0"/>
              </a:rPr>
              <a:t> –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providing motivation for recycling, and less-reputable suppliers.</a:t>
            </a:r>
          </a:p>
          <a:p>
            <a:pPr lvl="1"/>
            <a:r>
              <a:rPr lang="en-US" sz="2000" dirty="0" smtClean="0">
                <a:latin typeface="Arial" panose="020B0604020202020204" pitchFamily="34" charset="0"/>
                <a:cs typeface="Arial" panose="020B0604020202020204" pitchFamily="34" charset="0"/>
              </a:rPr>
              <a:t>Whole </a:t>
            </a:r>
            <a:r>
              <a:rPr lang="en-US" sz="2000" dirty="0" smtClean="0">
                <a:solidFill>
                  <a:srgbClr val="C00000"/>
                </a:solidFill>
                <a:latin typeface="Arial" panose="020B0604020202020204" pitchFamily="34" charset="0"/>
                <a:cs typeface="Arial" panose="020B0604020202020204" pitchFamily="34" charset="0"/>
              </a:rPr>
              <a:t>off-shore industries supply bogus obsolete parts and clone current </a:t>
            </a:r>
            <a:r>
              <a:rPr lang="en-US" sz="2000" dirty="0" smtClean="0">
                <a:latin typeface="Arial" panose="020B0604020202020204" pitchFamily="34" charset="0"/>
                <a:cs typeface="Arial" panose="020B0604020202020204" pitchFamily="34" charset="0"/>
              </a:rPr>
              <a:t>parts (with or without malicious changes).</a:t>
            </a:r>
          </a:p>
          <a:p>
            <a:pPr lvl="1"/>
            <a:endParaRPr lang="en-US" sz="2000" dirty="0" smtClean="0">
              <a:latin typeface="Arial" panose="020B0604020202020204" pitchFamily="34" charset="0"/>
              <a:cs typeface="Arial" panose="020B0604020202020204" pitchFamily="34" charset="0"/>
            </a:endParaRPr>
          </a:p>
          <a:p>
            <a:pPr marL="457200" lvl="1" indent="0">
              <a:buNone/>
            </a:pPr>
            <a:r>
              <a:rPr lang="en-US" sz="2000" b="1" u="sng" dirty="0" smtClean="0">
                <a:latin typeface="Arial" panose="020B0604020202020204" pitchFamily="34" charset="0"/>
                <a:cs typeface="Arial" panose="020B0604020202020204" pitchFamily="34" charset="0"/>
              </a:rPr>
              <a:t>Most common current component supply problems</a:t>
            </a:r>
            <a:endParaRPr lang="en-US" sz="2000" b="1" dirty="0">
              <a:latin typeface="Arial" panose="020B0604020202020204" pitchFamily="34" charset="0"/>
              <a:cs typeface="Arial" panose="020B0604020202020204" pitchFamily="34" charset="0"/>
            </a:endParaRPr>
          </a:p>
          <a:p>
            <a:pPr lvl="1">
              <a:spcBef>
                <a:spcPts val="0"/>
              </a:spcBef>
            </a:pPr>
            <a:r>
              <a:rPr lang="en-US" sz="2000" b="1" dirty="0" smtClean="0">
                <a:latin typeface="Arial" panose="020B0604020202020204" pitchFamily="34" charset="0"/>
                <a:cs typeface="Arial" panose="020B0604020202020204" pitchFamily="34" charset="0"/>
              </a:rPr>
              <a:t>Recycled components</a:t>
            </a:r>
          </a:p>
          <a:p>
            <a:pPr lvl="1">
              <a:spcBef>
                <a:spcPts val="0"/>
              </a:spcBef>
            </a:pPr>
            <a:r>
              <a:rPr lang="en-US" sz="2000" b="1" dirty="0" smtClean="0">
                <a:latin typeface="Arial" panose="020B0604020202020204" pitchFamily="34" charset="0"/>
                <a:cs typeface="Arial" panose="020B0604020202020204" pitchFamily="34" charset="0"/>
              </a:rPr>
              <a:t>Remarked parts (</a:t>
            </a:r>
            <a:r>
              <a:rPr lang="en-US" sz="2000" b="1" dirty="0" err="1" smtClean="0">
                <a:latin typeface="Arial" panose="020B0604020202020204" pitchFamily="34" charset="0"/>
                <a:cs typeface="Arial" panose="020B0604020202020204" pitchFamily="34" charset="0"/>
              </a:rPr>
              <a:t>Mfr</a:t>
            </a:r>
            <a:r>
              <a:rPr lang="en-US" sz="2000" b="1" dirty="0" smtClean="0">
                <a:latin typeface="Arial" panose="020B0604020202020204" pitchFamily="34" charset="0"/>
                <a:cs typeface="Arial" panose="020B0604020202020204" pitchFamily="34" charset="0"/>
              </a:rPr>
              <a:t> date, grade)</a:t>
            </a:r>
          </a:p>
          <a:p>
            <a:pPr lvl="1">
              <a:spcBef>
                <a:spcPts val="0"/>
              </a:spcBef>
            </a:pPr>
            <a:r>
              <a:rPr lang="en-US" sz="2000" b="1" dirty="0" smtClean="0">
                <a:latin typeface="Arial" panose="020B0604020202020204" pitchFamily="34" charset="0"/>
                <a:cs typeface="Arial" panose="020B0604020202020204" pitchFamily="34" charset="0"/>
              </a:rPr>
              <a:t>Clones / copies</a:t>
            </a:r>
            <a:endParaRPr lang="en-US" sz="2000" b="1" dirty="0">
              <a:latin typeface="Arial" panose="020B0604020202020204" pitchFamily="34" charset="0"/>
              <a:cs typeface="Arial" panose="020B0604020202020204" pitchFamily="34" charset="0"/>
            </a:endParaRPr>
          </a:p>
          <a:p>
            <a:pPr marL="0" indent="0">
              <a:buNone/>
            </a:pPr>
            <a:endParaRPr lang="en-US" sz="2000" dirty="0"/>
          </a:p>
        </p:txBody>
      </p:sp>
    </p:spTree>
    <p:extLst>
      <p:ext uri="{BB962C8B-B14F-4D97-AF65-F5344CB8AC3E}">
        <p14:creationId xmlns:p14="http://schemas.microsoft.com/office/powerpoint/2010/main" val="12671222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Design for Security - S. LEEF, March, 2014</a:t>
            </a:r>
            <a:endParaRPr lang="en-US" dirty="0"/>
          </a:p>
        </p:txBody>
      </p:sp>
      <p:sp>
        <p:nvSpPr>
          <p:cNvPr id="3" name="Slide Number Placeholder 2"/>
          <p:cNvSpPr>
            <a:spLocks noGrp="1"/>
          </p:cNvSpPr>
          <p:nvPr>
            <p:ph type="sldNum" sz="quarter" idx="11"/>
          </p:nvPr>
        </p:nvSpPr>
        <p:spPr/>
        <p:txBody>
          <a:bodyPr/>
          <a:lstStyle/>
          <a:p>
            <a:pPr>
              <a:defRPr/>
            </a:pPr>
            <a:fld id="{231CC523-8BC6-4921-807A-66BD262F34AB}" type="slidenum">
              <a:rPr lang="en-US" smtClean="0"/>
              <a:pPr>
                <a:defRPr/>
              </a:pPr>
              <a:t>48</a:t>
            </a:fld>
            <a:endParaRPr lang="en-US"/>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476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72200" y="5524500"/>
            <a:ext cx="1645002" cy="246221"/>
          </a:xfrm>
          <a:prstGeom prst="rect">
            <a:avLst/>
          </a:prstGeom>
          <a:noFill/>
        </p:spPr>
        <p:txBody>
          <a:bodyPr wrap="none" rtlCol="0">
            <a:spAutoFit/>
          </a:bodyPr>
          <a:lstStyle/>
          <a:p>
            <a:pPr fontAlgn="auto">
              <a:spcBef>
                <a:spcPts val="0"/>
              </a:spcBef>
              <a:spcAft>
                <a:spcPts val="0"/>
              </a:spcAft>
            </a:pPr>
            <a:r>
              <a:rPr lang="en-US" sz="1000" dirty="0" smtClean="0">
                <a:solidFill>
                  <a:prstClr val="white">
                    <a:lumMod val="50000"/>
                  </a:prstClr>
                </a:solidFill>
                <a:latin typeface="Tahoma"/>
              </a:rPr>
              <a:t>Image courtesy of DARPA</a:t>
            </a:r>
            <a:endParaRPr lang="en-US" sz="1000" dirty="0">
              <a:solidFill>
                <a:prstClr val="white">
                  <a:lumMod val="50000"/>
                </a:prstClr>
              </a:solidFill>
              <a:latin typeface="Tahoma"/>
            </a:endParaRPr>
          </a:p>
        </p:txBody>
      </p:sp>
      <p:sp>
        <p:nvSpPr>
          <p:cNvPr id="10" name="TextBox 9"/>
          <p:cNvSpPr txBox="1"/>
          <p:nvPr/>
        </p:nvSpPr>
        <p:spPr>
          <a:xfrm>
            <a:off x="304799" y="228600"/>
            <a:ext cx="3720890" cy="707886"/>
          </a:xfrm>
          <a:prstGeom prst="rect">
            <a:avLst/>
          </a:prstGeom>
          <a:noFill/>
        </p:spPr>
        <p:txBody>
          <a:bodyPr wrap="none" rtlCol="0">
            <a:spAutoFit/>
          </a:bodyPr>
          <a:lstStyle/>
          <a:p>
            <a:r>
              <a:rPr lang="en-US" sz="4000" dirty="0" smtClean="0"/>
              <a:t>Authentication?</a:t>
            </a:r>
            <a:endParaRPr lang="en-US" sz="4000" dirty="0"/>
          </a:p>
        </p:txBody>
      </p:sp>
    </p:spTree>
    <p:extLst>
      <p:ext uri="{BB962C8B-B14F-4D97-AF65-F5344CB8AC3E}">
        <p14:creationId xmlns:p14="http://schemas.microsoft.com/office/powerpoint/2010/main" val="2025371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lIns="137160" rIns="137160"/>
          <a:lstStyle/>
          <a:p>
            <a:r>
              <a:rPr lang="en-US" dirty="0" smtClean="0"/>
              <a:t>Authentication is not enough:</a:t>
            </a:r>
            <a:br>
              <a:rPr lang="en-US" dirty="0" smtClean="0"/>
            </a:br>
            <a:r>
              <a:rPr lang="en-US" sz="2000" i="1" dirty="0" smtClean="0">
                <a:solidFill>
                  <a:srgbClr val="C00000"/>
                </a:solidFill>
              </a:rPr>
              <a:t>Additional mechanisms to be considered for higher security levels</a:t>
            </a:r>
            <a:endParaRPr lang="en-US" sz="2000" i="1" dirty="0">
              <a:solidFill>
                <a:srgbClr val="C00000"/>
              </a:solidFill>
            </a:endParaRPr>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5" name="Content Placeholder 4"/>
          <p:cNvSpPr>
            <a:spLocks noGrp="1"/>
          </p:cNvSpPr>
          <p:nvPr>
            <p:ph idx="1"/>
          </p:nvPr>
        </p:nvSpPr>
        <p:spPr>
          <a:xfrm>
            <a:off x="0" y="1371600"/>
            <a:ext cx="9144000" cy="5014913"/>
          </a:xfrm>
        </p:spPr>
        <p:txBody>
          <a:bodyPr lIns="137160" rIns="137160"/>
          <a:lstStyle/>
          <a:p>
            <a:pPr lvl="0"/>
            <a:r>
              <a:rPr lang="en-US" dirty="0" smtClean="0"/>
              <a:t>On-chip </a:t>
            </a:r>
            <a:r>
              <a:rPr lang="en-US" dirty="0" smtClean="0">
                <a:solidFill>
                  <a:srgbClr val="C00000"/>
                </a:solidFill>
              </a:rPr>
              <a:t>odometers</a:t>
            </a:r>
            <a:r>
              <a:rPr lang="en-US" dirty="0" smtClean="0"/>
              <a:t> address recycling threat</a:t>
            </a:r>
          </a:p>
          <a:p>
            <a:pPr lvl="1"/>
            <a:r>
              <a:rPr lang="en-US" dirty="0" smtClean="0"/>
              <a:t>On chip structures that count some physical events like power cycles, memory accesses or other inexpensively measurable values</a:t>
            </a:r>
          </a:p>
          <a:p>
            <a:pPr lvl="1"/>
            <a:r>
              <a:rPr lang="en-US" dirty="0" smtClean="0"/>
              <a:t>Data in the odometer is encrypted; reset to ‘0’ indicates an attack</a:t>
            </a:r>
          </a:p>
          <a:p>
            <a:pPr lvl="1"/>
            <a:r>
              <a:rPr lang="en-US" dirty="0" smtClean="0"/>
              <a:t>Can be accessed at the authentication time </a:t>
            </a:r>
          </a:p>
          <a:p>
            <a:pPr lvl="3"/>
            <a:endParaRPr lang="en-US" dirty="0" smtClean="0"/>
          </a:p>
          <a:p>
            <a:pPr lvl="0"/>
            <a:r>
              <a:rPr lang="en-US" dirty="0" smtClean="0">
                <a:solidFill>
                  <a:srgbClr val="C00000"/>
                </a:solidFill>
              </a:rPr>
              <a:t>Activation</a:t>
            </a:r>
            <a:r>
              <a:rPr lang="en-US" dirty="0" smtClean="0"/>
              <a:t> – chips do not </a:t>
            </a:r>
            <a:r>
              <a:rPr lang="en-US" dirty="0"/>
              <a:t>work </a:t>
            </a:r>
            <a:r>
              <a:rPr lang="en-US" dirty="0" smtClean="0"/>
              <a:t>as manufactured</a:t>
            </a:r>
          </a:p>
          <a:p>
            <a:pPr lvl="1"/>
            <a:r>
              <a:rPr lang="en-US" dirty="0" smtClean="0"/>
              <a:t>Only the IP rights holder would have the necessary keys needed to activate chips</a:t>
            </a:r>
          </a:p>
          <a:p>
            <a:pPr lvl="1"/>
            <a:r>
              <a:rPr lang="en-US" dirty="0" smtClean="0"/>
              <a:t>Different </a:t>
            </a:r>
            <a:r>
              <a:rPr lang="en-US" dirty="0"/>
              <a:t>degrees of </a:t>
            </a:r>
            <a:r>
              <a:rPr lang="en-US" dirty="0" smtClean="0"/>
              <a:t>activation need to be offered to enable the customer to make trade-offs between security and costs</a:t>
            </a:r>
            <a:endParaRPr lang="en-US" dirty="0"/>
          </a:p>
          <a:p>
            <a:pPr lvl="1"/>
            <a:r>
              <a:rPr lang="en-US" dirty="0" smtClean="0"/>
              <a:t>Pre-existing </a:t>
            </a:r>
            <a:r>
              <a:rPr lang="en-US" dirty="0"/>
              <a:t>test methods should be </a:t>
            </a:r>
            <a:r>
              <a:rPr lang="en-US" dirty="0" smtClean="0"/>
              <a:t>accommodated</a:t>
            </a:r>
            <a:endParaRPr lang="en-US" dirty="0"/>
          </a:p>
          <a:p>
            <a:pPr lvl="1"/>
            <a:r>
              <a:rPr lang="en-US" dirty="0" smtClean="0"/>
              <a:t>Power-up, event-based or periodic activation would offer highest security levels</a:t>
            </a:r>
            <a:endParaRPr lang="en-US" dirty="0"/>
          </a:p>
        </p:txBody>
      </p:sp>
      <p:sp>
        <p:nvSpPr>
          <p:cNvPr id="6" name="Rectangle 5"/>
          <p:cNvSpPr/>
          <p:nvPr/>
        </p:nvSpPr>
        <p:spPr>
          <a:xfrm>
            <a:off x="6723072" y="6541552"/>
            <a:ext cx="1143000" cy="304800"/>
          </a:xfrm>
          <a:prstGeom prst="rect">
            <a:avLst/>
          </a:prstGeom>
          <a:solidFill>
            <a:schemeClr val="bg1"/>
          </a:solidFill>
          <a:ln w="9525" cap="flat" cmpd="sng" algn="ctr">
            <a:solidFill>
              <a:schemeClr val="bg1"/>
            </a:solidFill>
            <a:prstDash val="solid"/>
          </a:ln>
          <a:effectLst/>
        </p:spPr>
        <p:txBody>
          <a:bodyPr rtlCol="0" anchor="ctr"/>
          <a:lstStyle/>
          <a:p>
            <a:pPr algn="ctr" fontAlgn="auto">
              <a:spcBef>
                <a:spcPts val="0"/>
              </a:spcBef>
              <a:spcAft>
                <a:spcPts val="0"/>
              </a:spcAft>
            </a:pPr>
            <a:endParaRPr lang="en-US" kern="0" smtClean="0">
              <a:solidFill>
                <a:srgbClr val="FFFFFF"/>
              </a:solidFill>
              <a:latin typeface="Tahoma"/>
            </a:endParaRPr>
          </a:p>
        </p:txBody>
      </p:sp>
      <p:sp>
        <p:nvSpPr>
          <p:cNvPr id="2" name="Slide Number Placeholder 1"/>
          <p:cNvSpPr>
            <a:spLocks noGrp="1"/>
          </p:cNvSpPr>
          <p:nvPr>
            <p:ph type="sldNum" sz="quarter" idx="11"/>
          </p:nvPr>
        </p:nvSpPr>
        <p:spPr/>
        <p:txBody>
          <a:bodyPr/>
          <a:lstStyle/>
          <a:p>
            <a:fld id="{B4689765-5485-4130-8525-AA8B12692EFF}" type="slidenum">
              <a:rPr lang="en-US" smtClean="0">
                <a:solidFill>
                  <a:srgbClr val="333333"/>
                </a:solidFill>
              </a:rPr>
              <a:pPr/>
              <a:t>49</a:t>
            </a:fld>
            <a:endParaRPr lang="en-US">
              <a:solidFill>
                <a:srgbClr val="333333"/>
              </a:solidFill>
            </a:endParaRPr>
          </a:p>
        </p:txBody>
      </p:sp>
    </p:spTree>
    <p:extLst>
      <p:ext uri="{BB962C8B-B14F-4D97-AF65-F5344CB8AC3E}">
        <p14:creationId xmlns:p14="http://schemas.microsoft.com/office/powerpoint/2010/main" val="39023763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creen shot 2011-11-17 at 9.43.44 AM.png"/>
          <p:cNvPicPr>
            <a:picLocks noChangeAspect="1"/>
          </p:cNvPicPr>
          <p:nvPr/>
        </p:nvPicPr>
        <p:blipFill>
          <a:blip r:embed="rId3">
            <a:alphaModFix amt="64000"/>
            <a:extLst>
              <a:ext uri="{28A0092B-C50C-407E-A947-70E740481C1C}">
                <a14:useLocalDpi xmlns:a14="http://schemas.microsoft.com/office/drawing/2010/main" val="0"/>
              </a:ext>
            </a:extLst>
          </a:blip>
          <a:srcRect/>
          <a:stretch>
            <a:fillRect/>
          </a:stretch>
        </p:blipFill>
        <p:spPr bwMode="auto">
          <a:xfrm>
            <a:off x="3340100" y="1270000"/>
            <a:ext cx="2908300" cy="4521200"/>
          </a:xfrm>
          <a:prstGeom prst="rect">
            <a:avLst/>
          </a:prstGeom>
          <a:noFill/>
          <a:ln>
            <a:noFill/>
          </a:ln>
          <a:extLst>
            <a:ext uri="{909E8E84-426E-40DD-AFC4-6F175D3DCCD1}">
              <a14:hiddenFill xmlns:a14="http://schemas.microsoft.com/office/drawing/2010/main">
                <a:solidFill>
                  <a:srgbClr val="FFFFFF">
                    <a:alpha val="6392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5"/>
          <p:cNvSpPr txBox="1">
            <a:spLocks noChangeArrowheads="1"/>
          </p:cNvSpPr>
          <p:nvPr/>
        </p:nvSpPr>
        <p:spPr bwMode="auto">
          <a:xfrm>
            <a:off x="2327286" y="328613"/>
            <a:ext cx="1846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oudy Old Style" charset="0"/>
                <a:ea typeface="ＭＳ Ｐゴシック" charset="0"/>
                <a:cs typeface="ＭＳ Ｐゴシック" charset="0"/>
              </a:defRPr>
            </a:lvl1pPr>
            <a:lvl2pPr marL="742950" indent="-285750" eaLnBrk="0" hangingPunct="0">
              <a:defRPr sz="2400">
                <a:solidFill>
                  <a:schemeClr val="tx1"/>
                </a:solidFill>
                <a:latin typeface="Goudy Old Style" charset="0"/>
                <a:ea typeface="ＭＳ Ｐゴシック" charset="0"/>
              </a:defRPr>
            </a:lvl2pPr>
            <a:lvl3pPr marL="1143000" indent="-228600" eaLnBrk="0" hangingPunct="0">
              <a:defRPr sz="2400">
                <a:solidFill>
                  <a:schemeClr val="tx1"/>
                </a:solidFill>
                <a:latin typeface="Goudy Old Style" charset="0"/>
                <a:ea typeface="ＭＳ Ｐゴシック" charset="0"/>
              </a:defRPr>
            </a:lvl3pPr>
            <a:lvl4pPr marL="1600200" indent="-228600" eaLnBrk="0" hangingPunct="0">
              <a:defRPr sz="2400">
                <a:solidFill>
                  <a:schemeClr val="tx1"/>
                </a:solidFill>
                <a:latin typeface="Goudy Old Style" charset="0"/>
                <a:ea typeface="ＭＳ Ｐゴシック" charset="0"/>
              </a:defRPr>
            </a:lvl4pPr>
            <a:lvl5pPr marL="2057400" indent="-228600" eaLnBrk="0" hangingPunct="0">
              <a:defRPr sz="2400">
                <a:solidFill>
                  <a:schemeClr val="tx1"/>
                </a:solidFill>
                <a:latin typeface="Goudy Old Style" charset="0"/>
                <a:ea typeface="ＭＳ Ｐゴシック" charset="0"/>
              </a:defRPr>
            </a:lvl5pPr>
            <a:lvl6pPr marL="2514600" indent="-228600" eaLnBrk="0" fontAlgn="base" hangingPunct="0">
              <a:spcBef>
                <a:spcPct val="0"/>
              </a:spcBef>
              <a:spcAft>
                <a:spcPct val="0"/>
              </a:spcAft>
              <a:defRPr sz="2400">
                <a:solidFill>
                  <a:schemeClr val="tx1"/>
                </a:solidFill>
                <a:latin typeface="Goudy Old Style" charset="0"/>
                <a:ea typeface="ＭＳ Ｐゴシック" charset="0"/>
              </a:defRPr>
            </a:lvl6pPr>
            <a:lvl7pPr marL="2971800" indent="-228600" eaLnBrk="0" fontAlgn="base" hangingPunct="0">
              <a:spcBef>
                <a:spcPct val="0"/>
              </a:spcBef>
              <a:spcAft>
                <a:spcPct val="0"/>
              </a:spcAft>
              <a:defRPr sz="2400">
                <a:solidFill>
                  <a:schemeClr val="tx1"/>
                </a:solidFill>
                <a:latin typeface="Goudy Old Style" charset="0"/>
                <a:ea typeface="ＭＳ Ｐゴシック" charset="0"/>
              </a:defRPr>
            </a:lvl7pPr>
            <a:lvl8pPr marL="3429000" indent="-228600" eaLnBrk="0" fontAlgn="base" hangingPunct="0">
              <a:spcBef>
                <a:spcPct val="0"/>
              </a:spcBef>
              <a:spcAft>
                <a:spcPct val="0"/>
              </a:spcAft>
              <a:defRPr sz="2400">
                <a:solidFill>
                  <a:schemeClr val="tx1"/>
                </a:solidFill>
                <a:latin typeface="Goudy Old Style" charset="0"/>
                <a:ea typeface="ＭＳ Ｐゴシック" charset="0"/>
              </a:defRPr>
            </a:lvl8pPr>
            <a:lvl9pPr marL="3886200" indent="-228600" eaLnBrk="0" fontAlgn="base" hangingPunct="0">
              <a:spcBef>
                <a:spcPct val="0"/>
              </a:spcBef>
              <a:spcAft>
                <a:spcPct val="0"/>
              </a:spcAft>
              <a:defRPr sz="2400">
                <a:solidFill>
                  <a:schemeClr val="tx1"/>
                </a:solidFill>
                <a:latin typeface="Goudy Old Style" charset="0"/>
                <a:ea typeface="ＭＳ Ｐゴシック" charset="0"/>
              </a:defRPr>
            </a:lvl9pPr>
          </a:lstStyle>
          <a:p>
            <a:pPr eaLnBrk="1" fontAlgn="auto" hangingPunct="1">
              <a:spcBef>
                <a:spcPts val="0"/>
              </a:spcBef>
              <a:spcAft>
                <a:spcPts val="0"/>
              </a:spcAft>
            </a:pPr>
            <a:endParaRPr lang="en-US" sz="2800" dirty="0">
              <a:solidFill>
                <a:prstClr val="black"/>
              </a:solidFill>
              <a:latin typeface="Myriad Set Text"/>
              <a:cs typeface="Myriad Set Text"/>
            </a:endParaRPr>
          </a:p>
        </p:txBody>
      </p:sp>
      <p:sp>
        <p:nvSpPr>
          <p:cNvPr id="4" name="Title 1"/>
          <p:cNvSpPr>
            <a:spLocks noGrp="1"/>
          </p:cNvSpPr>
          <p:nvPr>
            <p:ph type="title"/>
          </p:nvPr>
        </p:nvSpPr>
        <p:spPr>
          <a:xfrm>
            <a:off x="228600" y="228600"/>
            <a:ext cx="8763000" cy="706437"/>
          </a:xfrm>
        </p:spPr>
        <p:txBody>
          <a:bodyPr/>
          <a:lstStyle/>
          <a:p>
            <a:pPr eaLnBrk="1" hangingPunct="1"/>
            <a:r>
              <a:rPr lang="en-US" sz="3200" dirty="0" smtClean="0">
                <a:solidFill>
                  <a:srgbClr val="A01F1F"/>
                </a:solidFill>
                <a:latin typeface="Myriad Set Text"/>
                <a:cs typeface="Myriad Set Text"/>
              </a:rPr>
              <a:t>Attacks at different layers</a:t>
            </a:r>
            <a:endParaRPr lang="en-US" sz="3200" dirty="0">
              <a:solidFill>
                <a:srgbClr val="A01F1F"/>
              </a:solidFill>
              <a:latin typeface="Myriad Set Text"/>
              <a:cs typeface="Myriad Set Text"/>
            </a:endParaRPr>
          </a:p>
        </p:txBody>
      </p:sp>
      <p:sp>
        <p:nvSpPr>
          <p:cNvPr id="6" name="TextBox 5"/>
          <p:cNvSpPr txBox="1"/>
          <p:nvPr/>
        </p:nvSpPr>
        <p:spPr>
          <a:xfrm>
            <a:off x="698514" y="1371600"/>
            <a:ext cx="2501886" cy="461665"/>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Myriad Set Text"/>
                <a:cs typeface="Myriad Set Text"/>
              </a:rPr>
              <a:t>Social Engineering </a:t>
            </a:r>
            <a:endParaRPr lang="en-US" dirty="0">
              <a:solidFill>
                <a:prstClr val="black"/>
              </a:solidFill>
              <a:latin typeface="Myriad Set Text"/>
              <a:cs typeface="Myriad Set Text"/>
            </a:endParaRPr>
          </a:p>
        </p:txBody>
      </p:sp>
      <p:sp>
        <p:nvSpPr>
          <p:cNvPr id="7" name="TextBox 6"/>
          <p:cNvSpPr txBox="1"/>
          <p:nvPr/>
        </p:nvSpPr>
        <p:spPr>
          <a:xfrm>
            <a:off x="685800" y="2590800"/>
            <a:ext cx="2005677"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Myriad Set Text"/>
                <a:cs typeface="Myriad Set Text"/>
              </a:rPr>
              <a:t>Malware </a:t>
            </a:r>
            <a:r>
              <a:rPr lang="en-US" dirty="0" smtClean="0">
                <a:solidFill>
                  <a:prstClr val="black"/>
                </a:solidFill>
                <a:latin typeface="Myriad Set Text"/>
                <a:cs typeface="Myriad Set Text"/>
              </a:rPr>
              <a:t>/ Macros</a:t>
            </a:r>
            <a:endParaRPr lang="en-US" dirty="0">
              <a:solidFill>
                <a:prstClr val="black"/>
              </a:solidFill>
              <a:latin typeface="Myriad Set Text"/>
              <a:cs typeface="Myriad Set Text"/>
            </a:endParaRPr>
          </a:p>
        </p:txBody>
      </p:sp>
      <p:sp>
        <p:nvSpPr>
          <p:cNvPr id="8" name="TextBox 7"/>
          <p:cNvSpPr txBox="1"/>
          <p:nvPr/>
        </p:nvSpPr>
        <p:spPr>
          <a:xfrm>
            <a:off x="838200" y="3729335"/>
            <a:ext cx="2125777" cy="461665"/>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Myriad Set Text"/>
                <a:cs typeface="Myriad Set Text"/>
              </a:rPr>
              <a:t>Viruses/ Trojans</a:t>
            </a:r>
            <a:endParaRPr lang="en-US" dirty="0">
              <a:solidFill>
                <a:prstClr val="black"/>
              </a:solidFill>
              <a:latin typeface="Myriad Set Text"/>
              <a:cs typeface="Myriad Set Text"/>
            </a:endParaRPr>
          </a:p>
        </p:txBody>
      </p:sp>
      <p:sp>
        <p:nvSpPr>
          <p:cNvPr id="9" name="TextBox 8"/>
          <p:cNvSpPr txBox="1"/>
          <p:nvPr/>
        </p:nvSpPr>
        <p:spPr>
          <a:xfrm>
            <a:off x="1295400" y="4914305"/>
            <a:ext cx="426572" cy="461665"/>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Myriad Set Text"/>
                <a:cs typeface="Myriad Set Text"/>
              </a:rPr>
              <a:t>??</a:t>
            </a:r>
            <a:endParaRPr lang="en-US" dirty="0">
              <a:solidFill>
                <a:prstClr val="black"/>
              </a:solidFill>
              <a:latin typeface="Myriad Set Text"/>
              <a:cs typeface="Myriad Set Text"/>
            </a:endParaRPr>
          </a:p>
        </p:txBody>
      </p:sp>
      <p:sp>
        <p:nvSpPr>
          <p:cNvPr id="3" name="Slide Number Placeholder 2"/>
          <p:cNvSpPr>
            <a:spLocks noGrp="1"/>
          </p:cNvSpPr>
          <p:nvPr>
            <p:ph type="sldNum" sz="quarter" idx="12"/>
          </p:nvPr>
        </p:nvSpPr>
        <p:spPr/>
        <p:txBody>
          <a:bodyPr/>
          <a:lstStyle/>
          <a:p>
            <a:fld id="{AA484CD2-854F-46FC-8B6C-AA4F406E8552}"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13337722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Possible </a:t>
            </a:r>
            <a:r>
              <a:rPr lang="en-US" u="sng" dirty="0" smtClean="0"/>
              <a:t>activation</a:t>
            </a:r>
            <a:r>
              <a:rPr lang="en-US" dirty="0" smtClean="0"/>
              <a:t> solution</a:t>
            </a:r>
            <a:r>
              <a:rPr lang="en-US" dirty="0"/>
              <a:t>: </a:t>
            </a:r>
            <a:r>
              <a:rPr lang="en-US" dirty="0" smtClean="0"/>
              <a:t>Logic Encryption</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5" name="Slide Number Placeholder 4"/>
          <p:cNvSpPr>
            <a:spLocks noGrp="1"/>
          </p:cNvSpPr>
          <p:nvPr>
            <p:ph type="sldNum" sz="quarter" idx="11"/>
          </p:nvPr>
        </p:nvSpPr>
        <p:spPr/>
        <p:txBody>
          <a:bodyPr/>
          <a:lstStyle/>
          <a:p>
            <a:fld id="{B4689765-5485-4130-8525-AA8B12692EFF}" type="slidenum">
              <a:rPr lang="en-US" smtClean="0">
                <a:solidFill>
                  <a:srgbClr val="333333"/>
                </a:solidFill>
              </a:rPr>
              <a:pPr/>
              <a:t>50</a:t>
            </a:fld>
            <a:endParaRPr lang="en-US">
              <a:solidFill>
                <a:srgbClr val="333333"/>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716780"/>
            <a:ext cx="257175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5238690" y="4510790"/>
            <a:ext cx="3724335" cy="1890010"/>
            <a:chOff x="5238690" y="4510790"/>
            <a:chExt cx="3724335" cy="189001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4510790"/>
              <a:ext cx="320992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5238690" y="4648200"/>
              <a:ext cx="628710" cy="1752600"/>
              <a:chOff x="5238690" y="4648200"/>
              <a:chExt cx="628710" cy="1752600"/>
            </a:xfrm>
          </p:grpSpPr>
          <p:grpSp>
            <p:nvGrpSpPr>
              <p:cNvPr id="11" name="Group 10"/>
              <p:cNvGrpSpPr/>
              <p:nvPr/>
            </p:nvGrpSpPr>
            <p:grpSpPr>
              <a:xfrm>
                <a:off x="5638800" y="4648200"/>
                <a:ext cx="228600" cy="1752600"/>
                <a:chOff x="5476875" y="4495800"/>
                <a:chExt cx="228600" cy="1752600"/>
              </a:xfrm>
            </p:grpSpPr>
            <p:sp>
              <p:nvSpPr>
                <p:cNvPr id="9" name="Rectangle 8"/>
                <p:cNvSpPr/>
                <p:nvPr/>
              </p:nvSpPr>
              <p:spPr>
                <a:xfrm>
                  <a:off x="5476875" y="5082540"/>
                  <a:ext cx="228600" cy="198120"/>
                </a:xfrm>
                <a:prstGeom prst="rect">
                  <a:avLst/>
                </a:prstGeom>
                <a:ln>
                  <a:solidFill>
                    <a:srgbClr val="FF3300"/>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en-US" sz="800" kern="0" dirty="0" smtClean="0">
                      <a:solidFill>
                        <a:srgbClr val="FF3300"/>
                      </a:solidFill>
                    </a:rPr>
                    <a:t>0</a:t>
                  </a:r>
                </a:p>
              </p:txBody>
            </p:sp>
            <p:sp>
              <p:nvSpPr>
                <p:cNvPr id="12" name="Rectangle 11"/>
                <p:cNvSpPr/>
                <p:nvPr/>
              </p:nvSpPr>
              <p:spPr>
                <a:xfrm>
                  <a:off x="5476875" y="5273040"/>
                  <a:ext cx="228600" cy="198120"/>
                </a:xfrm>
                <a:prstGeom prst="rect">
                  <a:avLst/>
                </a:prstGeom>
                <a:ln>
                  <a:solidFill>
                    <a:srgbClr val="FF3300"/>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en-US" sz="800" kern="0" dirty="0" smtClean="0">
                      <a:solidFill>
                        <a:srgbClr val="FF3300"/>
                      </a:solidFill>
                    </a:rPr>
                    <a:t>0</a:t>
                  </a:r>
                </a:p>
              </p:txBody>
            </p:sp>
            <p:sp>
              <p:nvSpPr>
                <p:cNvPr id="13" name="Rectangle 12"/>
                <p:cNvSpPr/>
                <p:nvPr/>
              </p:nvSpPr>
              <p:spPr>
                <a:xfrm>
                  <a:off x="5476875" y="5471160"/>
                  <a:ext cx="228600" cy="198120"/>
                </a:xfrm>
                <a:prstGeom prst="rect">
                  <a:avLst/>
                </a:prstGeom>
                <a:ln>
                  <a:solidFill>
                    <a:srgbClr val="FF3300"/>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en-US" sz="800" kern="0" dirty="0" smtClean="0">
                      <a:solidFill>
                        <a:srgbClr val="FF3300"/>
                      </a:solidFill>
                    </a:rPr>
                    <a:t>1</a:t>
                  </a:r>
                </a:p>
              </p:txBody>
            </p:sp>
            <p:sp>
              <p:nvSpPr>
                <p:cNvPr id="14" name="Rectangle 13"/>
                <p:cNvSpPr/>
                <p:nvPr/>
              </p:nvSpPr>
              <p:spPr>
                <a:xfrm>
                  <a:off x="5476875" y="5661660"/>
                  <a:ext cx="228600" cy="198120"/>
                </a:xfrm>
                <a:prstGeom prst="rect">
                  <a:avLst/>
                </a:prstGeom>
                <a:ln>
                  <a:solidFill>
                    <a:srgbClr val="FF3300"/>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en-US" sz="800" kern="0" dirty="0" smtClean="0">
                      <a:solidFill>
                        <a:srgbClr val="FF3300"/>
                      </a:solidFill>
                    </a:rPr>
                    <a:t>1</a:t>
                  </a:r>
                </a:p>
              </p:txBody>
            </p:sp>
            <p:sp>
              <p:nvSpPr>
                <p:cNvPr id="15" name="Rectangle 14"/>
                <p:cNvSpPr/>
                <p:nvPr/>
              </p:nvSpPr>
              <p:spPr>
                <a:xfrm>
                  <a:off x="5476875" y="5852160"/>
                  <a:ext cx="228600" cy="198120"/>
                </a:xfrm>
                <a:prstGeom prst="rect">
                  <a:avLst/>
                </a:prstGeom>
                <a:ln>
                  <a:solidFill>
                    <a:srgbClr val="FF3300"/>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en-US" sz="800" kern="0" dirty="0" smtClean="0">
                      <a:solidFill>
                        <a:srgbClr val="FF3300"/>
                      </a:solidFill>
                    </a:rPr>
                    <a:t>0</a:t>
                  </a:r>
                </a:p>
              </p:txBody>
            </p:sp>
            <p:sp>
              <p:nvSpPr>
                <p:cNvPr id="16" name="Rectangle 15"/>
                <p:cNvSpPr/>
                <p:nvPr/>
              </p:nvSpPr>
              <p:spPr>
                <a:xfrm>
                  <a:off x="5476875" y="6050280"/>
                  <a:ext cx="228600" cy="198120"/>
                </a:xfrm>
                <a:prstGeom prst="rect">
                  <a:avLst/>
                </a:prstGeom>
                <a:ln>
                  <a:solidFill>
                    <a:srgbClr val="FF3300"/>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en-US" sz="800" kern="0" dirty="0" smtClean="0">
                      <a:solidFill>
                        <a:srgbClr val="FF3300"/>
                      </a:solidFill>
                    </a:rPr>
                    <a:t>1</a:t>
                  </a:r>
                </a:p>
              </p:txBody>
            </p:sp>
            <p:sp>
              <p:nvSpPr>
                <p:cNvPr id="20" name="Rectangle 19"/>
                <p:cNvSpPr/>
                <p:nvPr/>
              </p:nvSpPr>
              <p:spPr>
                <a:xfrm>
                  <a:off x="5476875" y="4495800"/>
                  <a:ext cx="228600" cy="198120"/>
                </a:xfrm>
                <a:prstGeom prst="rect">
                  <a:avLst/>
                </a:prstGeom>
                <a:ln>
                  <a:solidFill>
                    <a:srgbClr val="FF3300"/>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en-US" sz="800" kern="0" dirty="0" smtClean="0">
                      <a:solidFill>
                        <a:srgbClr val="FF3300"/>
                      </a:solidFill>
                    </a:rPr>
                    <a:t>1</a:t>
                  </a:r>
                </a:p>
              </p:txBody>
            </p:sp>
            <p:sp>
              <p:nvSpPr>
                <p:cNvPr id="21" name="Rectangle 20"/>
                <p:cNvSpPr/>
                <p:nvPr/>
              </p:nvSpPr>
              <p:spPr>
                <a:xfrm>
                  <a:off x="5476875" y="4686300"/>
                  <a:ext cx="228600" cy="198120"/>
                </a:xfrm>
                <a:prstGeom prst="rect">
                  <a:avLst/>
                </a:prstGeom>
                <a:ln>
                  <a:solidFill>
                    <a:srgbClr val="FF3300"/>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en-US" sz="800" kern="0" dirty="0" smtClean="0">
                      <a:solidFill>
                        <a:srgbClr val="FF3300"/>
                      </a:solidFill>
                    </a:rPr>
                    <a:t>0</a:t>
                  </a:r>
                </a:p>
              </p:txBody>
            </p:sp>
            <p:sp>
              <p:nvSpPr>
                <p:cNvPr id="22" name="Rectangle 21"/>
                <p:cNvSpPr/>
                <p:nvPr/>
              </p:nvSpPr>
              <p:spPr>
                <a:xfrm>
                  <a:off x="5476875" y="4884420"/>
                  <a:ext cx="228600" cy="198120"/>
                </a:xfrm>
                <a:prstGeom prst="rect">
                  <a:avLst/>
                </a:prstGeom>
                <a:ln>
                  <a:solidFill>
                    <a:srgbClr val="FF3300"/>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en-US" sz="800" kern="0" dirty="0" smtClean="0">
                      <a:solidFill>
                        <a:srgbClr val="FF3300"/>
                      </a:solidFill>
                    </a:rPr>
                    <a:t>1</a:t>
                  </a:r>
                </a:p>
              </p:txBody>
            </p:sp>
          </p:grpSp>
          <p:sp>
            <p:nvSpPr>
              <p:cNvPr id="23" name="TextBox 22"/>
              <p:cNvSpPr txBox="1"/>
              <p:nvPr/>
            </p:nvSpPr>
            <p:spPr>
              <a:xfrm rot="16200000">
                <a:off x="4675747" y="5340683"/>
                <a:ext cx="1525995" cy="400110"/>
              </a:xfrm>
              <a:prstGeom prst="rect">
                <a:avLst/>
              </a:prstGeom>
              <a:noFill/>
            </p:spPr>
            <p:txBody>
              <a:bodyPr wrap="none" rtlCol="0">
                <a:spAutoFit/>
              </a:bodyPr>
              <a:lstStyle/>
              <a:p>
                <a:r>
                  <a:rPr lang="en-US" sz="2000" dirty="0" smtClean="0">
                    <a:solidFill>
                      <a:srgbClr val="333333"/>
                    </a:solidFill>
                  </a:rPr>
                  <a:t>key register</a:t>
                </a:r>
                <a:endParaRPr lang="en-US" sz="2000" dirty="0">
                  <a:solidFill>
                    <a:srgbClr val="333333"/>
                  </a:solidFill>
                </a:endParaRPr>
              </a:p>
            </p:txBody>
          </p:sp>
        </p:grpSp>
      </p:grpSp>
      <p:sp>
        <p:nvSpPr>
          <p:cNvPr id="27" name="Content Placeholder 4"/>
          <p:cNvSpPr txBox="1">
            <a:spLocks/>
          </p:cNvSpPr>
          <p:nvPr/>
        </p:nvSpPr>
        <p:spPr>
          <a:xfrm>
            <a:off x="76200" y="1219200"/>
            <a:ext cx="8991600" cy="3299460"/>
          </a:xfrm>
          <a:prstGeom prst="rect">
            <a:avLst/>
          </a:prstGeom>
        </p:spPr>
        <p:txBody>
          <a:bodyPr lIns="137160" rIns="137160"/>
          <a:lstStyle>
            <a:lvl1pPr marL="342900" indent="-342900" algn="l" rtl="0" eaLnBrk="0" fontAlgn="base" hangingPunct="0">
              <a:spcBef>
                <a:spcPct val="30000"/>
              </a:spcBef>
              <a:spcAft>
                <a:spcPct val="0"/>
              </a:spcAft>
              <a:buClr>
                <a:srgbClr val="428C8A"/>
              </a:buClr>
              <a:buSzPct val="80000"/>
              <a:buFont typeface="Wingdings" pitchFamily="-112" charset="2"/>
              <a:buChar char="n"/>
              <a:defRPr sz="2400">
                <a:solidFill>
                  <a:schemeClr val="tx2"/>
                </a:solidFill>
                <a:latin typeface="+mn-lt"/>
                <a:ea typeface="ＭＳ Ｐゴシック" pitchFamily="-112" charset="-128"/>
                <a:cs typeface="+mn-cs"/>
              </a:defRPr>
            </a:lvl1pPr>
            <a:lvl2pPr marL="803275" indent="-346075" algn="l" rtl="0" eaLnBrk="0" fontAlgn="base" hangingPunct="0">
              <a:spcBef>
                <a:spcPts val="0"/>
              </a:spcBef>
              <a:spcAft>
                <a:spcPct val="0"/>
              </a:spcAft>
              <a:buClr>
                <a:schemeClr val="bg2"/>
              </a:buClr>
              <a:buFont typeface="Tahoma" pitchFamily="-112" charset="0"/>
              <a:buChar char="—"/>
              <a:defRPr sz="2000">
                <a:solidFill>
                  <a:schemeClr val="bg2"/>
                </a:solidFill>
                <a:latin typeface="+mn-lt"/>
                <a:ea typeface="ＭＳ Ｐゴシック" pitchFamily="-112" charset="-128"/>
              </a:defRPr>
            </a:lvl2pPr>
            <a:lvl3pPr marL="1193800" indent="-228600" algn="l" rtl="0" eaLnBrk="0" fontAlgn="base" hangingPunct="0">
              <a:spcBef>
                <a:spcPts val="0"/>
              </a:spcBef>
              <a:spcAft>
                <a:spcPct val="0"/>
              </a:spcAft>
              <a:buClr>
                <a:schemeClr val="bg2"/>
              </a:buClr>
              <a:buFont typeface="Tahoma" pitchFamily="-112" charset="0"/>
              <a:buChar char="–"/>
              <a:defRPr>
                <a:solidFill>
                  <a:schemeClr val="bg2"/>
                </a:solidFill>
                <a:latin typeface="+mn-lt"/>
                <a:ea typeface="ＭＳ Ｐゴシック" pitchFamily="-112" charset="-128"/>
              </a:defRPr>
            </a:lvl3pPr>
            <a:lvl4pPr marL="1600200" indent="-228600" algn="l" rtl="0" eaLnBrk="0" fontAlgn="base" hangingPunct="0">
              <a:spcBef>
                <a:spcPts val="0"/>
              </a:spcBef>
              <a:spcAft>
                <a:spcPct val="0"/>
              </a:spcAft>
              <a:buClr>
                <a:schemeClr val="bg2"/>
              </a:buClr>
              <a:buFont typeface="Tahoma" pitchFamily="-112" charset="0"/>
              <a:buChar char="–"/>
              <a:defRPr sz="1600">
                <a:solidFill>
                  <a:schemeClr val="bg2"/>
                </a:solidFill>
                <a:latin typeface="+mn-lt"/>
                <a:ea typeface="ＭＳ Ｐゴシック" pitchFamily="-112" charset="-128"/>
              </a:defRPr>
            </a:lvl4pPr>
            <a:lvl5pPr marL="2057400" indent="-228600" algn="l" rtl="0" eaLnBrk="0" fontAlgn="base" hangingPunct="0">
              <a:spcBef>
                <a:spcPct val="30000"/>
              </a:spcBef>
              <a:spcAft>
                <a:spcPct val="0"/>
              </a:spcAft>
              <a:buClr>
                <a:schemeClr val="bg2"/>
              </a:buClr>
              <a:buFont typeface="Arial" pitchFamily="34" charset="0"/>
              <a:buChar char="•"/>
              <a:defRPr sz="1600">
                <a:solidFill>
                  <a:schemeClr val="bg2"/>
                </a:solidFill>
                <a:latin typeface="+mn-lt"/>
                <a:ea typeface="ＭＳ Ｐゴシック" pitchFamily="-112" charset="-128"/>
              </a:defRPr>
            </a:lvl5pPr>
            <a:lvl6pPr marL="25146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6pPr>
            <a:lvl7pPr marL="29718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7pPr>
            <a:lvl8pPr marL="34290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8pPr>
            <a:lvl9pPr marL="38862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9pPr>
          </a:lstStyle>
          <a:p>
            <a:pPr>
              <a:spcBef>
                <a:spcPts val="300"/>
              </a:spcBef>
              <a:buClr>
                <a:srgbClr val="5F5F5F"/>
              </a:buClr>
            </a:pPr>
            <a:r>
              <a:rPr lang="en-US" sz="2000" dirty="0" smtClean="0">
                <a:solidFill>
                  <a:srgbClr val="5F5F5F"/>
                </a:solidFill>
              </a:rPr>
              <a:t>Concept: Add gates throughout design connected to a key</a:t>
            </a:r>
          </a:p>
          <a:p>
            <a:pPr lvl="1">
              <a:spcBef>
                <a:spcPts val="300"/>
              </a:spcBef>
              <a:buClr>
                <a:srgbClr val="5F5F5F"/>
              </a:buClr>
            </a:pPr>
            <a:r>
              <a:rPr lang="en-US" sz="1600" dirty="0" smtClean="0">
                <a:solidFill>
                  <a:srgbClr val="5F5F5F"/>
                </a:solidFill>
              </a:rPr>
              <a:t>Generate a 256 bit encryption key K[0..255]</a:t>
            </a:r>
          </a:p>
          <a:p>
            <a:pPr lvl="1">
              <a:spcBef>
                <a:spcPts val="300"/>
              </a:spcBef>
              <a:buClr>
                <a:srgbClr val="5F5F5F"/>
              </a:buClr>
            </a:pPr>
            <a:r>
              <a:rPr lang="en-US" sz="1600" dirty="0" smtClean="0">
                <a:solidFill>
                  <a:srgbClr val="5F5F5F"/>
                </a:solidFill>
              </a:rPr>
              <a:t>Modify </a:t>
            </a:r>
            <a:r>
              <a:rPr lang="en-US" sz="1600" dirty="0" err="1" smtClean="0">
                <a:solidFill>
                  <a:srgbClr val="5F5F5F"/>
                </a:solidFill>
              </a:rPr>
              <a:t>netlist</a:t>
            </a:r>
            <a:r>
              <a:rPr lang="en-US" sz="1600" dirty="0" smtClean="0">
                <a:solidFill>
                  <a:srgbClr val="5F5F5F"/>
                </a:solidFill>
              </a:rPr>
              <a:t> to inject 256 XOR or XNOR gates throughout the design </a:t>
            </a:r>
          </a:p>
          <a:p>
            <a:pPr lvl="1">
              <a:spcBef>
                <a:spcPts val="300"/>
              </a:spcBef>
              <a:buClr>
                <a:srgbClr val="5F5F5F"/>
              </a:buClr>
            </a:pPr>
            <a:r>
              <a:rPr lang="en-US" sz="1600" dirty="0" smtClean="0">
                <a:solidFill>
                  <a:srgbClr val="5F5F5F"/>
                </a:solidFill>
              </a:rPr>
              <a:t>Gates inserted are pre-determined by the bit in the key</a:t>
            </a:r>
          </a:p>
          <a:p>
            <a:pPr lvl="1">
              <a:spcBef>
                <a:spcPts val="300"/>
              </a:spcBef>
              <a:buClr>
                <a:srgbClr val="5F5F5F"/>
              </a:buClr>
            </a:pPr>
            <a:r>
              <a:rPr lang="en-US" sz="1600" dirty="0" smtClean="0">
                <a:solidFill>
                  <a:srgbClr val="5F5F5F"/>
                </a:solidFill>
              </a:rPr>
              <a:t>Injection sites should be off critical path and cause max errors on wrong key</a:t>
            </a:r>
          </a:p>
          <a:p>
            <a:pPr lvl="1">
              <a:spcBef>
                <a:spcPts val="300"/>
              </a:spcBef>
              <a:buClr>
                <a:srgbClr val="5F5F5F"/>
              </a:buClr>
            </a:pPr>
            <a:r>
              <a:rPr lang="en-US" sz="1600" dirty="0" smtClean="0">
                <a:solidFill>
                  <a:srgbClr val="5F5F5F"/>
                </a:solidFill>
              </a:rPr>
              <a:t>Manufacture devices at a potentially un-trustworthy fab</a:t>
            </a:r>
          </a:p>
          <a:p>
            <a:pPr lvl="1">
              <a:spcBef>
                <a:spcPts val="300"/>
              </a:spcBef>
              <a:buClr>
                <a:srgbClr val="5F5F5F"/>
              </a:buClr>
            </a:pPr>
            <a:r>
              <a:rPr lang="en-US" sz="1600" dirty="0" smtClean="0">
                <a:solidFill>
                  <a:srgbClr val="5F5F5F"/>
                </a:solidFill>
              </a:rPr>
              <a:t>Place a 256 bit key in tamper-proof location in the design after fabrication</a:t>
            </a:r>
          </a:p>
          <a:p>
            <a:pPr>
              <a:spcBef>
                <a:spcPts val="300"/>
              </a:spcBef>
              <a:buClr>
                <a:srgbClr val="5F5F5F"/>
              </a:buClr>
            </a:pPr>
            <a:r>
              <a:rPr lang="en-US" sz="1800" dirty="0">
                <a:solidFill>
                  <a:srgbClr val="5F5F5F"/>
                </a:solidFill>
              </a:rPr>
              <a:t>Open questions</a:t>
            </a:r>
          </a:p>
          <a:p>
            <a:pPr lvl="1">
              <a:spcBef>
                <a:spcPts val="300"/>
              </a:spcBef>
              <a:buClr>
                <a:srgbClr val="5F5F5F"/>
              </a:buClr>
            </a:pPr>
            <a:r>
              <a:rPr lang="en-US" sz="1600" dirty="0">
                <a:solidFill>
                  <a:srgbClr val="5F5F5F"/>
                </a:solidFill>
              </a:rPr>
              <a:t>How to find best injection sites</a:t>
            </a:r>
          </a:p>
          <a:p>
            <a:pPr lvl="1">
              <a:spcBef>
                <a:spcPts val="300"/>
              </a:spcBef>
              <a:buClr>
                <a:srgbClr val="5F5F5F"/>
              </a:buClr>
            </a:pPr>
            <a:r>
              <a:rPr lang="en-US" sz="1600" dirty="0">
                <a:solidFill>
                  <a:srgbClr val="5F5F5F"/>
                </a:solidFill>
              </a:rPr>
              <a:t>How to avoid critical timing paths</a:t>
            </a:r>
          </a:p>
          <a:p>
            <a:pPr lvl="1">
              <a:spcBef>
                <a:spcPts val="300"/>
              </a:spcBef>
              <a:buClr>
                <a:srgbClr val="5F5F5F"/>
              </a:buClr>
            </a:pPr>
            <a:r>
              <a:rPr lang="en-US" sz="1600" dirty="0">
                <a:solidFill>
                  <a:srgbClr val="5F5F5F"/>
                </a:solidFill>
              </a:rPr>
              <a:t>How to implement tamper-proof locations for the encryption key</a:t>
            </a:r>
          </a:p>
          <a:p>
            <a:pPr>
              <a:spcBef>
                <a:spcPts val="300"/>
              </a:spcBef>
              <a:buClr>
                <a:srgbClr val="5F5F5F"/>
              </a:buClr>
            </a:pPr>
            <a:endParaRPr lang="en-US" b="1" dirty="0" smtClean="0">
              <a:solidFill>
                <a:srgbClr val="5F5F5F"/>
              </a:solidFill>
            </a:endParaRPr>
          </a:p>
        </p:txBody>
      </p:sp>
      <p:grpSp>
        <p:nvGrpSpPr>
          <p:cNvPr id="2" name="Group 1"/>
          <p:cNvGrpSpPr/>
          <p:nvPr/>
        </p:nvGrpSpPr>
        <p:grpSpPr>
          <a:xfrm>
            <a:off x="3352800" y="5183450"/>
            <a:ext cx="1828800" cy="614363"/>
            <a:chOff x="3352800" y="5183450"/>
            <a:chExt cx="1828800" cy="614363"/>
          </a:xfrm>
        </p:grpSpPr>
        <p:cxnSp>
          <p:nvCxnSpPr>
            <p:cNvPr id="32" name="Straight Arrow Connector 31"/>
            <p:cNvCxnSpPr/>
            <p:nvPr/>
          </p:nvCxnSpPr>
          <p:spPr>
            <a:xfrm>
              <a:off x="3352800" y="5490631"/>
              <a:ext cx="1828800" cy="0"/>
            </a:xfrm>
            <a:prstGeom prst="straightConnector1">
              <a:avLst/>
            </a:prstGeom>
            <a:noFill/>
            <a:ln w="19050" cap="flat" cmpd="sng" algn="ctr">
              <a:solidFill>
                <a:srgbClr val="333333"/>
              </a:solidFill>
              <a:prstDash val="solid"/>
              <a:tailEnd type="arrow"/>
            </a:ln>
            <a:effectLst/>
          </p:spPr>
        </p:cxnSp>
        <p:sp>
          <p:nvSpPr>
            <p:cNvPr id="31" name="Parallelogram 30"/>
            <p:cNvSpPr/>
            <p:nvPr/>
          </p:nvSpPr>
          <p:spPr>
            <a:xfrm>
              <a:off x="3655269" y="5183450"/>
              <a:ext cx="1223862" cy="614363"/>
            </a:xfrm>
            <a:prstGeom prst="parallelogram">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1800" kern="0" dirty="0" smtClean="0">
                  <a:solidFill>
                    <a:srgbClr val="FFFFFF"/>
                  </a:solidFill>
                </a:rPr>
                <a:t>EDA Tool</a:t>
              </a:r>
            </a:p>
          </p:txBody>
        </p:sp>
      </p:grpSp>
      <p:sp>
        <p:nvSpPr>
          <p:cNvPr id="24" name="TextBox 23"/>
          <p:cNvSpPr txBox="1"/>
          <p:nvPr/>
        </p:nvSpPr>
        <p:spPr>
          <a:xfrm>
            <a:off x="3581400" y="6642556"/>
            <a:ext cx="978153" cy="215444"/>
          </a:xfrm>
          <a:prstGeom prst="rect">
            <a:avLst/>
          </a:prstGeom>
          <a:noFill/>
        </p:spPr>
        <p:txBody>
          <a:bodyPr wrap="none" rtlCol="0">
            <a:spAutoFit/>
          </a:bodyPr>
          <a:lstStyle/>
          <a:p>
            <a:r>
              <a:rPr lang="en-US" sz="800" dirty="0" smtClean="0">
                <a:solidFill>
                  <a:srgbClr val="333333"/>
                </a:solidFill>
              </a:rPr>
              <a:t>Ideas: UM &amp; NYU</a:t>
            </a:r>
            <a:endParaRPr lang="en-US" sz="800" dirty="0">
              <a:solidFill>
                <a:srgbClr val="333333"/>
              </a:solidFill>
            </a:endParaRPr>
          </a:p>
        </p:txBody>
      </p:sp>
    </p:spTree>
    <p:extLst>
      <p:ext uri="{BB962C8B-B14F-4D97-AF65-F5344CB8AC3E}">
        <p14:creationId xmlns:p14="http://schemas.microsoft.com/office/powerpoint/2010/main" val="1352568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62000" y="2438400"/>
            <a:ext cx="4953000" cy="3810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en-US" kern="0" smtClean="0">
              <a:solidFill>
                <a:srgbClr val="FFFFFF"/>
              </a:solidFill>
            </a:endParaRPr>
          </a:p>
        </p:txBody>
      </p:sp>
      <p:sp>
        <p:nvSpPr>
          <p:cNvPr id="9" name="Rounded Rectangle 8"/>
          <p:cNvSpPr/>
          <p:nvPr/>
        </p:nvSpPr>
        <p:spPr>
          <a:xfrm>
            <a:off x="762000" y="3529263"/>
            <a:ext cx="5105400" cy="38100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en-US" kern="0" smtClean="0">
              <a:solidFill>
                <a:srgbClr val="FFFFFF"/>
              </a:solidFill>
            </a:endParaRPr>
          </a:p>
        </p:txBody>
      </p:sp>
      <p:sp>
        <p:nvSpPr>
          <p:cNvPr id="10" name="Rounded Rectangle 9"/>
          <p:cNvSpPr/>
          <p:nvPr/>
        </p:nvSpPr>
        <p:spPr>
          <a:xfrm>
            <a:off x="762000" y="4343400"/>
            <a:ext cx="5105400" cy="381000"/>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fontAlgn="auto">
              <a:spcBef>
                <a:spcPts val="0"/>
              </a:spcBef>
              <a:spcAft>
                <a:spcPts val="0"/>
              </a:spcAft>
            </a:pPr>
            <a:endParaRPr lang="en-US" kern="0" smtClean="0">
              <a:solidFill>
                <a:srgbClr val="FFFFFF"/>
              </a:solidFill>
            </a:endParaRPr>
          </a:p>
        </p:txBody>
      </p:sp>
      <p:sp>
        <p:nvSpPr>
          <p:cNvPr id="7" name="Rounded Rectangle 6"/>
          <p:cNvSpPr/>
          <p:nvPr/>
        </p:nvSpPr>
        <p:spPr>
          <a:xfrm>
            <a:off x="762000" y="1371600"/>
            <a:ext cx="2971800" cy="3810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endParaRPr lang="en-US" kern="0" smtClean="0">
              <a:solidFill>
                <a:srgbClr val="FFFFFF"/>
              </a:solidFill>
            </a:endParaRPr>
          </a:p>
        </p:txBody>
      </p:sp>
      <p:sp>
        <p:nvSpPr>
          <p:cNvPr id="2" name="Title 1"/>
          <p:cNvSpPr>
            <a:spLocks noGrp="1"/>
          </p:cNvSpPr>
          <p:nvPr>
            <p:ph type="title"/>
          </p:nvPr>
        </p:nvSpPr>
        <p:spPr/>
        <p:txBody>
          <a:bodyPr/>
          <a:lstStyle/>
          <a:p>
            <a:r>
              <a:rPr lang="en-US" dirty="0" smtClean="0"/>
              <a:t>Different types of solution are needed</a:t>
            </a:r>
            <a:endParaRPr lang="en-US" dirty="0"/>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5" name="Rectangle 4"/>
          <p:cNvSpPr/>
          <p:nvPr/>
        </p:nvSpPr>
        <p:spPr>
          <a:xfrm>
            <a:off x="457200" y="5181600"/>
            <a:ext cx="8458200" cy="685800"/>
          </a:xfrm>
          <a:prstGeom prst="rect">
            <a:avLst/>
          </a:prstGeom>
          <a:gradFill flip="none" rotWithShape="1">
            <a:gsLst>
              <a:gs pos="0">
                <a:srgbClr val="DDEBCF"/>
              </a:gs>
              <a:gs pos="50000">
                <a:srgbClr val="9CB86E"/>
              </a:gs>
              <a:gs pos="100000">
                <a:srgbClr val="156B13"/>
              </a:gs>
            </a:gsLst>
            <a:lin ang="16800000" scaled="0"/>
            <a:tileRect/>
          </a:gradFill>
          <a:ln w="9525" cap="flat" cmpd="sng" algn="ctr">
            <a:solidFill>
              <a:schemeClr val="bg1"/>
            </a:solidFill>
            <a:prstDash val="solid"/>
          </a:ln>
          <a:effectLst/>
        </p:spPr>
        <p:txBody>
          <a:bodyPr rtlCol="0" anchor="ctr"/>
          <a:lstStyle/>
          <a:p>
            <a:pPr algn="ctr" fontAlgn="auto">
              <a:spcBef>
                <a:spcPts val="0"/>
              </a:spcBef>
              <a:spcAft>
                <a:spcPts val="0"/>
              </a:spcAft>
            </a:pPr>
            <a:endParaRPr lang="en-US" kern="0" smtClean="0">
              <a:solidFill>
                <a:srgbClr val="FFFFFF"/>
              </a:solidFill>
              <a:latin typeface="Tahoma"/>
            </a:endParaRPr>
          </a:p>
        </p:txBody>
      </p:sp>
      <p:sp>
        <p:nvSpPr>
          <p:cNvPr id="6" name="Up Arrow 5"/>
          <p:cNvSpPr/>
          <p:nvPr/>
        </p:nvSpPr>
        <p:spPr>
          <a:xfrm>
            <a:off x="533400" y="5257800"/>
            <a:ext cx="685800" cy="533400"/>
          </a:xfrm>
          <a:prstGeom prst="upArrow">
            <a:avLst/>
          </a:prstGeom>
          <a:solidFill>
            <a:schemeClr val="accent2"/>
          </a:solidFill>
          <a:ln w="9525" cap="flat" cmpd="sng" algn="ctr">
            <a:solidFill>
              <a:schemeClr val="bg1"/>
            </a:solidFill>
            <a:prstDash val="solid"/>
          </a:ln>
          <a:effectLst/>
        </p:spPr>
        <p:txBody>
          <a:bodyPr rtlCol="0" anchor="ctr"/>
          <a:lstStyle/>
          <a:p>
            <a:pPr algn="ctr" fontAlgn="auto">
              <a:spcBef>
                <a:spcPts val="0"/>
              </a:spcBef>
              <a:spcAft>
                <a:spcPts val="0"/>
              </a:spcAft>
            </a:pPr>
            <a:endParaRPr lang="en-US" kern="0" smtClean="0">
              <a:solidFill>
                <a:srgbClr val="FFFFFF"/>
              </a:solidFill>
              <a:latin typeface="Tahoma"/>
            </a:endParaRPr>
          </a:p>
        </p:txBody>
      </p:sp>
      <p:sp>
        <p:nvSpPr>
          <p:cNvPr id="4" name="Content Placeholder 3"/>
          <p:cNvSpPr>
            <a:spLocks noGrp="1"/>
          </p:cNvSpPr>
          <p:nvPr>
            <p:ph idx="1"/>
          </p:nvPr>
        </p:nvSpPr>
        <p:spPr/>
        <p:txBody>
          <a:bodyPr/>
          <a:lstStyle/>
          <a:p>
            <a:r>
              <a:rPr lang="en-US" dirty="0" smtClean="0"/>
              <a:t>Offline authentication</a:t>
            </a:r>
          </a:p>
          <a:p>
            <a:pPr lvl="1"/>
            <a:r>
              <a:rPr lang="en-US" dirty="0" smtClean="0"/>
              <a:t>Valid chip contain a unique key that can be verified offline</a:t>
            </a:r>
          </a:p>
          <a:p>
            <a:pPr lvl="1"/>
            <a:r>
              <a:rPr lang="en-US" dirty="0" smtClean="0"/>
              <a:t>Unauthorized chips work but can be identified (if in possession)</a:t>
            </a:r>
          </a:p>
          <a:p>
            <a:r>
              <a:rPr lang="en-US" dirty="0" smtClean="0"/>
              <a:t>One-time activation using global key</a:t>
            </a:r>
          </a:p>
          <a:p>
            <a:pPr lvl="1"/>
            <a:r>
              <a:rPr lang="en-US" dirty="0" smtClean="0"/>
              <a:t>As-manufactured chips do not work</a:t>
            </a:r>
          </a:p>
          <a:p>
            <a:pPr lvl="1"/>
            <a:r>
              <a:rPr lang="en-US" dirty="0" smtClean="0"/>
              <a:t>Key needs to be entered to activate the chip</a:t>
            </a:r>
          </a:p>
          <a:p>
            <a:r>
              <a:rPr lang="en-US" dirty="0" smtClean="0"/>
              <a:t>One-time activation using unique key</a:t>
            </a:r>
          </a:p>
          <a:p>
            <a:pPr lvl="1"/>
            <a:r>
              <a:rPr lang="en-US" dirty="0" smtClean="0"/>
              <a:t>Same as above but key is unique for each chip</a:t>
            </a:r>
          </a:p>
          <a:p>
            <a:r>
              <a:rPr lang="en-US" dirty="0" smtClean="0"/>
              <a:t>Power-up activation using unique key</a:t>
            </a:r>
          </a:p>
          <a:p>
            <a:pPr lvl="1"/>
            <a:r>
              <a:rPr lang="en-US" dirty="0" smtClean="0"/>
              <a:t>Chip is not activated permanently, each use must be activated</a:t>
            </a:r>
          </a:p>
          <a:p>
            <a:pPr lvl="1"/>
            <a:endParaRPr lang="en-US" dirty="0"/>
          </a:p>
        </p:txBody>
      </p:sp>
      <p:sp>
        <p:nvSpPr>
          <p:cNvPr id="11" name="Rectangle 10"/>
          <p:cNvSpPr/>
          <p:nvPr/>
        </p:nvSpPr>
        <p:spPr>
          <a:xfrm>
            <a:off x="6723072" y="6541552"/>
            <a:ext cx="1143000" cy="304800"/>
          </a:xfrm>
          <a:prstGeom prst="rect">
            <a:avLst/>
          </a:prstGeom>
          <a:solidFill>
            <a:schemeClr val="bg1"/>
          </a:solidFill>
          <a:ln w="9525" cap="flat" cmpd="sng" algn="ctr">
            <a:solidFill>
              <a:schemeClr val="bg1"/>
            </a:solidFill>
            <a:prstDash val="solid"/>
          </a:ln>
          <a:effectLst/>
        </p:spPr>
        <p:txBody>
          <a:bodyPr rtlCol="0" anchor="ctr"/>
          <a:lstStyle/>
          <a:p>
            <a:pPr algn="ctr" fontAlgn="auto">
              <a:spcBef>
                <a:spcPts val="0"/>
              </a:spcBef>
              <a:spcAft>
                <a:spcPts val="0"/>
              </a:spcAft>
            </a:pPr>
            <a:endParaRPr lang="en-US" kern="0" smtClean="0">
              <a:solidFill>
                <a:srgbClr val="FFFFFF"/>
              </a:solidFill>
              <a:latin typeface="Tahoma"/>
            </a:endParaRPr>
          </a:p>
        </p:txBody>
      </p:sp>
      <p:sp>
        <p:nvSpPr>
          <p:cNvPr id="12" name="Slide Number Placeholder 11"/>
          <p:cNvSpPr>
            <a:spLocks noGrp="1"/>
          </p:cNvSpPr>
          <p:nvPr>
            <p:ph type="sldNum" sz="quarter" idx="11"/>
          </p:nvPr>
        </p:nvSpPr>
        <p:spPr/>
        <p:txBody>
          <a:bodyPr/>
          <a:lstStyle/>
          <a:p>
            <a:fld id="{B4689765-5485-4130-8525-AA8B12692EFF}" type="slidenum">
              <a:rPr lang="en-US" smtClean="0">
                <a:solidFill>
                  <a:srgbClr val="333333"/>
                </a:solidFill>
              </a:rPr>
              <a:pPr/>
              <a:t>51</a:t>
            </a:fld>
            <a:endParaRPr lang="en-US">
              <a:solidFill>
                <a:srgbClr val="333333"/>
              </a:solidFill>
            </a:endParaRPr>
          </a:p>
        </p:txBody>
      </p:sp>
    </p:spTree>
    <p:extLst>
      <p:ext uri="{BB962C8B-B14F-4D97-AF65-F5344CB8AC3E}">
        <p14:creationId xmlns:p14="http://schemas.microsoft.com/office/powerpoint/2010/main" val="1848067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63" presetClass="path" presetSubtype="0" accel="50000" decel="50000" fill="hold" grpId="1" nodeType="withEffect">
                                  <p:stCondLst>
                                    <p:cond delay="0"/>
                                  </p:stCondLst>
                                  <p:childTnLst>
                                    <p:animMotion origin="layout" path="M 0 0 L 0.25 0 E" pathEditMode="relative" ptsTypes="">
                                      <p:cBhvr>
                                        <p:cTn id="20" dur="2000" fill="hold"/>
                                        <p:tgtEl>
                                          <p:spTgt spid="6"/>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63" presetClass="path" presetSubtype="0" accel="50000" decel="50000" fill="hold" grpId="2" nodeType="withEffect">
                                  <p:stCondLst>
                                    <p:cond delay="0"/>
                                  </p:stCondLst>
                                  <p:childTnLst>
                                    <p:animMotion origin="layout" path="M 0.25 4.44444E-6 L 0.50417 4.44444E-6 " pathEditMode="relative" rAng="0" ptsTypes="AA">
                                      <p:cBhvr>
                                        <p:cTn id="30" dur="2000" fill="hold"/>
                                        <p:tgtEl>
                                          <p:spTgt spid="6"/>
                                        </p:tgtEl>
                                        <p:attrNameLst>
                                          <p:attrName>ppt_x</p:attrName>
                                          <p:attrName>ppt_y</p:attrName>
                                        </p:attrNameLst>
                                      </p:cBhvr>
                                      <p:rCtr x="12708" y="0"/>
                                    </p:animMotion>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63" presetClass="path" presetSubtype="0" accel="50000" decel="50000" fill="hold" grpId="3" nodeType="withEffect">
                                  <p:stCondLst>
                                    <p:cond delay="0"/>
                                  </p:stCondLst>
                                  <p:childTnLst>
                                    <p:animMotion origin="layout" path="M 0.50417 4.44444E-6 L 0.82917 4.44444E-6 " pathEditMode="relative" rAng="0" ptsTypes="AA">
                                      <p:cBhvr>
                                        <p:cTn id="40" dur="2000" fill="hold"/>
                                        <p:tgtEl>
                                          <p:spTgt spid="6"/>
                                        </p:tgtEl>
                                        <p:attrNameLst>
                                          <p:attrName>ppt_x</p:attrName>
                                          <p:attrName>ppt_y</p:attrName>
                                        </p:attrNameLst>
                                      </p:cBhvr>
                                      <p:rCtr x="162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7" grpId="0" animBg="1"/>
      <p:bldP spid="7" grpId="1" animBg="1"/>
      <p:bldP spid="6" grpId="0" animBg="1"/>
      <p:bldP spid="6" grpId="1" animBg="1"/>
      <p:bldP spid="6" grpId="2" animBg="1"/>
      <p:bldP spid="6" grpId="3"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Solution Space for Supply Chain Protection </a:t>
            </a:r>
            <a:endParaRPr lang="en-US" dirty="0"/>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cxnSp>
        <p:nvCxnSpPr>
          <p:cNvPr id="8" name="Straight Arrow Connector 7"/>
          <p:cNvCxnSpPr/>
          <p:nvPr/>
        </p:nvCxnSpPr>
        <p:spPr>
          <a:xfrm>
            <a:off x="762000" y="5943600"/>
            <a:ext cx="7620000" cy="0"/>
          </a:xfrm>
          <a:prstGeom prst="straightConnector1">
            <a:avLst/>
          </a:prstGeom>
          <a:noFill/>
          <a:ln w="28575" cap="flat" cmpd="sng" algn="ctr">
            <a:solidFill>
              <a:schemeClr val="tx1"/>
            </a:solidFill>
            <a:prstDash val="solid"/>
            <a:tailEnd type="arrow"/>
          </a:ln>
          <a:effectLst/>
        </p:spPr>
      </p:cxnSp>
      <p:sp>
        <p:nvSpPr>
          <p:cNvPr id="9" name="TextBox 8"/>
          <p:cNvSpPr txBox="1"/>
          <p:nvPr/>
        </p:nvSpPr>
        <p:spPr>
          <a:xfrm>
            <a:off x="6781800" y="5943600"/>
            <a:ext cx="1059521" cy="400110"/>
          </a:xfrm>
          <a:prstGeom prst="rect">
            <a:avLst/>
          </a:prstGeom>
          <a:noFill/>
        </p:spPr>
        <p:txBody>
          <a:bodyPr wrap="none" rtlCol="0">
            <a:spAutoFit/>
          </a:bodyPr>
          <a:lstStyle/>
          <a:p>
            <a:r>
              <a:rPr lang="en-US" sz="2000" dirty="0" smtClean="0">
                <a:solidFill>
                  <a:srgbClr val="333333"/>
                </a:solidFill>
                <a:latin typeface="Tahoma" pitchFamily="-112" charset="0"/>
                <a:ea typeface="ＭＳ Ｐゴシック" pitchFamily="-112" charset="-128"/>
              </a:rPr>
              <a:t>security</a:t>
            </a:r>
            <a:endParaRPr lang="en-US" sz="2000" dirty="0">
              <a:solidFill>
                <a:srgbClr val="333333"/>
              </a:solidFill>
              <a:latin typeface="Tahoma" pitchFamily="-112" charset="0"/>
              <a:ea typeface="ＭＳ Ｐゴシック" pitchFamily="-112" charset="-128"/>
            </a:endParaRPr>
          </a:p>
        </p:txBody>
      </p:sp>
      <p:cxnSp>
        <p:nvCxnSpPr>
          <p:cNvPr id="11" name="Straight Arrow Connector 10"/>
          <p:cNvCxnSpPr/>
          <p:nvPr/>
        </p:nvCxnSpPr>
        <p:spPr>
          <a:xfrm flipV="1">
            <a:off x="762000" y="1524000"/>
            <a:ext cx="0" cy="4419600"/>
          </a:xfrm>
          <a:prstGeom prst="straightConnector1">
            <a:avLst/>
          </a:prstGeom>
          <a:noFill/>
          <a:ln w="28575" cap="flat" cmpd="sng" algn="ctr">
            <a:solidFill>
              <a:schemeClr val="tx1"/>
            </a:solidFill>
            <a:prstDash val="solid"/>
            <a:tailEnd type="arrow"/>
          </a:ln>
          <a:effectLst/>
        </p:spPr>
      </p:cxnSp>
      <p:sp>
        <p:nvSpPr>
          <p:cNvPr id="12" name="TextBox 11"/>
          <p:cNvSpPr txBox="1"/>
          <p:nvPr/>
        </p:nvSpPr>
        <p:spPr>
          <a:xfrm>
            <a:off x="304800" y="1600200"/>
            <a:ext cx="492443" cy="550792"/>
          </a:xfrm>
          <a:prstGeom prst="rect">
            <a:avLst/>
          </a:prstGeom>
          <a:noFill/>
        </p:spPr>
        <p:txBody>
          <a:bodyPr vert="vert270" wrap="none" rtlCol="0">
            <a:spAutoFit/>
          </a:bodyPr>
          <a:lstStyle/>
          <a:p>
            <a:r>
              <a:rPr lang="en-US" sz="2000" dirty="0" smtClean="0">
                <a:solidFill>
                  <a:srgbClr val="333333"/>
                </a:solidFill>
                <a:latin typeface="Tahoma" pitchFamily="-112" charset="0"/>
                <a:ea typeface="ＭＳ Ｐゴシック" pitchFamily="-112" charset="-128"/>
              </a:rPr>
              <a:t>cost</a:t>
            </a:r>
            <a:endParaRPr lang="en-US" sz="2000" dirty="0">
              <a:solidFill>
                <a:srgbClr val="333333"/>
              </a:solidFill>
              <a:latin typeface="Tahoma" pitchFamily="-112" charset="0"/>
              <a:ea typeface="ＭＳ Ｐゴシック" pitchFamily="-112" charset="-128"/>
            </a:endParaRPr>
          </a:p>
        </p:txBody>
      </p:sp>
      <p:sp>
        <p:nvSpPr>
          <p:cNvPr id="13" name="Oval 12"/>
          <p:cNvSpPr/>
          <p:nvPr/>
        </p:nvSpPr>
        <p:spPr>
          <a:xfrm>
            <a:off x="838200" y="4495800"/>
            <a:ext cx="2971800" cy="1371600"/>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dirty="0">
                <a:solidFill>
                  <a:srgbClr val="333333"/>
                </a:solidFill>
              </a:rPr>
              <a:t>Offline authentication</a:t>
            </a:r>
          </a:p>
        </p:txBody>
      </p:sp>
      <p:sp>
        <p:nvSpPr>
          <p:cNvPr id="14" name="Oval 13"/>
          <p:cNvSpPr/>
          <p:nvPr/>
        </p:nvSpPr>
        <p:spPr>
          <a:xfrm>
            <a:off x="2286000" y="3601528"/>
            <a:ext cx="2971800" cy="1427672"/>
          </a:xfrm>
          <a:prstGeom prst="ellipse">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rgbClr val="333333"/>
                </a:solidFill>
              </a:rPr>
              <a:t>One-time</a:t>
            </a:r>
            <a:br>
              <a:rPr lang="en-US" dirty="0" smtClean="0">
                <a:solidFill>
                  <a:srgbClr val="333333"/>
                </a:solidFill>
              </a:rPr>
            </a:br>
            <a:r>
              <a:rPr lang="en-US" dirty="0" smtClean="0">
                <a:solidFill>
                  <a:srgbClr val="333333"/>
                </a:solidFill>
              </a:rPr>
              <a:t>global key</a:t>
            </a:r>
            <a:endParaRPr lang="en-US" dirty="0">
              <a:solidFill>
                <a:srgbClr val="333333"/>
              </a:solidFill>
            </a:endParaRPr>
          </a:p>
        </p:txBody>
      </p:sp>
      <p:sp>
        <p:nvSpPr>
          <p:cNvPr id="15" name="Oval 14"/>
          <p:cNvSpPr/>
          <p:nvPr/>
        </p:nvSpPr>
        <p:spPr>
          <a:xfrm>
            <a:off x="3886200" y="2514600"/>
            <a:ext cx="2971800" cy="1447800"/>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rgbClr val="333333"/>
                </a:solidFill>
              </a:rPr>
              <a:t>One-time</a:t>
            </a:r>
            <a:br>
              <a:rPr lang="en-US" dirty="0" smtClean="0">
                <a:solidFill>
                  <a:srgbClr val="333333"/>
                </a:solidFill>
              </a:rPr>
            </a:br>
            <a:r>
              <a:rPr lang="en-US" dirty="0" smtClean="0">
                <a:solidFill>
                  <a:srgbClr val="333333"/>
                </a:solidFill>
              </a:rPr>
              <a:t>unique key</a:t>
            </a:r>
            <a:endParaRPr lang="en-US" dirty="0">
              <a:solidFill>
                <a:srgbClr val="333333"/>
              </a:solidFill>
            </a:endParaRPr>
          </a:p>
        </p:txBody>
      </p:sp>
      <p:sp>
        <p:nvSpPr>
          <p:cNvPr id="16" name="Oval 15"/>
          <p:cNvSpPr/>
          <p:nvPr/>
        </p:nvSpPr>
        <p:spPr>
          <a:xfrm>
            <a:off x="5410200" y="1447800"/>
            <a:ext cx="2971800" cy="1447800"/>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333333"/>
                </a:solidFill>
              </a:rPr>
              <a:t>Power-up</a:t>
            </a:r>
            <a:br>
              <a:rPr lang="en-US" dirty="0" smtClean="0">
                <a:solidFill>
                  <a:srgbClr val="333333"/>
                </a:solidFill>
              </a:rPr>
            </a:br>
            <a:r>
              <a:rPr lang="en-US" dirty="0" smtClean="0">
                <a:solidFill>
                  <a:srgbClr val="333333"/>
                </a:solidFill>
              </a:rPr>
              <a:t>unique key</a:t>
            </a:r>
            <a:endParaRPr lang="en-US" dirty="0">
              <a:solidFill>
                <a:srgbClr val="333333"/>
              </a:solidFill>
            </a:endParaRPr>
          </a:p>
        </p:txBody>
      </p:sp>
      <p:sp>
        <p:nvSpPr>
          <p:cNvPr id="17" name="Oval 16"/>
          <p:cNvSpPr/>
          <p:nvPr/>
        </p:nvSpPr>
        <p:spPr>
          <a:xfrm>
            <a:off x="838200" y="1447800"/>
            <a:ext cx="1828800" cy="23622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rgbClr val="333333"/>
                </a:solidFill>
              </a:rPr>
              <a:t>Waste</a:t>
            </a:r>
            <a:endParaRPr lang="en-US" dirty="0">
              <a:solidFill>
                <a:srgbClr val="333333"/>
              </a:solidFill>
            </a:endParaRPr>
          </a:p>
        </p:txBody>
      </p:sp>
      <p:sp>
        <p:nvSpPr>
          <p:cNvPr id="19" name="Oval 18"/>
          <p:cNvSpPr/>
          <p:nvPr/>
        </p:nvSpPr>
        <p:spPr>
          <a:xfrm>
            <a:off x="5334000" y="4495800"/>
            <a:ext cx="3124200" cy="12573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rgbClr val="333333"/>
                </a:solidFill>
              </a:rPr>
              <a:t>Impossible</a:t>
            </a:r>
            <a:endParaRPr lang="en-US" dirty="0">
              <a:solidFill>
                <a:srgbClr val="333333"/>
              </a:solidFill>
            </a:endParaRPr>
          </a:p>
        </p:txBody>
      </p:sp>
      <p:sp>
        <p:nvSpPr>
          <p:cNvPr id="18" name="Rectangle 17"/>
          <p:cNvSpPr/>
          <p:nvPr/>
        </p:nvSpPr>
        <p:spPr>
          <a:xfrm>
            <a:off x="6723072" y="6541552"/>
            <a:ext cx="1143000" cy="304800"/>
          </a:xfrm>
          <a:prstGeom prst="rect">
            <a:avLst/>
          </a:prstGeom>
          <a:solidFill>
            <a:schemeClr val="bg1"/>
          </a:solidFill>
          <a:ln w="9525" cap="flat" cmpd="sng" algn="ctr">
            <a:solidFill>
              <a:schemeClr val="bg1"/>
            </a:solidFill>
            <a:prstDash val="solid"/>
          </a:ln>
          <a:effectLst/>
        </p:spPr>
        <p:txBody>
          <a:bodyPr rtlCol="0" anchor="ctr"/>
          <a:lstStyle/>
          <a:p>
            <a:pPr algn="ctr" fontAlgn="auto">
              <a:spcBef>
                <a:spcPts val="0"/>
              </a:spcBef>
              <a:spcAft>
                <a:spcPts val="0"/>
              </a:spcAft>
            </a:pPr>
            <a:endParaRPr lang="en-US" kern="0" smtClean="0">
              <a:solidFill>
                <a:srgbClr val="FFFFFF"/>
              </a:solidFill>
              <a:latin typeface="Tahoma"/>
            </a:endParaRPr>
          </a:p>
        </p:txBody>
      </p:sp>
      <p:sp>
        <p:nvSpPr>
          <p:cNvPr id="2" name="Slide Number Placeholder 1"/>
          <p:cNvSpPr>
            <a:spLocks noGrp="1"/>
          </p:cNvSpPr>
          <p:nvPr>
            <p:ph type="sldNum" sz="quarter" idx="11"/>
          </p:nvPr>
        </p:nvSpPr>
        <p:spPr/>
        <p:txBody>
          <a:bodyPr/>
          <a:lstStyle/>
          <a:p>
            <a:fld id="{B4689765-5485-4130-8525-AA8B12692EFF}" type="slidenum">
              <a:rPr lang="en-US" smtClean="0">
                <a:solidFill>
                  <a:srgbClr val="333333"/>
                </a:solidFill>
              </a:rPr>
              <a:pPr/>
              <a:t>52</a:t>
            </a:fld>
            <a:endParaRPr lang="en-US">
              <a:solidFill>
                <a:srgbClr val="333333"/>
              </a:solidFill>
            </a:endParaRPr>
          </a:p>
        </p:txBody>
      </p:sp>
    </p:spTree>
    <p:extLst>
      <p:ext uri="{BB962C8B-B14F-4D97-AF65-F5344CB8AC3E}">
        <p14:creationId xmlns:p14="http://schemas.microsoft.com/office/powerpoint/2010/main" val="1242993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a:lstStyle/>
          <a:p>
            <a:r>
              <a:rPr lang="en-US" dirty="0" smtClean="0"/>
              <a:t>Framework approach enables multiple parties to partner and contribute to a scalable solution</a:t>
            </a:r>
            <a:endParaRPr lang="en-US" dirty="0"/>
          </a:p>
        </p:txBody>
      </p:sp>
      <p:sp>
        <p:nvSpPr>
          <p:cNvPr id="3" name="Footer Placeholder 2"/>
          <p:cNvSpPr>
            <a:spLocks noGrp="1"/>
          </p:cNvSpPr>
          <p:nvPr>
            <p:ph type="ftr" sz="quarter" idx="10"/>
          </p:nvPr>
        </p:nvSpPr>
        <p:spPr/>
        <p:txBody>
          <a:bodyPr/>
          <a:lstStyle/>
          <a:p>
            <a:pPr>
              <a:defRPr/>
            </a:pPr>
            <a:r>
              <a:rPr lang="en-US" smtClean="0">
                <a:solidFill>
                  <a:srgbClr val="333333"/>
                </a:solidFill>
              </a:rPr>
              <a:t>Design for Security - S. LEEF, March, 2014</a:t>
            </a:r>
            <a:endParaRPr lang="en-US" dirty="0">
              <a:solidFill>
                <a:srgbClr val="333333"/>
              </a:solidFill>
            </a:endParaRPr>
          </a:p>
        </p:txBody>
      </p:sp>
      <p:sp>
        <p:nvSpPr>
          <p:cNvPr id="4" name="Quad Arrow Callout 3"/>
          <p:cNvSpPr/>
          <p:nvPr/>
        </p:nvSpPr>
        <p:spPr>
          <a:xfrm>
            <a:off x="2438400" y="1981200"/>
            <a:ext cx="4267200" cy="3657600"/>
          </a:xfrm>
          <a:prstGeom prst="quadArrowCallout">
            <a:avLst/>
          </a:prstGeom>
          <a:solidFill>
            <a:schemeClr val="accent6">
              <a:lumMod val="75000"/>
            </a:schemeClr>
          </a:soli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fontAlgn="auto">
              <a:spcBef>
                <a:spcPts val="0"/>
              </a:spcBef>
              <a:spcAft>
                <a:spcPts val="0"/>
              </a:spcAft>
            </a:pPr>
            <a:r>
              <a:rPr lang="en-US" sz="1200" kern="0" dirty="0" smtClean="0">
                <a:solidFill>
                  <a:srgbClr val="FFFFFF"/>
                </a:solidFill>
                <a:effectLst>
                  <a:outerShdw blurRad="38100" dist="38100" dir="2700000" algn="tl">
                    <a:srgbClr val="000000">
                      <a:alpha val="43137"/>
                    </a:srgbClr>
                  </a:outerShdw>
                </a:effectLst>
                <a:latin typeface="Tahoma"/>
              </a:rPr>
              <a:t>Authentication</a:t>
            </a:r>
          </a:p>
          <a:p>
            <a:pPr algn="ctr" fontAlgn="auto">
              <a:spcBef>
                <a:spcPts val="0"/>
              </a:spcBef>
              <a:spcAft>
                <a:spcPts val="0"/>
              </a:spcAft>
            </a:pPr>
            <a:r>
              <a:rPr lang="en-US" sz="1200" kern="0" dirty="0" smtClean="0">
                <a:solidFill>
                  <a:srgbClr val="FFFFFF"/>
                </a:solidFill>
                <a:effectLst>
                  <a:outerShdw blurRad="38100" dist="38100" dir="2700000" algn="tl">
                    <a:srgbClr val="000000">
                      <a:alpha val="43137"/>
                    </a:srgbClr>
                  </a:outerShdw>
                </a:effectLst>
                <a:latin typeface="Tahoma"/>
              </a:rPr>
              <a:t>Odometers</a:t>
            </a:r>
          </a:p>
          <a:p>
            <a:pPr algn="ctr" fontAlgn="auto">
              <a:spcBef>
                <a:spcPts val="0"/>
              </a:spcBef>
              <a:spcAft>
                <a:spcPts val="0"/>
              </a:spcAft>
            </a:pPr>
            <a:r>
              <a:rPr lang="en-US" sz="1200" kern="0" dirty="0" smtClean="0">
                <a:solidFill>
                  <a:srgbClr val="FFFFFF"/>
                </a:solidFill>
                <a:effectLst>
                  <a:outerShdw blurRad="38100" dist="38100" dir="2700000" algn="tl">
                    <a:srgbClr val="000000">
                      <a:alpha val="43137"/>
                    </a:srgbClr>
                  </a:outerShdw>
                </a:effectLst>
                <a:latin typeface="Tahoma"/>
              </a:rPr>
              <a:t>Global Activation</a:t>
            </a:r>
          </a:p>
          <a:p>
            <a:pPr algn="ctr" fontAlgn="auto">
              <a:spcBef>
                <a:spcPts val="0"/>
              </a:spcBef>
              <a:spcAft>
                <a:spcPts val="0"/>
              </a:spcAft>
            </a:pPr>
            <a:r>
              <a:rPr lang="en-US" sz="1200" kern="0" dirty="0" smtClean="0">
                <a:solidFill>
                  <a:srgbClr val="FFFFFF"/>
                </a:solidFill>
                <a:effectLst>
                  <a:outerShdw blurRad="38100" dist="38100" dir="2700000" algn="tl">
                    <a:srgbClr val="000000">
                      <a:alpha val="43137"/>
                    </a:srgbClr>
                  </a:outerShdw>
                </a:effectLst>
                <a:latin typeface="Tahoma"/>
              </a:rPr>
              <a:t>Unique Activation</a:t>
            </a:r>
          </a:p>
        </p:txBody>
      </p:sp>
      <p:grpSp>
        <p:nvGrpSpPr>
          <p:cNvPr id="28" name="Group 27"/>
          <p:cNvGrpSpPr/>
          <p:nvPr/>
        </p:nvGrpSpPr>
        <p:grpSpPr>
          <a:xfrm>
            <a:off x="1828800" y="1219200"/>
            <a:ext cx="5410200" cy="5156359"/>
            <a:chOff x="1828800" y="1295400"/>
            <a:chExt cx="5410200" cy="5156359"/>
          </a:xfrm>
        </p:grpSpPr>
        <p:sp>
          <p:nvSpPr>
            <p:cNvPr id="20" name="Pentagon 19"/>
            <p:cNvSpPr/>
            <p:nvPr/>
          </p:nvSpPr>
          <p:spPr>
            <a:xfrm rot="16200000">
              <a:off x="4038600" y="4622959"/>
              <a:ext cx="1828800" cy="1828800"/>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endParaRPr lang="en-US" kern="0" smtClean="0">
                <a:solidFill>
                  <a:srgbClr val="FFFFFF"/>
                </a:solidFill>
              </a:endParaRPr>
            </a:p>
          </p:txBody>
        </p:sp>
        <p:sp>
          <p:nvSpPr>
            <p:cNvPr id="19" name="Pentagon 18"/>
            <p:cNvSpPr/>
            <p:nvPr/>
          </p:nvSpPr>
          <p:spPr>
            <a:xfrm rot="16200000">
              <a:off x="3886200" y="4470559"/>
              <a:ext cx="1828800" cy="1828800"/>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endParaRPr lang="en-US" kern="0" smtClean="0">
                <a:solidFill>
                  <a:srgbClr val="FFFFFF"/>
                </a:solidFill>
              </a:endParaRPr>
            </a:p>
          </p:txBody>
        </p:sp>
        <p:sp>
          <p:nvSpPr>
            <p:cNvPr id="15" name="Pentagon 14"/>
            <p:cNvSpPr/>
            <p:nvPr/>
          </p:nvSpPr>
          <p:spPr>
            <a:xfrm rot="5400000">
              <a:off x="3352800" y="1219200"/>
              <a:ext cx="1828800" cy="1981200"/>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endParaRPr lang="en-US" kern="0" smtClean="0">
                <a:solidFill>
                  <a:srgbClr val="FFFFFF"/>
                </a:solidFill>
              </a:endParaRPr>
            </a:p>
          </p:txBody>
        </p:sp>
        <p:sp>
          <p:nvSpPr>
            <p:cNvPr id="14" name="Pentagon 13"/>
            <p:cNvSpPr/>
            <p:nvPr/>
          </p:nvSpPr>
          <p:spPr>
            <a:xfrm rot="5400000">
              <a:off x="3505200" y="1371600"/>
              <a:ext cx="1828800" cy="1981200"/>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endParaRPr lang="en-US" kern="0" smtClean="0">
                <a:solidFill>
                  <a:srgbClr val="FFFFFF"/>
                </a:solidFill>
              </a:endParaRPr>
            </a:p>
          </p:txBody>
        </p:sp>
        <p:sp>
          <p:nvSpPr>
            <p:cNvPr id="10" name="Pentagon 9"/>
            <p:cNvSpPr/>
            <p:nvPr/>
          </p:nvSpPr>
          <p:spPr>
            <a:xfrm rot="10800000">
              <a:off x="5410200" y="3276600"/>
              <a:ext cx="1828800" cy="1828800"/>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endParaRPr lang="en-US" kern="0" smtClean="0">
                <a:solidFill>
                  <a:srgbClr val="FFFFFF"/>
                </a:solidFill>
              </a:endParaRPr>
            </a:p>
          </p:txBody>
        </p:sp>
        <p:sp>
          <p:nvSpPr>
            <p:cNvPr id="9" name="Pentagon 8"/>
            <p:cNvSpPr/>
            <p:nvPr/>
          </p:nvSpPr>
          <p:spPr>
            <a:xfrm rot="10800000">
              <a:off x="5257800" y="3124200"/>
              <a:ext cx="1828800" cy="1828800"/>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endParaRPr lang="en-US" kern="0" smtClean="0">
                <a:solidFill>
                  <a:srgbClr val="FFFFFF"/>
                </a:solidFill>
              </a:endParaRPr>
            </a:p>
          </p:txBody>
        </p:sp>
        <p:sp>
          <p:nvSpPr>
            <p:cNvPr id="8" name="Pentagon 7"/>
            <p:cNvSpPr/>
            <p:nvPr/>
          </p:nvSpPr>
          <p:spPr>
            <a:xfrm rot="10800000">
              <a:off x="5105400" y="2971800"/>
              <a:ext cx="1828800" cy="1828800"/>
            </a:xfrm>
            <a:prstGeom prst="homePlate">
              <a:avLst/>
            </a:prstGeom>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vert="vert" rtlCol="0" anchor="ctr"/>
            <a:lstStyle/>
            <a:p>
              <a:pPr algn="ctr" fontAlgn="auto">
                <a:spcBef>
                  <a:spcPts val="0"/>
                </a:spcBef>
                <a:spcAft>
                  <a:spcPts val="0"/>
                </a:spcAft>
              </a:pPr>
              <a:r>
                <a:rPr lang="en-US" sz="1400" kern="0" dirty="0" smtClean="0">
                  <a:solidFill>
                    <a:srgbClr val="FFFFFF"/>
                  </a:solidFill>
                  <a:effectLst>
                    <a:outerShdw blurRad="38100" dist="38100" dir="2700000" algn="tl">
                      <a:srgbClr val="000000">
                        <a:alpha val="43137"/>
                      </a:srgbClr>
                    </a:outerShdw>
                  </a:effectLst>
                </a:rPr>
                <a:t>Keystores</a:t>
              </a:r>
            </a:p>
          </p:txBody>
        </p:sp>
        <p:sp>
          <p:nvSpPr>
            <p:cNvPr id="7" name="Pentagon 6"/>
            <p:cNvSpPr/>
            <p:nvPr/>
          </p:nvSpPr>
          <p:spPr>
            <a:xfrm rot="5400000">
              <a:off x="3657600" y="1524000"/>
              <a:ext cx="1828800" cy="1981200"/>
            </a:xfrm>
            <a:prstGeom prst="homePlate">
              <a:avLst/>
            </a:prstGeom>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vert="vert270" rtlCol="0" anchor="ctr"/>
            <a:lstStyle/>
            <a:p>
              <a:pPr algn="ctr" fontAlgn="auto">
                <a:spcBef>
                  <a:spcPts val="0"/>
                </a:spcBef>
                <a:spcAft>
                  <a:spcPts val="0"/>
                </a:spcAft>
              </a:pPr>
              <a:r>
                <a:rPr lang="en-US" sz="1400" kern="0" dirty="0" smtClean="0">
                  <a:solidFill>
                    <a:srgbClr val="FFFFFF"/>
                  </a:solidFill>
                  <a:effectLst>
                    <a:outerShdw blurRad="38100" dist="38100" dir="2700000" algn="tl">
                      <a:srgbClr val="000000">
                        <a:alpha val="43137"/>
                      </a:srgbClr>
                    </a:outerShdw>
                  </a:effectLst>
                </a:rPr>
                <a:t>Crypto</a:t>
              </a:r>
            </a:p>
            <a:p>
              <a:pPr algn="ctr" fontAlgn="auto">
                <a:spcBef>
                  <a:spcPts val="0"/>
                </a:spcBef>
                <a:spcAft>
                  <a:spcPts val="0"/>
                </a:spcAft>
              </a:pPr>
              <a:r>
                <a:rPr lang="en-US" sz="1400" kern="0" dirty="0" smtClean="0">
                  <a:solidFill>
                    <a:srgbClr val="FFFFFF"/>
                  </a:solidFill>
                  <a:effectLst>
                    <a:outerShdw blurRad="38100" dist="38100" dir="2700000" algn="tl">
                      <a:srgbClr val="000000">
                        <a:alpha val="43137"/>
                      </a:srgbClr>
                    </a:outerShdw>
                  </a:effectLst>
                </a:rPr>
                <a:t>Engines</a:t>
              </a:r>
            </a:p>
          </p:txBody>
        </p:sp>
        <p:sp>
          <p:nvSpPr>
            <p:cNvPr id="16" name="Pentagon 15"/>
            <p:cNvSpPr/>
            <p:nvPr/>
          </p:nvSpPr>
          <p:spPr>
            <a:xfrm>
              <a:off x="1828800" y="2590800"/>
              <a:ext cx="1828800" cy="1981200"/>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endParaRPr lang="en-US" kern="0" smtClean="0">
                <a:solidFill>
                  <a:srgbClr val="FFFFFF"/>
                </a:solidFill>
              </a:endParaRPr>
            </a:p>
          </p:txBody>
        </p:sp>
        <p:sp>
          <p:nvSpPr>
            <p:cNvPr id="17" name="Pentagon 16"/>
            <p:cNvSpPr/>
            <p:nvPr/>
          </p:nvSpPr>
          <p:spPr>
            <a:xfrm>
              <a:off x="1981200" y="2743200"/>
              <a:ext cx="1828800" cy="1981200"/>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endParaRPr lang="en-US" kern="0" smtClean="0">
                <a:solidFill>
                  <a:srgbClr val="FFFFFF"/>
                </a:solidFill>
              </a:endParaRPr>
            </a:p>
          </p:txBody>
        </p:sp>
        <p:sp>
          <p:nvSpPr>
            <p:cNvPr id="18" name="Pentagon 17"/>
            <p:cNvSpPr/>
            <p:nvPr/>
          </p:nvSpPr>
          <p:spPr>
            <a:xfrm rot="16200000">
              <a:off x="3733800" y="4318159"/>
              <a:ext cx="1828800" cy="1828800"/>
            </a:xfrm>
            <a:prstGeom prst="homePlate">
              <a:avLst/>
            </a:prstGeom>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vert="vert" rtlCol="0" anchor="ctr"/>
            <a:lstStyle/>
            <a:p>
              <a:pPr algn="ctr" fontAlgn="auto">
                <a:spcBef>
                  <a:spcPts val="0"/>
                </a:spcBef>
                <a:spcAft>
                  <a:spcPts val="0"/>
                </a:spcAft>
              </a:pPr>
              <a:r>
                <a:rPr lang="en-US" sz="1400" kern="0" dirty="0" smtClean="0">
                  <a:solidFill>
                    <a:srgbClr val="FFFFFF"/>
                  </a:solidFill>
                  <a:effectLst>
                    <a:outerShdw blurRad="38100" dist="38100" dir="2700000" algn="tl">
                      <a:srgbClr val="000000">
                        <a:alpha val="43137"/>
                      </a:srgbClr>
                    </a:outerShdw>
                  </a:effectLst>
                </a:rPr>
                <a:t>Unique ID</a:t>
              </a:r>
            </a:p>
            <a:p>
              <a:pPr algn="ctr" fontAlgn="auto">
                <a:spcBef>
                  <a:spcPts val="0"/>
                </a:spcBef>
                <a:spcAft>
                  <a:spcPts val="0"/>
                </a:spcAft>
              </a:pPr>
              <a:r>
                <a:rPr lang="en-US" sz="1400" kern="0" dirty="0" smtClean="0">
                  <a:solidFill>
                    <a:srgbClr val="FFFFFF"/>
                  </a:solidFill>
                  <a:effectLst>
                    <a:outerShdw blurRad="38100" dist="38100" dir="2700000" algn="tl">
                      <a:srgbClr val="000000">
                        <a:alpha val="43137"/>
                      </a:srgbClr>
                    </a:outerShdw>
                  </a:effectLst>
                </a:rPr>
                <a:t>Technologies</a:t>
              </a:r>
            </a:p>
          </p:txBody>
        </p:sp>
        <p:sp>
          <p:nvSpPr>
            <p:cNvPr id="21" name="Pentagon 20"/>
            <p:cNvSpPr/>
            <p:nvPr/>
          </p:nvSpPr>
          <p:spPr>
            <a:xfrm>
              <a:off x="2133600" y="2895600"/>
              <a:ext cx="1828800" cy="1981200"/>
            </a:xfrm>
            <a:prstGeom prst="homePlate">
              <a:avLst/>
            </a:prstGeom>
            <a:ln>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vert="vert270" rtlCol="0" anchor="ctr"/>
            <a:lstStyle/>
            <a:p>
              <a:pPr algn="ctr" fontAlgn="auto">
                <a:spcBef>
                  <a:spcPts val="0"/>
                </a:spcBef>
                <a:spcAft>
                  <a:spcPts val="0"/>
                </a:spcAft>
              </a:pPr>
              <a:r>
                <a:rPr lang="en-US" sz="1400" kern="0" dirty="0" smtClean="0">
                  <a:solidFill>
                    <a:srgbClr val="FFFFFF"/>
                  </a:solidFill>
                  <a:effectLst>
                    <a:outerShdw blurRad="38100" dist="38100" dir="2700000" algn="tl">
                      <a:srgbClr val="000000">
                        <a:alpha val="43137"/>
                      </a:srgbClr>
                    </a:outerShdw>
                  </a:effectLst>
                </a:rPr>
                <a:t>Readout</a:t>
              </a:r>
            </a:p>
            <a:p>
              <a:pPr algn="ctr" fontAlgn="auto">
                <a:spcBef>
                  <a:spcPts val="0"/>
                </a:spcBef>
                <a:spcAft>
                  <a:spcPts val="0"/>
                </a:spcAft>
              </a:pPr>
              <a:r>
                <a:rPr lang="en-US" sz="1400" kern="0" dirty="0" smtClean="0">
                  <a:solidFill>
                    <a:srgbClr val="FFFFFF"/>
                  </a:solidFill>
                  <a:effectLst>
                    <a:outerShdw blurRad="38100" dist="38100" dir="2700000" algn="tl">
                      <a:srgbClr val="000000">
                        <a:alpha val="43137"/>
                      </a:srgbClr>
                    </a:outerShdw>
                  </a:effectLst>
                </a:rPr>
                <a:t>Technologies</a:t>
              </a:r>
            </a:p>
          </p:txBody>
        </p:sp>
      </p:grpSp>
      <p:sp>
        <p:nvSpPr>
          <p:cNvPr id="29" name="Rectangle 28"/>
          <p:cNvSpPr/>
          <p:nvPr/>
        </p:nvSpPr>
        <p:spPr>
          <a:xfrm>
            <a:off x="6723072" y="6541552"/>
            <a:ext cx="1143000" cy="304800"/>
          </a:xfrm>
          <a:prstGeom prst="rect">
            <a:avLst/>
          </a:prstGeom>
          <a:solidFill>
            <a:schemeClr val="bg1"/>
          </a:solidFill>
          <a:ln w="9525" cap="flat" cmpd="sng" algn="ctr">
            <a:solidFill>
              <a:schemeClr val="bg1"/>
            </a:solidFill>
            <a:prstDash val="solid"/>
          </a:ln>
          <a:effectLst/>
        </p:spPr>
        <p:txBody>
          <a:bodyPr rtlCol="0" anchor="ctr"/>
          <a:lstStyle/>
          <a:p>
            <a:pPr algn="ctr" fontAlgn="auto">
              <a:spcBef>
                <a:spcPts val="0"/>
              </a:spcBef>
              <a:spcAft>
                <a:spcPts val="0"/>
              </a:spcAft>
            </a:pPr>
            <a:endParaRPr lang="en-US" kern="0" smtClean="0">
              <a:solidFill>
                <a:srgbClr val="FFFFFF"/>
              </a:solidFill>
              <a:latin typeface="Tahoma"/>
            </a:endParaRPr>
          </a:p>
        </p:txBody>
      </p:sp>
      <p:sp>
        <p:nvSpPr>
          <p:cNvPr id="5" name="Slide Number Placeholder 4"/>
          <p:cNvSpPr>
            <a:spLocks noGrp="1"/>
          </p:cNvSpPr>
          <p:nvPr>
            <p:ph type="sldNum" sz="quarter" idx="11"/>
          </p:nvPr>
        </p:nvSpPr>
        <p:spPr/>
        <p:txBody>
          <a:bodyPr/>
          <a:lstStyle/>
          <a:p>
            <a:fld id="{B4689765-5485-4130-8525-AA8B12692EFF}" type="slidenum">
              <a:rPr lang="en-US" smtClean="0">
                <a:solidFill>
                  <a:srgbClr val="333333"/>
                </a:solidFill>
              </a:rPr>
              <a:pPr/>
              <a:t>53</a:t>
            </a:fld>
            <a:endParaRPr lang="en-US">
              <a:solidFill>
                <a:srgbClr val="333333"/>
              </a:solidFill>
            </a:endParaRPr>
          </a:p>
        </p:txBody>
      </p:sp>
    </p:spTree>
    <p:extLst>
      <p:ext uri="{BB962C8B-B14F-4D97-AF65-F5344CB8AC3E}">
        <p14:creationId xmlns:p14="http://schemas.microsoft.com/office/powerpoint/2010/main" val="3259903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fltVal val="0"/>
                                          </p:val>
                                        </p:tav>
                                        <p:tav tm="100000">
                                          <p:val>
                                            <p:strVal val="#ppt_h"/>
                                          </p:val>
                                        </p:tav>
                                      </p:tavLst>
                                    </p:anim>
                                    <p:animEffect transition="in" filter="fade">
                                      <p:cBhvr>
                                        <p:cTn id="9" dur="500"/>
                                        <p:tgtEl>
                                          <p:spTgt spid="4">
                                            <p:bg/>
                                          </p:spTgt>
                                        </p:tgtEl>
                                      </p:cBhvr>
                                    </p:animEffect>
                                    <p:anim calcmode="lin" valueType="num">
                                      <p:cBhvr>
                                        <p:cTn id="10" dur="500" fill="hold"/>
                                        <p:tgtEl>
                                          <p:spTgt spid="4">
                                            <p:bg/>
                                          </p:spTgt>
                                        </p:tgtEl>
                                        <p:attrNameLst>
                                          <p:attrName>ppt_x</p:attrName>
                                        </p:attrNameLst>
                                      </p:cBhvr>
                                      <p:tavLst>
                                        <p:tav tm="0">
                                          <p:val>
                                            <p:fltVal val="0.5"/>
                                          </p:val>
                                        </p:tav>
                                        <p:tav tm="100000">
                                          <p:val>
                                            <p:strVal val="#ppt_x"/>
                                          </p:val>
                                        </p:tav>
                                      </p:tavLst>
                                    </p:anim>
                                    <p:anim calcmode="lin" valueType="num">
                                      <p:cBhvr>
                                        <p:cTn id="11" dur="500" fill="hold"/>
                                        <p:tgtEl>
                                          <p:spTgt spid="4">
                                            <p:bg/>
                                          </p:spTgt>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4">
                                            <p:txEl>
                                              <p:pRg st="0" end="0"/>
                                            </p:txEl>
                                          </p:spTgt>
                                        </p:tgtEl>
                                      </p:cBhvr>
                                    </p:animEffect>
                                    <p:anim calcmode="lin" valueType="num">
                                      <p:cBhvr>
                                        <p:cTn id="19" dur="500" fill="hold"/>
                                        <p:tgtEl>
                                          <p:spTgt spid="4">
                                            <p:txEl>
                                              <p:pRg st="0" end="0"/>
                                            </p:txEl>
                                          </p:spTgt>
                                        </p:tgtEl>
                                        <p:attrNameLst>
                                          <p:attrName>ppt_x</p:attrName>
                                        </p:attrNameLst>
                                      </p:cBhvr>
                                      <p:tavLst>
                                        <p:tav tm="0">
                                          <p:val>
                                            <p:fltVal val="0.5"/>
                                          </p:val>
                                        </p:tav>
                                        <p:tav tm="100000">
                                          <p:val>
                                            <p:strVal val="#ppt_x"/>
                                          </p:val>
                                        </p:tav>
                                      </p:tavLst>
                                    </p:anim>
                                    <p:anim calcmode="lin" valueType="num">
                                      <p:cBhvr>
                                        <p:cTn id="20" dur="500" fill="hold"/>
                                        <p:tgtEl>
                                          <p:spTgt spid="4">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p:cTn id="25"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4">
                                            <p:txEl>
                                              <p:pRg st="1" end="1"/>
                                            </p:txEl>
                                          </p:spTgt>
                                        </p:tgtEl>
                                      </p:cBhvr>
                                    </p:animEffect>
                                    <p:anim calcmode="lin" valueType="num">
                                      <p:cBhvr>
                                        <p:cTn id="28" dur="500" fill="hold"/>
                                        <p:tgtEl>
                                          <p:spTgt spid="4">
                                            <p:txEl>
                                              <p:pRg st="1" end="1"/>
                                            </p:txEl>
                                          </p:spTgt>
                                        </p:tgtEl>
                                        <p:attrNameLst>
                                          <p:attrName>ppt_x</p:attrName>
                                        </p:attrNameLst>
                                      </p:cBhvr>
                                      <p:tavLst>
                                        <p:tav tm="0">
                                          <p:val>
                                            <p:fltVal val="0.5"/>
                                          </p:val>
                                        </p:tav>
                                        <p:tav tm="100000">
                                          <p:val>
                                            <p:strVal val="#ppt_x"/>
                                          </p:val>
                                        </p:tav>
                                      </p:tavLst>
                                    </p:anim>
                                    <p:anim calcmode="lin" valueType="num">
                                      <p:cBhvr>
                                        <p:cTn id="29" dur="500" fill="hold"/>
                                        <p:tgtEl>
                                          <p:spTgt spid="4">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 calcmode="lin" valueType="num">
                                      <p:cBhvr>
                                        <p:cTn id="3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4">
                                            <p:txEl>
                                              <p:pRg st="2" end="2"/>
                                            </p:txEl>
                                          </p:spTgt>
                                        </p:tgtEl>
                                      </p:cBhvr>
                                    </p:animEffect>
                                    <p:anim calcmode="lin" valueType="num">
                                      <p:cBhvr>
                                        <p:cTn id="37" dur="500" fill="hold"/>
                                        <p:tgtEl>
                                          <p:spTgt spid="4">
                                            <p:txEl>
                                              <p:pRg st="2" end="2"/>
                                            </p:txEl>
                                          </p:spTgt>
                                        </p:tgtEl>
                                        <p:attrNameLst>
                                          <p:attrName>ppt_x</p:attrName>
                                        </p:attrNameLst>
                                      </p:cBhvr>
                                      <p:tavLst>
                                        <p:tav tm="0">
                                          <p:val>
                                            <p:fltVal val="0.5"/>
                                          </p:val>
                                        </p:tav>
                                        <p:tav tm="100000">
                                          <p:val>
                                            <p:strVal val="#ppt_x"/>
                                          </p:val>
                                        </p:tav>
                                      </p:tavLst>
                                    </p:anim>
                                    <p:anim calcmode="lin" valueType="num">
                                      <p:cBhvr>
                                        <p:cTn id="38" dur="500" fill="hold"/>
                                        <p:tgtEl>
                                          <p:spTgt spid="4">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528"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p:cTn id="43"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44"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45" dur="500"/>
                                        <p:tgtEl>
                                          <p:spTgt spid="4">
                                            <p:txEl>
                                              <p:pRg st="3" end="3"/>
                                            </p:txEl>
                                          </p:spTgt>
                                        </p:tgtEl>
                                      </p:cBhvr>
                                    </p:animEffect>
                                    <p:anim calcmode="lin" valueType="num">
                                      <p:cBhvr>
                                        <p:cTn id="46" dur="500" fill="hold"/>
                                        <p:tgtEl>
                                          <p:spTgt spid="4">
                                            <p:txEl>
                                              <p:pRg st="3" end="3"/>
                                            </p:txEl>
                                          </p:spTgt>
                                        </p:tgtEl>
                                        <p:attrNameLst>
                                          <p:attrName>ppt_x</p:attrName>
                                        </p:attrNameLst>
                                      </p:cBhvr>
                                      <p:tavLst>
                                        <p:tav tm="0">
                                          <p:val>
                                            <p:fltVal val="0.5"/>
                                          </p:val>
                                        </p:tav>
                                        <p:tav tm="100000">
                                          <p:val>
                                            <p:strVal val="#ppt_x"/>
                                          </p:val>
                                        </p:tav>
                                      </p:tavLst>
                                    </p:anim>
                                    <p:anim calcmode="lin" valueType="num">
                                      <p:cBhvr>
                                        <p:cTn id="47" dur="500" fill="hold"/>
                                        <p:tgtEl>
                                          <p:spTgt spid="4">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circle(in)">
                                      <p:cBhvr>
                                        <p:cTn id="5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381000" y="6626225"/>
            <a:ext cx="2889250" cy="231775"/>
          </a:xfrm>
          <a:prstGeom prst="rect">
            <a:avLst/>
          </a:prstGeom>
        </p:spPr>
        <p:txBody>
          <a:bodyPr/>
          <a:lstStyle/>
          <a:p>
            <a:pPr>
              <a:defRPr/>
            </a:pPr>
            <a:r>
              <a:rPr lang="en-US" smtClean="0"/>
              <a:t>Design for Security - S. LEEF, March, 2014</a:t>
            </a:r>
            <a:endParaRPr lang="en-US" dirty="0"/>
          </a:p>
        </p:txBody>
      </p:sp>
    </p:spTree>
    <p:extLst>
      <p:ext uri="{BB962C8B-B14F-4D97-AF65-F5344CB8AC3E}">
        <p14:creationId xmlns:p14="http://schemas.microsoft.com/office/powerpoint/2010/main" val="133798676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Screen shot 2011-11-17 at 9.43.44 AM.png"/>
          <p:cNvPicPr>
            <a:picLocks noChangeAspect="1"/>
          </p:cNvPicPr>
          <p:nvPr/>
        </p:nvPicPr>
        <p:blipFill>
          <a:blip r:embed="rId3">
            <a:alphaModFix amt="64000"/>
            <a:extLst>
              <a:ext uri="{28A0092B-C50C-407E-A947-70E740481C1C}">
                <a14:useLocalDpi xmlns:a14="http://schemas.microsoft.com/office/drawing/2010/main" val="0"/>
              </a:ext>
            </a:extLst>
          </a:blip>
          <a:srcRect/>
          <a:stretch>
            <a:fillRect/>
          </a:stretch>
        </p:blipFill>
        <p:spPr bwMode="auto">
          <a:xfrm>
            <a:off x="3340100" y="1219200"/>
            <a:ext cx="2908300" cy="4521200"/>
          </a:xfrm>
          <a:prstGeom prst="rect">
            <a:avLst/>
          </a:prstGeom>
          <a:noFill/>
          <a:ln>
            <a:noFill/>
          </a:ln>
          <a:extLst>
            <a:ext uri="{909E8E84-426E-40DD-AFC4-6F175D3DCCD1}">
              <a14:hiddenFill xmlns:a14="http://schemas.microsoft.com/office/drawing/2010/main">
                <a:solidFill>
                  <a:srgbClr val="FFFFFF">
                    <a:alpha val="6392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95400" y="5745698"/>
            <a:ext cx="7010399" cy="502702"/>
          </a:xfrm>
          <a:prstGeom prst="rect">
            <a:avLst/>
          </a:prstGeom>
          <a:noFill/>
        </p:spPr>
        <p:txBody>
          <a:bodyPr wrap="square" rtlCol="0">
            <a:spAutoFit/>
          </a:bodyPr>
          <a:lstStyle/>
          <a:p>
            <a:pPr algn="ctr" fontAlgn="auto">
              <a:spcBef>
                <a:spcPts val="0"/>
              </a:spcBef>
              <a:spcAft>
                <a:spcPts val="0"/>
              </a:spcAft>
            </a:pPr>
            <a:r>
              <a:rPr lang="en-US" sz="2000" b="1" baseline="-25000" dirty="0" smtClean="0">
                <a:solidFill>
                  <a:srgbClr val="F26722"/>
                </a:solidFill>
                <a:latin typeface="Myriad Set Text"/>
                <a:cs typeface="Myriad Set Text"/>
              </a:rPr>
              <a:t>Hardware </a:t>
            </a:r>
            <a:r>
              <a:rPr lang="en-US" sz="2000" b="1" baseline="-25000" dirty="0" smtClean="0">
                <a:solidFill>
                  <a:srgbClr val="F26722"/>
                </a:solidFill>
                <a:latin typeface="Myriad Set Text"/>
                <a:cs typeface="Myriad Set Text"/>
              </a:rPr>
              <a:t>is the root of trust; Even a small malicious modification can be devastating to system security </a:t>
            </a:r>
            <a:endParaRPr lang="en-US" sz="2000" b="1" baseline="-25000" dirty="0">
              <a:solidFill>
                <a:srgbClr val="F26722"/>
              </a:solidFill>
              <a:latin typeface="Myriad Set Text"/>
              <a:cs typeface="Myriad Set Text"/>
            </a:endParaRPr>
          </a:p>
        </p:txBody>
      </p:sp>
      <p:sp>
        <p:nvSpPr>
          <p:cNvPr id="6" name="Title 1"/>
          <p:cNvSpPr>
            <a:spLocks noGrp="1"/>
          </p:cNvSpPr>
          <p:nvPr>
            <p:ph type="title"/>
          </p:nvPr>
        </p:nvSpPr>
        <p:spPr>
          <a:xfrm>
            <a:off x="457200" y="228600"/>
            <a:ext cx="7064375" cy="706437"/>
          </a:xfrm>
        </p:spPr>
        <p:txBody>
          <a:bodyPr/>
          <a:lstStyle/>
          <a:p>
            <a:pPr eaLnBrk="1" hangingPunct="1"/>
            <a:r>
              <a:rPr lang="en-US" sz="3200" dirty="0" smtClean="0">
                <a:solidFill>
                  <a:srgbClr val="A01F1F"/>
                </a:solidFill>
                <a:latin typeface="Myriad Set Text"/>
                <a:cs typeface="Myriad Set Text"/>
              </a:rPr>
              <a:t>Relative Impact </a:t>
            </a:r>
            <a:endParaRPr lang="en-US" sz="3200" dirty="0">
              <a:solidFill>
                <a:srgbClr val="A01F1F"/>
              </a:solidFill>
              <a:latin typeface="Myriad Set Text"/>
              <a:cs typeface="Myriad Set Text"/>
            </a:endParaRPr>
          </a:p>
        </p:txBody>
      </p:sp>
      <p:sp>
        <p:nvSpPr>
          <p:cNvPr id="4" name="TextBox 3"/>
          <p:cNvSpPr txBox="1"/>
          <p:nvPr/>
        </p:nvSpPr>
        <p:spPr>
          <a:xfrm>
            <a:off x="1676400" y="1371600"/>
            <a:ext cx="1013482" cy="461665"/>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Myriad Set Text"/>
                <a:cs typeface="Myriad Set Text"/>
              </a:rPr>
              <a:t>1 - 100</a:t>
            </a:r>
            <a:endParaRPr lang="en-US" dirty="0">
              <a:solidFill>
                <a:prstClr val="black"/>
              </a:solidFill>
              <a:latin typeface="Myriad Set Text"/>
              <a:cs typeface="Myriad Set Text"/>
            </a:endParaRPr>
          </a:p>
        </p:txBody>
      </p:sp>
      <p:sp>
        <p:nvSpPr>
          <p:cNvPr id="8" name="TextBox 7"/>
          <p:cNvSpPr txBox="1"/>
          <p:nvPr/>
        </p:nvSpPr>
        <p:spPr>
          <a:xfrm>
            <a:off x="1066800" y="2590800"/>
            <a:ext cx="2241784" cy="461665"/>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Myriad Set Text"/>
                <a:cs typeface="Myriad Set Text"/>
              </a:rPr>
              <a:t>10,000 – 100,000</a:t>
            </a:r>
            <a:endParaRPr lang="en-US" dirty="0">
              <a:solidFill>
                <a:prstClr val="black"/>
              </a:solidFill>
              <a:latin typeface="Myriad Set Text"/>
              <a:cs typeface="Myriad Set Text"/>
            </a:endParaRPr>
          </a:p>
        </p:txBody>
      </p:sp>
      <p:sp>
        <p:nvSpPr>
          <p:cNvPr id="9" name="TextBox 8"/>
          <p:cNvSpPr txBox="1"/>
          <p:nvPr/>
        </p:nvSpPr>
        <p:spPr>
          <a:xfrm>
            <a:off x="1295400" y="3729335"/>
            <a:ext cx="1726906" cy="461665"/>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Myriad Set Text"/>
                <a:cs typeface="Myriad Set Text"/>
              </a:rPr>
              <a:t>~100 Million</a:t>
            </a:r>
            <a:endParaRPr lang="en-US" dirty="0">
              <a:solidFill>
                <a:prstClr val="black"/>
              </a:solidFill>
              <a:latin typeface="Myriad Set Text"/>
              <a:cs typeface="Myriad Set Text"/>
            </a:endParaRPr>
          </a:p>
        </p:txBody>
      </p:sp>
      <p:sp>
        <p:nvSpPr>
          <p:cNvPr id="10" name="TextBox 9"/>
          <p:cNvSpPr txBox="1"/>
          <p:nvPr/>
        </p:nvSpPr>
        <p:spPr>
          <a:xfrm>
            <a:off x="1295400" y="4914305"/>
            <a:ext cx="1726906" cy="419695"/>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Myriad Set Text"/>
                <a:cs typeface="Myriad Set Text"/>
              </a:rPr>
              <a:t>~100 Million</a:t>
            </a:r>
            <a:endParaRPr lang="en-US" dirty="0">
              <a:solidFill>
                <a:prstClr val="black"/>
              </a:solidFill>
              <a:latin typeface="Myriad Set Text"/>
              <a:cs typeface="Myriad Set Text"/>
            </a:endParaRPr>
          </a:p>
        </p:txBody>
      </p:sp>
      <p:sp>
        <p:nvSpPr>
          <p:cNvPr id="5" name="Slide Number Placeholder 4"/>
          <p:cNvSpPr>
            <a:spLocks noGrp="1"/>
          </p:cNvSpPr>
          <p:nvPr>
            <p:ph type="sldNum" sz="quarter" idx="12"/>
          </p:nvPr>
        </p:nvSpPr>
        <p:spPr/>
        <p:txBody>
          <a:bodyPr/>
          <a:lstStyle/>
          <a:p>
            <a:fld id="{AA484CD2-854F-46FC-8B6C-AA4F406E8552}"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3736872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2"/>
          <p:cNvSpPr>
            <a:spLocks noGrp="1"/>
          </p:cNvSpPr>
          <p:nvPr>
            <p:ph idx="1"/>
          </p:nvPr>
        </p:nvSpPr>
        <p:spPr>
          <a:xfrm>
            <a:off x="533400" y="990600"/>
            <a:ext cx="8175626" cy="3048000"/>
          </a:xfrm>
        </p:spPr>
        <p:txBody>
          <a:bodyPr/>
          <a:lstStyle/>
          <a:p>
            <a:pPr marL="0" indent="0">
              <a:buFontTx/>
              <a:buNone/>
            </a:pPr>
            <a:r>
              <a:rPr lang="en-US" sz="2400" baseline="-25000" dirty="0" smtClean="0">
                <a:latin typeface="Myriad Set Text"/>
                <a:cs typeface="Myriad Set Text"/>
              </a:rPr>
              <a:t>“September </a:t>
            </a:r>
            <a:r>
              <a:rPr lang="en-US" sz="2400" baseline="-25000" dirty="0">
                <a:latin typeface="Myriad Set Text"/>
                <a:cs typeface="Myriad Set Text"/>
              </a:rPr>
              <a:t>2007, Israeli jets bombed a suspected nuclear installation in northeastern Syria. Among the many mysteries still surrounding that strike was the failure of Syrian radar, supposedly state of the art, to warn the Syrian military of the incoming assault. It wasn’t long before military and technology bloggers concluded that this was an incident of electronic warfare and not just any kind. Post after post speculated that the commercial off-the-shelf microprocessors in the Syrian radar might have been purposely fabricated with a hidden “backdoor” inside. By sending a preprogrammed code to those chips, an unknown antagonist had disrupted the chips’ function and temporarily blocked the </a:t>
            </a:r>
            <a:r>
              <a:rPr lang="en-US" sz="2400" baseline="-25000" dirty="0" smtClean="0">
                <a:latin typeface="Myriad Set Text"/>
                <a:cs typeface="Myriad Set Text"/>
              </a:rPr>
              <a:t>radar”</a:t>
            </a:r>
            <a:endParaRPr lang="en-US" sz="2400" baseline="-25000" dirty="0">
              <a:latin typeface="Myriad Set Text"/>
              <a:cs typeface="Myriad Set Text"/>
            </a:endParaRPr>
          </a:p>
          <a:p>
            <a:pPr marL="0" indent="0">
              <a:buFontTx/>
              <a:buNone/>
            </a:pPr>
            <a:r>
              <a:rPr lang="en-US" sz="1800" dirty="0" smtClean="0">
                <a:latin typeface="Myriad Set Text"/>
                <a:cs typeface="Myriad Set Text"/>
              </a:rPr>
              <a:t>					Source </a:t>
            </a:r>
            <a:r>
              <a:rPr lang="en-US" sz="1800" dirty="0">
                <a:latin typeface="Myriad Set Text"/>
                <a:cs typeface="Myriad Set Text"/>
              </a:rPr>
              <a:t>: IEEE </a:t>
            </a:r>
            <a:r>
              <a:rPr lang="en-US" sz="1800" dirty="0" smtClean="0">
                <a:latin typeface="Myriad Set Text"/>
                <a:cs typeface="Myriad Set Text"/>
              </a:rPr>
              <a:t>spectrum, 2007</a:t>
            </a:r>
            <a:endParaRPr lang="en-US" sz="1800" dirty="0">
              <a:latin typeface="Myriad Set Text"/>
              <a:cs typeface="Myriad Set Text"/>
            </a:endParaRPr>
          </a:p>
          <a:p>
            <a:pPr marL="0" indent="0"/>
            <a:endParaRPr lang="en-US" dirty="0">
              <a:latin typeface="Goudy Old Style" charset="0"/>
            </a:endParaRPr>
          </a:p>
        </p:txBody>
      </p:sp>
      <p:sp>
        <p:nvSpPr>
          <p:cNvPr id="5" name="Title 1"/>
          <p:cNvSpPr txBox="1">
            <a:spLocks/>
          </p:cNvSpPr>
          <p:nvPr/>
        </p:nvSpPr>
        <p:spPr bwMode="auto">
          <a:xfrm>
            <a:off x="457200" y="228600"/>
            <a:ext cx="7064375" cy="706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lnSpc>
                <a:spcPts val="4000"/>
              </a:lnSpc>
              <a:spcBef>
                <a:spcPct val="0"/>
              </a:spcBef>
              <a:spcAft>
                <a:spcPct val="0"/>
              </a:spcAft>
              <a:defRPr sz="3400" b="1">
                <a:solidFill>
                  <a:srgbClr val="993333"/>
                </a:solidFill>
                <a:latin typeface="+mj-lt"/>
                <a:ea typeface="+mj-ea"/>
                <a:cs typeface="+mj-cs"/>
              </a:defRPr>
            </a:lvl1pPr>
            <a:lvl2pPr algn="l" rtl="0" eaLnBrk="0" fontAlgn="base" hangingPunct="0">
              <a:lnSpc>
                <a:spcPts val="4000"/>
              </a:lnSpc>
              <a:spcBef>
                <a:spcPct val="0"/>
              </a:spcBef>
              <a:spcAft>
                <a:spcPct val="0"/>
              </a:spcAft>
              <a:defRPr sz="3400" b="1">
                <a:solidFill>
                  <a:srgbClr val="993333"/>
                </a:solidFill>
                <a:latin typeface="Arial" charset="0"/>
              </a:defRPr>
            </a:lvl2pPr>
            <a:lvl3pPr algn="l" rtl="0" eaLnBrk="0" fontAlgn="base" hangingPunct="0">
              <a:lnSpc>
                <a:spcPts val="4000"/>
              </a:lnSpc>
              <a:spcBef>
                <a:spcPct val="0"/>
              </a:spcBef>
              <a:spcAft>
                <a:spcPct val="0"/>
              </a:spcAft>
              <a:defRPr sz="3400" b="1">
                <a:solidFill>
                  <a:srgbClr val="993333"/>
                </a:solidFill>
                <a:latin typeface="Arial" charset="0"/>
              </a:defRPr>
            </a:lvl3pPr>
            <a:lvl4pPr algn="l" rtl="0" eaLnBrk="0" fontAlgn="base" hangingPunct="0">
              <a:lnSpc>
                <a:spcPts val="4000"/>
              </a:lnSpc>
              <a:spcBef>
                <a:spcPct val="0"/>
              </a:spcBef>
              <a:spcAft>
                <a:spcPct val="0"/>
              </a:spcAft>
              <a:defRPr sz="3400" b="1">
                <a:solidFill>
                  <a:srgbClr val="993333"/>
                </a:solidFill>
                <a:latin typeface="Arial" charset="0"/>
              </a:defRPr>
            </a:lvl4pPr>
            <a:lvl5pPr algn="l" rtl="0" eaLnBrk="0" fontAlgn="base" hangingPunct="0">
              <a:lnSpc>
                <a:spcPts val="4000"/>
              </a:lnSpc>
              <a:spcBef>
                <a:spcPct val="0"/>
              </a:spcBef>
              <a:spcAft>
                <a:spcPct val="0"/>
              </a:spcAft>
              <a:defRPr sz="3400" b="1">
                <a:solidFill>
                  <a:srgbClr val="993333"/>
                </a:solidFill>
                <a:latin typeface="Arial" charset="0"/>
              </a:defRPr>
            </a:lvl5pPr>
            <a:lvl6pPr marL="457200" algn="l" rtl="0" eaLnBrk="0" fontAlgn="base" hangingPunct="0">
              <a:lnSpc>
                <a:spcPts val="4000"/>
              </a:lnSpc>
              <a:spcBef>
                <a:spcPct val="0"/>
              </a:spcBef>
              <a:spcAft>
                <a:spcPct val="0"/>
              </a:spcAft>
              <a:defRPr sz="3400" b="1">
                <a:solidFill>
                  <a:srgbClr val="993333"/>
                </a:solidFill>
                <a:latin typeface="Arial" charset="0"/>
              </a:defRPr>
            </a:lvl6pPr>
            <a:lvl7pPr marL="914400" algn="l" rtl="0" eaLnBrk="0" fontAlgn="base" hangingPunct="0">
              <a:lnSpc>
                <a:spcPts val="4000"/>
              </a:lnSpc>
              <a:spcBef>
                <a:spcPct val="0"/>
              </a:spcBef>
              <a:spcAft>
                <a:spcPct val="0"/>
              </a:spcAft>
              <a:defRPr sz="3400" b="1">
                <a:solidFill>
                  <a:srgbClr val="993333"/>
                </a:solidFill>
                <a:latin typeface="Arial" charset="0"/>
              </a:defRPr>
            </a:lvl7pPr>
            <a:lvl8pPr marL="1371600" algn="l" rtl="0" eaLnBrk="0" fontAlgn="base" hangingPunct="0">
              <a:lnSpc>
                <a:spcPts val="4000"/>
              </a:lnSpc>
              <a:spcBef>
                <a:spcPct val="0"/>
              </a:spcBef>
              <a:spcAft>
                <a:spcPct val="0"/>
              </a:spcAft>
              <a:defRPr sz="3400" b="1">
                <a:solidFill>
                  <a:srgbClr val="993333"/>
                </a:solidFill>
                <a:latin typeface="Arial" charset="0"/>
              </a:defRPr>
            </a:lvl8pPr>
            <a:lvl9pPr marL="1828800" algn="l" rtl="0" eaLnBrk="0" fontAlgn="base" hangingPunct="0">
              <a:lnSpc>
                <a:spcPts val="4000"/>
              </a:lnSpc>
              <a:spcBef>
                <a:spcPct val="0"/>
              </a:spcBef>
              <a:spcAft>
                <a:spcPct val="0"/>
              </a:spcAft>
              <a:defRPr sz="3400" b="1">
                <a:solidFill>
                  <a:srgbClr val="993333"/>
                </a:solidFill>
                <a:latin typeface="Arial" charset="0"/>
              </a:defRPr>
            </a:lvl9pPr>
          </a:lstStyle>
          <a:p>
            <a:pPr eaLnBrk="1" hangingPunct="1"/>
            <a:r>
              <a:rPr lang="en-US" sz="3200" dirty="0" smtClean="0">
                <a:latin typeface="Myriad Set Text"/>
                <a:cs typeface="Myriad Set Text"/>
              </a:rPr>
              <a:t>Syrian Radar Case</a:t>
            </a:r>
            <a:endParaRPr lang="en-US" sz="3200" dirty="0">
              <a:latin typeface="Myriad Set Text"/>
              <a:cs typeface="Myriad Set Text"/>
            </a:endParaRPr>
          </a:p>
        </p:txBody>
      </p:sp>
      <p:sp>
        <p:nvSpPr>
          <p:cNvPr id="3" name="Slide Number Placeholder 2"/>
          <p:cNvSpPr>
            <a:spLocks noGrp="1"/>
          </p:cNvSpPr>
          <p:nvPr>
            <p:ph type="sldNum" sz="quarter" idx="12"/>
          </p:nvPr>
        </p:nvSpPr>
        <p:spPr/>
        <p:txBody>
          <a:bodyPr/>
          <a:lstStyle/>
          <a:p>
            <a:fld id="{AA484CD2-854F-46FC-8B6C-AA4F406E8552}" type="slidenum">
              <a:rPr lang="en-US" smtClean="0">
                <a:solidFill>
                  <a:prstClr val="black">
                    <a:tint val="75000"/>
                  </a:prstClr>
                </a:solidFill>
              </a:rPr>
              <a:pPr/>
              <a:t>7</a:t>
            </a:fld>
            <a:endParaRPr lang="en-US">
              <a:solidFill>
                <a:prstClr val="black">
                  <a:tint val="75000"/>
                </a:prstClr>
              </a:solidFill>
            </a:endParaRPr>
          </a:p>
        </p:txBody>
      </p:sp>
      <p:pic>
        <p:nvPicPr>
          <p:cNvPr id="2050" name="Picture 2" descr="http://cdn.timesofisrael.com/uploads/2012/10/f100322oz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91202"/>
            <a:ext cx="4191000" cy="27959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jpost.com/HttpHandlers/ShowImage.ashx?id=139261&amp;h=236&amp;w=3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8602" y="3891202"/>
            <a:ext cx="4383448" cy="2795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528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Design for Security - S. LEEF, March, 2014</a:t>
            </a:r>
            <a:endParaRPr lang="en-US" dirty="0"/>
          </a:p>
        </p:txBody>
      </p:sp>
      <p:sp>
        <p:nvSpPr>
          <p:cNvPr id="3" name="Slide Number Placeholder 2"/>
          <p:cNvSpPr>
            <a:spLocks noGrp="1"/>
          </p:cNvSpPr>
          <p:nvPr>
            <p:ph type="sldNum" sz="quarter" idx="11"/>
          </p:nvPr>
        </p:nvSpPr>
        <p:spPr/>
        <p:txBody>
          <a:bodyPr/>
          <a:lstStyle/>
          <a:p>
            <a:pPr>
              <a:defRPr/>
            </a:pPr>
            <a:fld id="{231CC523-8BC6-4921-807A-66BD262F34AB}" type="slidenum">
              <a:rPr lang="en-US" smtClean="0"/>
              <a:pPr>
                <a:defRPr/>
              </a:pPr>
              <a:t>8</a:t>
            </a:fld>
            <a:endParaRPr lang="en-US"/>
          </a:p>
        </p:txBody>
      </p:sp>
      <p:sp>
        <p:nvSpPr>
          <p:cNvPr id="5" name="Title 4"/>
          <p:cNvSpPr>
            <a:spLocks noGrp="1"/>
          </p:cNvSpPr>
          <p:nvPr>
            <p:ph type="ctrTitle"/>
          </p:nvPr>
        </p:nvSpPr>
        <p:spPr>
          <a:xfrm>
            <a:off x="1569027" y="151418"/>
            <a:ext cx="7263246" cy="612648"/>
          </a:xfrm>
        </p:spPr>
        <p:txBody>
          <a:bodyPr>
            <a:norm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CNN Report                       10 June, 2012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96307" y="5560705"/>
            <a:ext cx="8246168" cy="1015663"/>
          </a:xfrm>
          <a:prstGeom prst="rect">
            <a:avLst/>
          </a:prstGeom>
          <a:solidFill>
            <a:srgbClr val="FFFF00"/>
          </a:solidFill>
          <a:ln>
            <a:solidFill>
              <a:schemeClr val="tx1"/>
            </a:solidFill>
          </a:ln>
        </p:spPr>
        <p:txBody>
          <a:bodyPr wrap="none" rtlCol="0">
            <a:spAutoFit/>
          </a:bodyPr>
          <a:lstStyle/>
          <a:p>
            <a:pPr fontAlgn="auto">
              <a:spcBef>
                <a:spcPts val="0"/>
              </a:spcBef>
              <a:spcAft>
                <a:spcPts val="0"/>
              </a:spcAft>
            </a:pPr>
            <a:r>
              <a:rPr lang="en-US" sz="2000" b="1" dirty="0" smtClean="0">
                <a:solidFill>
                  <a:prstClr val="black"/>
                </a:solidFill>
                <a:cs typeface="Arial" panose="020B0604020202020204" pitchFamily="34" charset="0"/>
              </a:rPr>
              <a:t>Counterfeit parts compromise the US Supply Chain and present a </a:t>
            </a:r>
            <a:br>
              <a:rPr lang="en-US" sz="2000" b="1" dirty="0" smtClean="0">
                <a:solidFill>
                  <a:prstClr val="black"/>
                </a:solidFill>
                <a:cs typeface="Arial" panose="020B0604020202020204" pitchFamily="34" charset="0"/>
              </a:rPr>
            </a:br>
            <a:r>
              <a:rPr lang="en-US" sz="2000" b="1" dirty="0" smtClean="0">
                <a:solidFill>
                  <a:prstClr val="black"/>
                </a:solidFill>
                <a:cs typeface="Arial" panose="020B0604020202020204" pitchFamily="34" charset="0"/>
              </a:rPr>
              <a:t>growing threat to national security. Current safeguards are </a:t>
            </a:r>
            <a:br>
              <a:rPr lang="en-US" sz="2000" b="1" dirty="0" smtClean="0">
                <a:solidFill>
                  <a:prstClr val="black"/>
                </a:solidFill>
                <a:cs typeface="Arial" panose="020B0604020202020204" pitchFamily="34" charset="0"/>
              </a:rPr>
            </a:br>
            <a:r>
              <a:rPr lang="en-US" sz="2000" b="1" dirty="0" smtClean="0">
                <a:solidFill>
                  <a:prstClr val="black"/>
                </a:solidFill>
                <a:cs typeface="Arial" panose="020B0604020202020204" pitchFamily="34" charset="0"/>
              </a:rPr>
              <a:t>ineffective; they put American lives and </a:t>
            </a:r>
            <a:r>
              <a:rPr lang="en-US" sz="2000" b="1" dirty="0" err="1" smtClean="0">
                <a:solidFill>
                  <a:prstClr val="black"/>
                </a:solidFill>
                <a:cs typeface="Arial" panose="020B0604020202020204" pitchFamily="34" charset="0"/>
              </a:rPr>
              <a:t>DoD</a:t>
            </a:r>
            <a:r>
              <a:rPr lang="en-US" sz="2000" b="1" dirty="0" smtClean="0">
                <a:solidFill>
                  <a:prstClr val="black"/>
                </a:solidFill>
                <a:cs typeface="Arial" panose="020B0604020202020204" pitchFamily="34" charset="0"/>
              </a:rPr>
              <a:t> missions at risk.</a:t>
            </a:r>
            <a:endParaRPr lang="en-US" sz="2000" dirty="0">
              <a:solidFill>
                <a:prstClr val="black"/>
              </a:solidFill>
              <a:cs typeface="Arial" panose="020B0604020202020204" pitchFamily="34" charset="0"/>
            </a:endParaRPr>
          </a:p>
        </p:txBody>
      </p:sp>
      <p:pic>
        <p:nvPicPr>
          <p:cNvPr id="7" name="CNN_al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895940"/>
            <a:ext cx="6858000" cy="4572000"/>
          </a:xfrm>
          <a:prstGeom prst="rect">
            <a:avLst/>
          </a:prstGeom>
        </p:spPr>
      </p:pic>
    </p:spTree>
    <p:extLst>
      <p:ext uri="{BB962C8B-B14F-4D97-AF65-F5344CB8AC3E}">
        <p14:creationId xmlns:p14="http://schemas.microsoft.com/office/powerpoint/2010/main" val="803310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Design for Security - S. LEEF, March, 2014</a:t>
            </a:r>
            <a:endParaRPr lang="en-US" dirty="0"/>
          </a:p>
        </p:txBody>
      </p:sp>
      <p:sp>
        <p:nvSpPr>
          <p:cNvPr id="3" name="Slide Number Placeholder 2"/>
          <p:cNvSpPr>
            <a:spLocks noGrp="1"/>
          </p:cNvSpPr>
          <p:nvPr>
            <p:ph type="sldNum" sz="quarter" idx="11"/>
          </p:nvPr>
        </p:nvSpPr>
        <p:spPr/>
        <p:txBody>
          <a:bodyPr/>
          <a:lstStyle/>
          <a:p>
            <a:pPr>
              <a:defRPr/>
            </a:pPr>
            <a:fld id="{231CC523-8BC6-4921-807A-66BD262F34AB}" type="slidenum">
              <a:rPr lang="en-US" smtClean="0"/>
              <a:pPr>
                <a:defRPr/>
              </a:pPr>
              <a:t>9</a:t>
            </a:fld>
            <a:endParaRPr lang="en-US"/>
          </a:p>
        </p:txBody>
      </p:sp>
      <p:sp>
        <p:nvSpPr>
          <p:cNvPr id="5" name="Title 4"/>
          <p:cNvSpPr>
            <a:spLocks noGrp="1"/>
          </p:cNvSpPr>
          <p:nvPr>
            <p:ph type="ctrTitle"/>
          </p:nvPr>
        </p:nvSpPr>
        <p:spPr/>
        <p:txBody>
          <a:bodyPr/>
          <a:lstStyle/>
          <a:p>
            <a:r>
              <a:rPr lang="en-US" b="1" dirty="0" smtClean="0">
                <a:latin typeface="Arial" panose="020B0604020202020204" pitchFamily="34" charset="0"/>
                <a:cs typeface="Arial" panose="020B0604020202020204" pitchFamily="34" charset="0"/>
              </a:rPr>
              <a:t>Supply Chain Control is a Critical Problem</a:t>
            </a:r>
            <a:endParaRPr lang="en-US" b="1"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416" y="911441"/>
            <a:ext cx="3677357" cy="479062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09857" y="3879056"/>
            <a:ext cx="4304834" cy="598413"/>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srgbClr val="FFFF00"/>
              </a:solidFill>
            </a:endParaRP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3818" y="911441"/>
            <a:ext cx="3571336" cy="33685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366352" y="5747907"/>
            <a:ext cx="2517036" cy="369332"/>
          </a:xfrm>
          <a:prstGeom prst="rect">
            <a:avLst/>
          </a:prstGeom>
          <a:noFill/>
        </p:spPr>
        <p:txBody>
          <a:bodyPr wrap="none" rtlCol="0">
            <a:spAutoFit/>
          </a:bodyPr>
          <a:lstStyle/>
          <a:p>
            <a:pPr fontAlgn="auto">
              <a:spcBef>
                <a:spcPts val="0"/>
              </a:spcBef>
              <a:spcAft>
                <a:spcPts val="0"/>
              </a:spcAft>
            </a:pPr>
            <a:r>
              <a:rPr lang="en-US" sz="900" dirty="0" smtClean="0">
                <a:solidFill>
                  <a:prstClr val="white">
                    <a:lumMod val="65000"/>
                  </a:prstClr>
                </a:solidFill>
                <a:latin typeface="Tahoma"/>
              </a:rPr>
              <a:t>Distributor indicted for supplying</a:t>
            </a:r>
            <a:r>
              <a:rPr lang="en-US" sz="900" dirty="0">
                <a:solidFill>
                  <a:prstClr val="white">
                    <a:lumMod val="65000"/>
                  </a:prstClr>
                </a:solidFill>
                <a:latin typeface="Tahoma"/>
              </a:rPr>
              <a:t> </a:t>
            </a:r>
            <a:r>
              <a:rPr lang="en-US" sz="900" dirty="0" smtClean="0">
                <a:solidFill>
                  <a:prstClr val="white">
                    <a:lumMod val="65000"/>
                  </a:prstClr>
                </a:solidFill>
                <a:latin typeface="Tahoma"/>
              </a:rPr>
              <a:t>counterfeits </a:t>
            </a:r>
          </a:p>
          <a:p>
            <a:pPr fontAlgn="auto">
              <a:spcBef>
                <a:spcPts val="0"/>
              </a:spcBef>
              <a:spcAft>
                <a:spcPts val="0"/>
              </a:spcAft>
            </a:pPr>
            <a:r>
              <a:rPr lang="en-US" sz="900" dirty="0" smtClean="0">
                <a:solidFill>
                  <a:prstClr val="white">
                    <a:lumMod val="65000"/>
                  </a:prstClr>
                </a:solidFill>
                <a:latin typeface="Tahoma"/>
              </a:rPr>
              <a:t>to Grumman Electric Boat, July 2013 </a:t>
            </a:r>
            <a:endParaRPr lang="en-US" sz="900" dirty="0">
              <a:solidFill>
                <a:prstClr val="white">
                  <a:lumMod val="65000"/>
                </a:prstClr>
              </a:solidFill>
              <a:latin typeface="Tahoma"/>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8826" y="2588064"/>
            <a:ext cx="2957783" cy="39422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6490927" y="6167007"/>
            <a:ext cx="1473480" cy="369332"/>
          </a:xfrm>
          <a:prstGeom prst="rect">
            <a:avLst/>
          </a:prstGeom>
          <a:noFill/>
        </p:spPr>
        <p:txBody>
          <a:bodyPr wrap="none" rtlCol="0">
            <a:spAutoFit/>
          </a:bodyPr>
          <a:lstStyle/>
          <a:p>
            <a:pPr fontAlgn="auto">
              <a:spcBef>
                <a:spcPts val="0"/>
              </a:spcBef>
              <a:spcAft>
                <a:spcPts val="0"/>
              </a:spcAft>
            </a:pPr>
            <a:r>
              <a:rPr lang="en-US" sz="900" dirty="0" smtClean="0">
                <a:solidFill>
                  <a:prstClr val="white">
                    <a:lumMod val="65000"/>
                  </a:prstClr>
                </a:solidFill>
                <a:latin typeface="Tahoma"/>
              </a:rPr>
              <a:t>SPECTRUM Magazine</a:t>
            </a:r>
            <a:br>
              <a:rPr lang="en-US" sz="900" dirty="0" smtClean="0">
                <a:solidFill>
                  <a:prstClr val="white">
                    <a:lumMod val="65000"/>
                  </a:prstClr>
                </a:solidFill>
                <a:latin typeface="Tahoma"/>
              </a:rPr>
            </a:br>
            <a:r>
              <a:rPr lang="en-US" sz="900" dirty="0" smtClean="0">
                <a:solidFill>
                  <a:prstClr val="white">
                    <a:lumMod val="65000"/>
                  </a:prstClr>
                </a:solidFill>
                <a:latin typeface="Tahoma"/>
              </a:rPr>
              <a:t>October, 2013, pp. 41-45</a:t>
            </a:r>
            <a:endParaRPr lang="en-US" sz="900" dirty="0">
              <a:solidFill>
                <a:prstClr val="white">
                  <a:lumMod val="65000"/>
                </a:prstClr>
              </a:solidFill>
              <a:latin typeface="Tahoma"/>
            </a:endParaRPr>
          </a:p>
        </p:txBody>
      </p:sp>
      <p:sp>
        <p:nvSpPr>
          <p:cNvPr id="11" name="TextBox 10"/>
          <p:cNvSpPr txBox="1"/>
          <p:nvPr/>
        </p:nvSpPr>
        <p:spPr>
          <a:xfrm>
            <a:off x="7148152" y="4252482"/>
            <a:ext cx="1822935" cy="369332"/>
          </a:xfrm>
          <a:prstGeom prst="rect">
            <a:avLst/>
          </a:prstGeom>
          <a:noFill/>
        </p:spPr>
        <p:txBody>
          <a:bodyPr wrap="none" rtlCol="0">
            <a:spAutoFit/>
          </a:bodyPr>
          <a:lstStyle/>
          <a:p>
            <a:pPr fontAlgn="auto">
              <a:spcBef>
                <a:spcPts val="0"/>
              </a:spcBef>
              <a:spcAft>
                <a:spcPts val="0"/>
              </a:spcAft>
            </a:pPr>
            <a:r>
              <a:rPr lang="en-US" sz="900" dirty="0" smtClean="0">
                <a:solidFill>
                  <a:prstClr val="white">
                    <a:lumMod val="65000"/>
                  </a:prstClr>
                </a:solidFill>
                <a:latin typeface="Tahoma"/>
              </a:rPr>
              <a:t>Dept. of Defense Instruction</a:t>
            </a:r>
            <a:br>
              <a:rPr lang="en-US" sz="900" dirty="0" smtClean="0">
                <a:solidFill>
                  <a:prstClr val="white">
                    <a:lumMod val="65000"/>
                  </a:prstClr>
                </a:solidFill>
                <a:latin typeface="Tahoma"/>
              </a:rPr>
            </a:br>
            <a:r>
              <a:rPr lang="en-US" sz="900" dirty="0" smtClean="0">
                <a:solidFill>
                  <a:prstClr val="white">
                    <a:lumMod val="65000"/>
                  </a:prstClr>
                </a:solidFill>
                <a:latin typeface="Tahoma"/>
              </a:rPr>
              <a:t>NUMBER 4140.67, 26 April 2013</a:t>
            </a:r>
            <a:endParaRPr lang="en-US" sz="900" dirty="0">
              <a:solidFill>
                <a:prstClr val="white">
                  <a:lumMod val="65000"/>
                </a:prstClr>
              </a:solidFill>
              <a:latin typeface="Tahoma"/>
            </a:endParaRPr>
          </a:p>
        </p:txBody>
      </p:sp>
    </p:spTree>
    <p:extLst>
      <p:ext uri="{BB962C8B-B14F-4D97-AF65-F5344CB8AC3E}">
        <p14:creationId xmlns:p14="http://schemas.microsoft.com/office/powerpoint/2010/main" val="154830449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Mentor Template C April 2010">
      <a:dk1>
        <a:srgbClr val="333333"/>
      </a:dk1>
      <a:lt1>
        <a:srgbClr val="FFFFFF"/>
      </a:lt1>
      <a:dk2>
        <a:srgbClr val="333333"/>
      </a:dk2>
      <a:lt2>
        <a:srgbClr val="5F5F5F"/>
      </a:lt2>
      <a:accent1>
        <a:srgbClr val="3398FF"/>
      </a:accent1>
      <a:accent2>
        <a:srgbClr val="333399"/>
      </a:accent2>
      <a:accent3>
        <a:srgbClr val="009999"/>
      </a:accent3>
      <a:accent4>
        <a:srgbClr val="99CC00"/>
      </a:accent4>
      <a:accent5>
        <a:srgbClr val="AE67FF"/>
      </a:accent5>
      <a:accent6>
        <a:srgbClr val="F9A70F"/>
      </a:accent6>
      <a:hlink>
        <a:srgbClr val="1950FF"/>
      </a:hlink>
      <a:folHlink>
        <a:srgbClr val="EA0000"/>
      </a:folHlink>
    </a:clrScheme>
    <a:fontScheme name="Mentor2007  rev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smtClean="0">
            <a:ln>
              <a:noFill/>
            </a:ln>
            <a:solidFill>
              <a:srgbClr val="FFFFFF"/>
            </a:solidFill>
            <a:effectLst/>
            <a:uLnTx/>
            <a:uFillTx/>
            <a:latin typeface="Tahoma"/>
            <a:ea typeface="+mn-ea"/>
            <a:cs typeface="+mn-cs"/>
          </a:defRPr>
        </a:defPPr>
      </a:lstStyle>
    </a:spDef>
    <a:lnDef>
      <a:spPr>
        <a:noFill/>
        <a:ln w="19050" cap="flat" cmpd="sng" algn="ctr">
          <a:solidFill>
            <a:srgbClr val="333333"/>
          </a:solidFill>
          <a:prstDash val="solid"/>
          <a:tailEnd type="arrow"/>
        </a:ln>
        <a:effectLst/>
      </a:spPr>
      <a:bodyPr/>
      <a:lstStyle/>
    </a:lnDef>
    <a:txDef>
      <a:spPr>
        <a:noFill/>
      </a:spPr>
      <a:bodyPr wrap="square" rtlCol="0">
        <a:spAutoFit/>
      </a:bodyPr>
      <a:lstStyle>
        <a:defPPr>
          <a:defRPr sz="2000" dirty="0"/>
        </a:defPPr>
      </a:lstStyle>
    </a:tx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1C1C1C"/>
        </a:dk1>
        <a:lt1>
          <a:srgbClr val="FFFFFF"/>
        </a:lt1>
        <a:dk2>
          <a:srgbClr val="1C1C1C"/>
        </a:dk2>
        <a:lt2>
          <a:srgbClr val="808080"/>
        </a:lt2>
        <a:accent1>
          <a:srgbClr val="FFCC00"/>
        </a:accent1>
        <a:accent2>
          <a:srgbClr val="6666FF"/>
        </a:accent2>
        <a:accent3>
          <a:srgbClr val="FFFFFF"/>
        </a:accent3>
        <a:accent4>
          <a:srgbClr val="161616"/>
        </a:accent4>
        <a:accent5>
          <a:srgbClr val="FFE2AA"/>
        </a:accent5>
        <a:accent6>
          <a:srgbClr val="5C5CE7"/>
        </a:accent6>
        <a:hlink>
          <a:srgbClr val="FF6600"/>
        </a:hlink>
        <a:folHlink>
          <a:srgbClr val="00CC99"/>
        </a:folHlink>
      </a:clrScheme>
      <a:clrMap bg1="lt1" tx1="dk1" bg2="lt2" tx2="dk2" accent1="accent1" accent2="accent2" accent3="accent3" accent4="accent4" accent5="accent5" accent6="accent6" hlink="hlink" folHlink="folHlink"/>
    </a:extraClrScheme>
    <a:extraClrScheme>
      <a:clrScheme name="Default Design 4">
        <a:dk1>
          <a:srgbClr val="1C1C1C"/>
        </a:dk1>
        <a:lt1>
          <a:srgbClr val="FFFFFF"/>
        </a:lt1>
        <a:dk2>
          <a:srgbClr val="1C1C1C"/>
        </a:dk2>
        <a:lt2>
          <a:srgbClr val="808080"/>
        </a:lt2>
        <a:accent1>
          <a:srgbClr val="FF9900"/>
        </a:accent1>
        <a:accent2>
          <a:srgbClr val="333399"/>
        </a:accent2>
        <a:accent3>
          <a:srgbClr val="FFFFFF"/>
        </a:accent3>
        <a:accent4>
          <a:srgbClr val="161616"/>
        </a:accent4>
        <a:accent5>
          <a:srgbClr val="FFCAAA"/>
        </a:accent5>
        <a:accent6>
          <a:srgbClr val="2D2D8A"/>
        </a:accent6>
        <a:hlink>
          <a:srgbClr val="A50021"/>
        </a:hlink>
        <a:folHlink>
          <a:srgbClr val="009999"/>
        </a:folHlink>
      </a:clrScheme>
      <a:clrMap bg1="lt1" tx1="dk1" bg2="lt2" tx2="dk2" accent1="accent1" accent2="accent2" accent3="accent3" accent4="accent4" accent5="accent5" accent6="accent6" hlink="hlink" folHlink="folHlink"/>
    </a:extraClrScheme>
    <a:extraClrScheme>
      <a:clrScheme name="Default Design 5">
        <a:dk1>
          <a:srgbClr val="1C1C1C"/>
        </a:dk1>
        <a:lt1>
          <a:srgbClr val="FFFFFF"/>
        </a:lt1>
        <a:dk2>
          <a:srgbClr val="1C1C1C"/>
        </a:dk2>
        <a:lt2>
          <a:srgbClr val="808080"/>
        </a:lt2>
        <a:accent1>
          <a:srgbClr val="99CC00"/>
        </a:accent1>
        <a:accent2>
          <a:srgbClr val="008BEA"/>
        </a:accent2>
        <a:accent3>
          <a:srgbClr val="FFFFFF"/>
        </a:accent3>
        <a:accent4>
          <a:srgbClr val="161616"/>
        </a:accent4>
        <a:accent5>
          <a:srgbClr val="CAE2AA"/>
        </a:accent5>
        <a:accent6>
          <a:srgbClr val="007DD4"/>
        </a:accent6>
        <a:hlink>
          <a:srgbClr val="F9A70F"/>
        </a:hlink>
        <a:folHlink>
          <a:srgbClr val="EA0000"/>
        </a:folHlink>
      </a:clrScheme>
      <a:clrMap bg1="lt1" tx1="dk1" bg2="lt2" tx2="dk2" accent1="accent1" accent2="accent2" accent3="accent3" accent4="accent4" accent5="accent5" accent6="accent6" hlink="hlink" folHlink="folHlink"/>
    </a:extraClrScheme>
    <a:extraClrScheme>
      <a:clrScheme name="Default Design 6">
        <a:dk1>
          <a:srgbClr val="1C1C1C"/>
        </a:dk1>
        <a:lt1>
          <a:srgbClr val="FFFFFF"/>
        </a:lt1>
        <a:dk2>
          <a:srgbClr val="1C1C1C"/>
        </a:dk2>
        <a:lt2>
          <a:srgbClr val="808080"/>
        </a:lt2>
        <a:accent1>
          <a:srgbClr val="99CC00"/>
        </a:accent1>
        <a:accent2>
          <a:srgbClr val="008BEA"/>
        </a:accent2>
        <a:accent3>
          <a:srgbClr val="FFFFFF"/>
        </a:accent3>
        <a:accent4>
          <a:srgbClr val="161616"/>
        </a:accent4>
        <a:accent5>
          <a:srgbClr val="CAE2AA"/>
        </a:accent5>
        <a:accent6>
          <a:srgbClr val="007DD4"/>
        </a:accent6>
        <a:hlink>
          <a:srgbClr val="F9A70F"/>
        </a:hlink>
        <a:folHlink>
          <a:srgbClr val="BB0ED8"/>
        </a:folHlink>
      </a:clrScheme>
      <a:clrMap bg1="lt1" tx1="dk1" bg2="lt2" tx2="dk2" accent1="accent1" accent2="accent2" accent3="accent3" accent4="accent4" accent5="accent5" accent6="accent6" hlink="hlink" folHlink="folHlink"/>
    </a:extraClrScheme>
    <a:extraClrScheme>
      <a:clrScheme name="Default Design 7">
        <a:dk1>
          <a:srgbClr val="333333"/>
        </a:dk1>
        <a:lt1>
          <a:srgbClr val="FFFFFF"/>
        </a:lt1>
        <a:dk2>
          <a:srgbClr val="333333"/>
        </a:dk2>
        <a:lt2>
          <a:srgbClr val="5F5F5F"/>
        </a:lt2>
        <a:accent1>
          <a:srgbClr val="BBE0E3"/>
        </a:accent1>
        <a:accent2>
          <a:srgbClr val="333399"/>
        </a:accent2>
        <a:accent3>
          <a:srgbClr val="FFFFFF"/>
        </a:accent3>
        <a:accent4>
          <a:srgbClr val="2A2A2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8">
        <a:dk1>
          <a:srgbClr val="333333"/>
        </a:dk1>
        <a:lt1>
          <a:srgbClr val="FFFFFF"/>
        </a:lt1>
        <a:dk2>
          <a:srgbClr val="333333"/>
        </a:dk2>
        <a:lt2>
          <a:srgbClr val="5F5F5F"/>
        </a:lt2>
        <a:accent1>
          <a:srgbClr val="99CCFF"/>
        </a:accent1>
        <a:accent2>
          <a:srgbClr val="333399"/>
        </a:accent2>
        <a:accent3>
          <a:srgbClr val="FFFFFF"/>
        </a:accent3>
        <a:accent4>
          <a:srgbClr val="2A2A2A"/>
        </a:accent4>
        <a:accent5>
          <a:srgbClr val="CAE2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Powerpoint Template">
  <a:themeElements>
    <a:clrScheme name="">
      <a:dk1>
        <a:srgbClr val="000000"/>
      </a:dk1>
      <a:lt1>
        <a:srgbClr val="114FFB"/>
      </a:lt1>
      <a:dk2>
        <a:srgbClr val="006B61"/>
      </a:dk2>
      <a:lt2>
        <a:srgbClr val="C0C0C0"/>
      </a:lt2>
      <a:accent1>
        <a:srgbClr val="FF00FF"/>
      </a:accent1>
      <a:accent2>
        <a:srgbClr val="00C0C0"/>
      </a:accent2>
      <a:accent3>
        <a:srgbClr val="AAB2FD"/>
      </a:accent3>
      <a:accent4>
        <a:srgbClr val="000000"/>
      </a:accent4>
      <a:accent5>
        <a:srgbClr val="FFAAFF"/>
      </a:accent5>
      <a:accent6>
        <a:srgbClr val="00AEAE"/>
      </a:accent6>
      <a:hlink>
        <a:srgbClr val="00C000"/>
      </a:hlink>
      <a:folHlink>
        <a:srgbClr val="800080"/>
      </a:folHlink>
    </a:clrScheme>
    <a:fontScheme name="Powerpoin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Powerpoint T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owerpoint Templa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Templa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Templa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Templa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owerpoint Templa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DM-Theme_9-2012">
  <a:themeElements>
    <a:clrScheme name="SDM_approved_9-2012">
      <a:dk1>
        <a:sysClr val="windowText" lastClr="000000"/>
      </a:dk1>
      <a:lt1>
        <a:srgbClr val="A6A5A6"/>
      </a:lt1>
      <a:dk2>
        <a:srgbClr val="A01F1F"/>
      </a:dk2>
      <a:lt2>
        <a:srgbClr val="0070CC"/>
      </a:lt2>
      <a:accent1>
        <a:srgbClr val="B0BA25"/>
      </a:accent1>
      <a:accent2>
        <a:srgbClr val="F26722"/>
      </a:accent2>
      <a:accent3>
        <a:srgbClr val="008E86"/>
      </a:accent3>
      <a:accent4>
        <a:srgbClr val="6F57A5"/>
      </a:accent4>
      <a:accent5>
        <a:srgbClr val="4891CE"/>
      </a:accent5>
      <a:accent6>
        <a:srgbClr val="EBA900"/>
      </a:accent6>
      <a:hlink>
        <a:srgbClr val="00467F"/>
      </a:hlink>
      <a:folHlink>
        <a:srgbClr val="800080"/>
      </a:folHlink>
    </a:clrScheme>
    <a:fontScheme name="SDM-Font_9-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smtClean="0">
            <a:latin typeface="Arial" pitchFamily="34" charset="0"/>
            <a:cs typeface="Arial" pitchFamily="34" charset="0"/>
          </a:defRPr>
        </a:defPPr>
      </a:lstStyle>
    </a:txDef>
  </a:objectDefaults>
  <a:extraClrSchemeLst/>
</a:theme>
</file>

<file path=ppt/theme/theme12.xml><?xml version="1.0" encoding="utf-8"?>
<a:theme xmlns:a="http://schemas.openxmlformats.org/drawingml/2006/main" name="1_SDM-Theme_9-2012">
  <a:themeElements>
    <a:clrScheme name="SDM_approved_9-2012">
      <a:dk1>
        <a:sysClr val="windowText" lastClr="000000"/>
      </a:dk1>
      <a:lt1>
        <a:srgbClr val="A6A5A6"/>
      </a:lt1>
      <a:dk2>
        <a:srgbClr val="A01F1F"/>
      </a:dk2>
      <a:lt2>
        <a:srgbClr val="0070CC"/>
      </a:lt2>
      <a:accent1>
        <a:srgbClr val="B0BA25"/>
      </a:accent1>
      <a:accent2>
        <a:srgbClr val="F26722"/>
      </a:accent2>
      <a:accent3>
        <a:srgbClr val="008E86"/>
      </a:accent3>
      <a:accent4>
        <a:srgbClr val="6F57A5"/>
      </a:accent4>
      <a:accent5>
        <a:srgbClr val="4891CE"/>
      </a:accent5>
      <a:accent6>
        <a:srgbClr val="EBA900"/>
      </a:accent6>
      <a:hlink>
        <a:srgbClr val="00467F"/>
      </a:hlink>
      <a:folHlink>
        <a:srgbClr val="800080"/>
      </a:folHlink>
    </a:clrScheme>
    <a:fontScheme name="SDM-Font_9-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smtClean="0">
            <a:latin typeface="Arial" pitchFamily="34" charset="0"/>
            <a:cs typeface="Arial" pitchFamily="34" charset="0"/>
          </a:defRPr>
        </a:defPPr>
      </a:lstStyle>
    </a:txDef>
  </a:objectDefaults>
  <a:extraClrSchemeLst/>
</a:theme>
</file>

<file path=ppt/theme/theme13.xml><?xml version="1.0" encoding="utf-8"?>
<a:theme xmlns:a="http://schemas.openxmlformats.org/drawingml/2006/main" name="2_SDM-Theme_9-2012">
  <a:themeElements>
    <a:clrScheme name="SDM_approved_9-2012">
      <a:dk1>
        <a:sysClr val="windowText" lastClr="000000"/>
      </a:dk1>
      <a:lt1>
        <a:srgbClr val="A6A5A6"/>
      </a:lt1>
      <a:dk2>
        <a:srgbClr val="A01F1F"/>
      </a:dk2>
      <a:lt2>
        <a:srgbClr val="0070CC"/>
      </a:lt2>
      <a:accent1>
        <a:srgbClr val="B0BA25"/>
      </a:accent1>
      <a:accent2>
        <a:srgbClr val="F26722"/>
      </a:accent2>
      <a:accent3>
        <a:srgbClr val="008E86"/>
      </a:accent3>
      <a:accent4>
        <a:srgbClr val="6F57A5"/>
      </a:accent4>
      <a:accent5>
        <a:srgbClr val="4891CE"/>
      </a:accent5>
      <a:accent6>
        <a:srgbClr val="EBA900"/>
      </a:accent6>
      <a:hlink>
        <a:srgbClr val="00467F"/>
      </a:hlink>
      <a:folHlink>
        <a:srgbClr val="800080"/>
      </a:folHlink>
    </a:clrScheme>
    <a:fontScheme name="SDM-Font_9-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smtClean="0">
            <a:latin typeface="Arial" pitchFamily="34" charset="0"/>
            <a:cs typeface="Arial" pitchFamily="34" charset="0"/>
          </a:defRPr>
        </a:defPPr>
      </a:lstStyle>
    </a:txDef>
  </a:objectDefaults>
  <a:extraClrSchemeLst/>
</a:theme>
</file>

<file path=ppt/theme/theme14.xml><?xml version="1.0" encoding="utf-8"?>
<a:theme xmlns:a="http://schemas.openxmlformats.org/drawingml/2006/main" name="3_SDM-Theme_9-2012">
  <a:themeElements>
    <a:clrScheme name="SDM_approved_9-2012">
      <a:dk1>
        <a:sysClr val="windowText" lastClr="000000"/>
      </a:dk1>
      <a:lt1>
        <a:srgbClr val="A6A5A6"/>
      </a:lt1>
      <a:dk2>
        <a:srgbClr val="A01F1F"/>
      </a:dk2>
      <a:lt2>
        <a:srgbClr val="0070CC"/>
      </a:lt2>
      <a:accent1>
        <a:srgbClr val="B0BA25"/>
      </a:accent1>
      <a:accent2>
        <a:srgbClr val="F26722"/>
      </a:accent2>
      <a:accent3>
        <a:srgbClr val="008E86"/>
      </a:accent3>
      <a:accent4>
        <a:srgbClr val="6F57A5"/>
      </a:accent4>
      <a:accent5>
        <a:srgbClr val="4891CE"/>
      </a:accent5>
      <a:accent6>
        <a:srgbClr val="EBA900"/>
      </a:accent6>
      <a:hlink>
        <a:srgbClr val="00467F"/>
      </a:hlink>
      <a:folHlink>
        <a:srgbClr val="800080"/>
      </a:folHlink>
    </a:clrScheme>
    <a:fontScheme name="SDM-Font_9-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smtClean="0">
            <a:latin typeface="Arial" pitchFamily="34" charset="0"/>
            <a:cs typeface="Arial" pitchFamily="34" charset="0"/>
          </a:defRPr>
        </a:defPPr>
      </a:lstStyle>
    </a:tx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ntor-2013-high">
  <a:themeElements>
    <a:clrScheme name="Mentor Template C April 2010">
      <a:dk1>
        <a:srgbClr val="333333"/>
      </a:dk1>
      <a:lt1>
        <a:srgbClr val="FFFFFF"/>
      </a:lt1>
      <a:dk2>
        <a:srgbClr val="333333"/>
      </a:dk2>
      <a:lt2>
        <a:srgbClr val="5F5F5F"/>
      </a:lt2>
      <a:accent1>
        <a:srgbClr val="3398FF"/>
      </a:accent1>
      <a:accent2>
        <a:srgbClr val="333399"/>
      </a:accent2>
      <a:accent3>
        <a:srgbClr val="009999"/>
      </a:accent3>
      <a:accent4>
        <a:srgbClr val="99CC00"/>
      </a:accent4>
      <a:accent5>
        <a:srgbClr val="AE67FF"/>
      </a:accent5>
      <a:accent6>
        <a:srgbClr val="F9A70F"/>
      </a:accent6>
      <a:hlink>
        <a:srgbClr val="1950FF"/>
      </a:hlink>
      <a:folHlink>
        <a:srgbClr val="EA0000"/>
      </a:folHlink>
    </a:clrScheme>
    <a:fontScheme name="Mentor2007  rev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9525" cap="flat" cmpd="sng" algn="ctr">
          <a:solidFill>
            <a:schemeClr val="bg1"/>
          </a:solid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smtClean="0">
            <a:ln>
              <a:noFill/>
            </a:ln>
            <a:solidFill>
              <a:srgbClr val="FFFFFF"/>
            </a:solidFill>
            <a:effectLst/>
            <a:uLnTx/>
            <a:uFillTx/>
            <a:latin typeface="Tahoma"/>
            <a:ea typeface="+mn-ea"/>
            <a:cs typeface="+mn-cs"/>
          </a:defRPr>
        </a:defPPr>
      </a:lstStyle>
    </a:spDef>
    <a:lnDef>
      <a:spPr>
        <a:noFill/>
        <a:ln w="19050" cap="flat" cmpd="sng" algn="ctr">
          <a:solidFill>
            <a:schemeClr val="tx1"/>
          </a:solidFill>
          <a:prstDash val="solid"/>
          <a:tailEnd type="none"/>
        </a:ln>
        <a:effectLst/>
      </a:spPr>
      <a:bodyPr/>
      <a:lstStyle/>
    </a:lnDef>
    <a:txDef>
      <a:spPr>
        <a:noFill/>
      </a:spPr>
      <a:bodyPr wrap="square" rtlCol="0">
        <a:spAutoFit/>
      </a:bodyPr>
      <a:lstStyle>
        <a:defPPr>
          <a:defRPr sz="2000" dirty="0"/>
        </a:defPPr>
      </a:lstStyle>
    </a:tx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1C1C1C"/>
        </a:dk1>
        <a:lt1>
          <a:srgbClr val="FFFFFF"/>
        </a:lt1>
        <a:dk2>
          <a:srgbClr val="1C1C1C"/>
        </a:dk2>
        <a:lt2>
          <a:srgbClr val="808080"/>
        </a:lt2>
        <a:accent1>
          <a:srgbClr val="FFCC00"/>
        </a:accent1>
        <a:accent2>
          <a:srgbClr val="6666FF"/>
        </a:accent2>
        <a:accent3>
          <a:srgbClr val="FFFFFF"/>
        </a:accent3>
        <a:accent4>
          <a:srgbClr val="161616"/>
        </a:accent4>
        <a:accent5>
          <a:srgbClr val="FFE2AA"/>
        </a:accent5>
        <a:accent6>
          <a:srgbClr val="5C5CE7"/>
        </a:accent6>
        <a:hlink>
          <a:srgbClr val="FF6600"/>
        </a:hlink>
        <a:folHlink>
          <a:srgbClr val="00CC99"/>
        </a:folHlink>
      </a:clrScheme>
      <a:clrMap bg1="lt1" tx1="dk1" bg2="lt2" tx2="dk2" accent1="accent1" accent2="accent2" accent3="accent3" accent4="accent4" accent5="accent5" accent6="accent6" hlink="hlink" folHlink="folHlink"/>
    </a:extraClrScheme>
    <a:extraClrScheme>
      <a:clrScheme name="Default Design 4">
        <a:dk1>
          <a:srgbClr val="1C1C1C"/>
        </a:dk1>
        <a:lt1>
          <a:srgbClr val="FFFFFF"/>
        </a:lt1>
        <a:dk2>
          <a:srgbClr val="1C1C1C"/>
        </a:dk2>
        <a:lt2>
          <a:srgbClr val="808080"/>
        </a:lt2>
        <a:accent1>
          <a:srgbClr val="FF9900"/>
        </a:accent1>
        <a:accent2>
          <a:srgbClr val="333399"/>
        </a:accent2>
        <a:accent3>
          <a:srgbClr val="FFFFFF"/>
        </a:accent3>
        <a:accent4>
          <a:srgbClr val="161616"/>
        </a:accent4>
        <a:accent5>
          <a:srgbClr val="FFCAAA"/>
        </a:accent5>
        <a:accent6>
          <a:srgbClr val="2D2D8A"/>
        </a:accent6>
        <a:hlink>
          <a:srgbClr val="A50021"/>
        </a:hlink>
        <a:folHlink>
          <a:srgbClr val="009999"/>
        </a:folHlink>
      </a:clrScheme>
      <a:clrMap bg1="lt1" tx1="dk1" bg2="lt2" tx2="dk2" accent1="accent1" accent2="accent2" accent3="accent3" accent4="accent4" accent5="accent5" accent6="accent6" hlink="hlink" folHlink="folHlink"/>
    </a:extraClrScheme>
    <a:extraClrScheme>
      <a:clrScheme name="Default Design 5">
        <a:dk1>
          <a:srgbClr val="1C1C1C"/>
        </a:dk1>
        <a:lt1>
          <a:srgbClr val="FFFFFF"/>
        </a:lt1>
        <a:dk2>
          <a:srgbClr val="1C1C1C"/>
        </a:dk2>
        <a:lt2>
          <a:srgbClr val="808080"/>
        </a:lt2>
        <a:accent1>
          <a:srgbClr val="99CC00"/>
        </a:accent1>
        <a:accent2>
          <a:srgbClr val="008BEA"/>
        </a:accent2>
        <a:accent3>
          <a:srgbClr val="FFFFFF"/>
        </a:accent3>
        <a:accent4>
          <a:srgbClr val="161616"/>
        </a:accent4>
        <a:accent5>
          <a:srgbClr val="CAE2AA"/>
        </a:accent5>
        <a:accent6>
          <a:srgbClr val="007DD4"/>
        </a:accent6>
        <a:hlink>
          <a:srgbClr val="F9A70F"/>
        </a:hlink>
        <a:folHlink>
          <a:srgbClr val="EA0000"/>
        </a:folHlink>
      </a:clrScheme>
      <a:clrMap bg1="lt1" tx1="dk1" bg2="lt2" tx2="dk2" accent1="accent1" accent2="accent2" accent3="accent3" accent4="accent4" accent5="accent5" accent6="accent6" hlink="hlink" folHlink="folHlink"/>
    </a:extraClrScheme>
    <a:extraClrScheme>
      <a:clrScheme name="Default Design 6">
        <a:dk1>
          <a:srgbClr val="1C1C1C"/>
        </a:dk1>
        <a:lt1>
          <a:srgbClr val="FFFFFF"/>
        </a:lt1>
        <a:dk2>
          <a:srgbClr val="1C1C1C"/>
        </a:dk2>
        <a:lt2>
          <a:srgbClr val="808080"/>
        </a:lt2>
        <a:accent1>
          <a:srgbClr val="99CC00"/>
        </a:accent1>
        <a:accent2>
          <a:srgbClr val="008BEA"/>
        </a:accent2>
        <a:accent3>
          <a:srgbClr val="FFFFFF"/>
        </a:accent3>
        <a:accent4>
          <a:srgbClr val="161616"/>
        </a:accent4>
        <a:accent5>
          <a:srgbClr val="CAE2AA"/>
        </a:accent5>
        <a:accent6>
          <a:srgbClr val="007DD4"/>
        </a:accent6>
        <a:hlink>
          <a:srgbClr val="F9A70F"/>
        </a:hlink>
        <a:folHlink>
          <a:srgbClr val="BB0ED8"/>
        </a:folHlink>
      </a:clrScheme>
      <a:clrMap bg1="lt1" tx1="dk1" bg2="lt2" tx2="dk2" accent1="accent1" accent2="accent2" accent3="accent3" accent4="accent4" accent5="accent5" accent6="accent6" hlink="hlink" folHlink="folHlink"/>
    </a:extraClrScheme>
    <a:extraClrScheme>
      <a:clrScheme name="Default Design 7">
        <a:dk1>
          <a:srgbClr val="333333"/>
        </a:dk1>
        <a:lt1>
          <a:srgbClr val="FFFFFF"/>
        </a:lt1>
        <a:dk2>
          <a:srgbClr val="333333"/>
        </a:dk2>
        <a:lt2>
          <a:srgbClr val="5F5F5F"/>
        </a:lt2>
        <a:accent1>
          <a:srgbClr val="BBE0E3"/>
        </a:accent1>
        <a:accent2>
          <a:srgbClr val="333399"/>
        </a:accent2>
        <a:accent3>
          <a:srgbClr val="FFFFFF"/>
        </a:accent3>
        <a:accent4>
          <a:srgbClr val="2A2A2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8">
        <a:dk1>
          <a:srgbClr val="333333"/>
        </a:dk1>
        <a:lt1>
          <a:srgbClr val="FFFFFF"/>
        </a:lt1>
        <a:dk2>
          <a:srgbClr val="333333"/>
        </a:dk2>
        <a:lt2>
          <a:srgbClr val="5F5F5F"/>
        </a:lt2>
        <a:accent1>
          <a:srgbClr val="99CCFF"/>
        </a:accent1>
        <a:accent2>
          <a:srgbClr val="333399"/>
        </a:accent2>
        <a:accent3>
          <a:srgbClr val="FFFFFF"/>
        </a:accent3>
        <a:accent4>
          <a:srgbClr val="2A2A2A"/>
        </a:accent4>
        <a:accent5>
          <a:srgbClr val="CAE2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Mentor Template C April 2010">
      <a:dk1>
        <a:srgbClr val="333333"/>
      </a:dk1>
      <a:lt1>
        <a:srgbClr val="FFFFFF"/>
      </a:lt1>
      <a:dk2>
        <a:srgbClr val="333333"/>
      </a:dk2>
      <a:lt2>
        <a:srgbClr val="5F5F5F"/>
      </a:lt2>
      <a:accent1>
        <a:srgbClr val="3398FF"/>
      </a:accent1>
      <a:accent2>
        <a:srgbClr val="333399"/>
      </a:accent2>
      <a:accent3>
        <a:srgbClr val="009999"/>
      </a:accent3>
      <a:accent4>
        <a:srgbClr val="99CC00"/>
      </a:accent4>
      <a:accent5>
        <a:srgbClr val="AE67FF"/>
      </a:accent5>
      <a:accent6>
        <a:srgbClr val="F9A70F"/>
      </a:accent6>
      <a:hlink>
        <a:srgbClr val="1950FF"/>
      </a:hlink>
      <a:folHlink>
        <a:srgbClr val="EA0000"/>
      </a:folHlink>
    </a:clrScheme>
    <a:fontScheme name="Mentor2007  rev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smtClean="0">
            <a:ln>
              <a:noFill/>
            </a:ln>
            <a:solidFill>
              <a:srgbClr val="FFFFFF"/>
            </a:solidFill>
            <a:effectLst/>
            <a:uLnTx/>
            <a:uFillTx/>
            <a:latin typeface="Tahoma"/>
            <a:ea typeface="+mn-ea"/>
            <a:cs typeface="+mn-cs"/>
          </a:defRPr>
        </a:defPPr>
      </a:lstStyle>
    </a:spDef>
    <a:lnDef>
      <a:spPr>
        <a:noFill/>
        <a:ln w="19050" cap="flat" cmpd="sng" algn="ctr">
          <a:solidFill>
            <a:srgbClr val="333333"/>
          </a:solidFill>
          <a:prstDash val="solid"/>
          <a:tailEnd type="arrow"/>
        </a:ln>
        <a:effectLst/>
      </a:spPr>
      <a:bodyPr/>
      <a:lstStyle/>
    </a:lnDef>
    <a:txDef>
      <a:spPr>
        <a:noFill/>
      </a:spPr>
      <a:bodyPr wrap="square" rtlCol="0">
        <a:spAutoFit/>
      </a:bodyPr>
      <a:lstStyle>
        <a:defPPr>
          <a:defRPr sz="2000" dirty="0"/>
        </a:defPPr>
      </a:lstStyle>
    </a:tx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1C1C1C"/>
        </a:dk1>
        <a:lt1>
          <a:srgbClr val="FFFFFF"/>
        </a:lt1>
        <a:dk2>
          <a:srgbClr val="1C1C1C"/>
        </a:dk2>
        <a:lt2>
          <a:srgbClr val="808080"/>
        </a:lt2>
        <a:accent1>
          <a:srgbClr val="FFCC00"/>
        </a:accent1>
        <a:accent2>
          <a:srgbClr val="6666FF"/>
        </a:accent2>
        <a:accent3>
          <a:srgbClr val="FFFFFF"/>
        </a:accent3>
        <a:accent4>
          <a:srgbClr val="161616"/>
        </a:accent4>
        <a:accent5>
          <a:srgbClr val="FFE2AA"/>
        </a:accent5>
        <a:accent6>
          <a:srgbClr val="5C5CE7"/>
        </a:accent6>
        <a:hlink>
          <a:srgbClr val="FF6600"/>
        </a:hlink>
        <a:folHlink>
          <a:srgbClr val="00CC99"/>
        </a:folHlink>
      </a:clrScheme>
      <a:clrMap bg1="lt1" tx1="dk1" bg2="lt2" tx2="dk2" accent1="accent1" accent2="accent2" accent3="accent3" accent4="accent4" accent5="accent5" accent6="accent6" hlink="hlink" folHlink="folHlink"/>
    </a:extraClrScheme>
    <a:extraClrScheme>
      <a:clrScheme name="Default Design 4">
        <a:dk1>
          <a:srgbClr val="1C1C1C"/>
        </a:dk1>
        <a:lt1>
          <a:srgbClr val="FFFFFF"/>
        </a:lt1>
        <a:dk2>
          <a:srgbClr val="1C1C1C"/>
        </a:dk2>
        <a:lt2>
          <a:srgbClr val="808080"/>
        </a:lt2>
        <a:accent1>
          <a:srgbClr val="FF9900"/>
        </a:accent1>
        <a:accent2>
          <a:srgbClr val="333399"/>
        </a:accent2>
        <a:accent3>
          <a:srgbClr val="FFFFFF"/>
        </a:accent3>
        <a:accent4>
          <a:srgbClr val="161616"/>
        </a:accent4>
        <a:accent5>
          <a:srgbClr val="FFCAAA"/>
        </a:accent5>
        <a:accent6>
          <a:srgbClr val="2D2D8A"/>
        </a:accent6>
        <a:hlink>
          <a:srgbClr val="A50021"/>
        </a:hlink>
        <a:folHlink>
          <a:srgbClr val="009999"/>
        </a:folHlink>
      </a:clrScheme>
      <a:clrMap bg1="lt1" tx1="dk1" bg2="lt2" tx2="dk2" accent1="accent1" accent2="accent2" accent3="accent3" accent4="accent4" accent5="accent5" accent6="accent6" hlink="hlink" folHlink="folHlink"/>
    </a:extraClrScheme>
    <a:extraClrScheme>
      <a:clrScheme name="Default Design 5">
        <a:dk1>
          <a:srgbClr val="1C1C1C"/>
        </a:dk1>
        <a:lt1>
          <a:srgbClr val="FFFFFF"/>
        </a:lt1>
        <a:dk2>
          <a:srgbClr val="1C1C1C"/>
        </a:dk2>
        <a:lt2>
          <a:srgbClr val="808080"/>
        </a:lt2>
        <a:accent1>
          <a:srgbClr val="99CC00"/>
        </a:accent1>
        <a:accent2>
          <a:srgbClr val="008BEA"/>
        </a:accent2>
        <a:accent3>
          <a:srgbClr val="FFFFFF"/>
        </a:accent3>
        <a:accent4>
          <a:srgbClr val="161616"/>
        </a:accent4>
        <a:accent5>
          <a:srgbClr val="CAE2AA"/>
        </a:accent5>
        <a:accent6>
          <a:srgbClr val="007DD4"/>
        </a:accent6>
        <a:hlink>
          <a:srgbClr val="F9A70F"/>
        </a:hlink>
        <a:folHlink>
          <a:srgbClr val="EA0000"/>
        </a:folHlink>
      </a:clrScheme>
      <a:clrMap bg1="lt1" tx1="dk1" bg2="lt2" tx2="dk2" accent1="accent1" accent2="accent2" accent3="accent3" accent4="accent4" accent5="accent5" accent6="accent6" hlink="hlink" folHlink="folHlink"/>
    </a:extraClrScheme>
    <a:extraClrScheme>
      <a:clrScheme name="Default Design 6">
        <a:dk1>
          <a:srgbClr val="1C1C1C"/>
        </a:dk1>
        <a:lt1>
          <a:srgbClr val="FFFFFF"/>
        </a:lt1>
        <a:dk2>
          <a:srgbClr val="1C1C1C"/>
        </a:dk2>
        <a:lt2>
          <a:srgbClr val="808080"/>
        </a:lt2>
        <a:accent1>
          <a:srgbClr val="99CC00"/>
        </a:accent1>
        <a:accent2>
          <a:srgbClr val="008BEA"/>
        </a:accent2>
        <a:accent3>
          <a:srgbClr val="FFFFFF"/>
        </a:accent3>
        <a:accent4>
          <a:srgbClr val="161616"/>
        </a:accent4>
        <a:accent5>
          <a:srgbClr val="CAE2AA"/>
        </a:accent5>
        <a:accent6>
          <a:srgbClr val="007DD4"/>
        </a:accent6>
        <a:hlink>
          <a:srgbClr val="F9A70F"/>
        </a:hlink>
        <a:folHlink>
          <a:srgbClr val="BB0ED8"/>
        </a:folHlink>
      </a:clrScheme>
      <a:clrMap bg1="lt1" tx1="dk1" bg2="lt2" tx2="dk2" accent1="accent1" accent2="accent2" accent3="accent3" accent4="accent4" accent5="accent5" accent6="accent6" hlink="hlink" folHlink="folHlink"/>
    </a:extraClrScheme>
    <a:extraClrScheme>
      <a:clrScheme name="Default Design 7">
        <a:dk1>
          <a:srgbClr val="333333"/>
        </a:dk1>
        <a:lt1>
          <a:srgbClr val="FFFFFF"/>
        </a:lt1>
        <a:dk2>
          <a:srgbClr val="333333"/>
        </a:dk2>
        <a:lt2>
          <a:srgbClr val="5F5F5F"/>
        </a:lt2>
        <a:accent1>
          <a:srgbClr val="BBE0E3"/>
        </a:accent1>
        <a:accent2>
          <a:srgbClr val="333399"/>
        </a:accent2>
        <a:accent3>
          <a:srgbClr val="FFFFFF"/>
        </a:accent3>
        <a:accent4>
          <a:srgbClr val="2A2A2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8">
        <a:dk1>
          <a:srgbClr val="333333"/>
        </a:dk1>
        <a:lt1>
          <a:srgbClr val="FFFFFF"/>
        </a:lt1>
        <a:dk2>
          <a:srgbClr val="333333"/>
        </a:dk2>
        <a:lt2>
          <a:srgbClr val="5F5F5F"/>
        </a:lt2>
        <a:accent1>
          <a:srgbClr val="99CCFF"/>
        </a:accent1>
        <a:accent2>
          <a:srgbClr val="333399"/>
        </a:accent2>
        <a:accent3>
          <a:srgbClr val="FFFFFF"/>
        </a:accent3>
        <a:accent4>
          <a:srgbClr val="2A2A2A"/>
        </a:accent4>
        <a:accent5>
          <a:srgbClr val="CAE2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noFill/>
        <a:ln w="22225">
          <a:solidFill>
            <a:schemeClr val="tx1"/>
          </a:solidFill>
          <a:round/>
          <a:headEnd/>
          <a:tailEnd/>
        </a:ln>
        <a:extLst>
          <a:ext uri="{909E8E84-426E-40DD-AFC4-6F175D3DCCD1}">
            <a14:hiddenFill xmlns:a14="http://schemas.microsoft.com/office/drawing/2010/main">
              <a:noFill/>
            </a14:hiddenFill>
          </a:ext>
        </a:extLst>
      </a:spPr>
      <a:bodyPr/>
      <a:lstStyle/>
    </a:lnDef>
  </a:objectDefaults>
  <a:extraClrSchemeLst/>
</a:theme>
</file>

<file path=ppt/theme/theme5.xml><?xml version="1.0" encoding="utf-8"?>
<a:theme xmlns:a="http://schemas.openxmlformats.org/drawingml/2006/main" name="Starter_Rev_E2">
  <a:themeElements>
    <a:clrScheme name="Mentor Template C April 2010">
      <a:dk1>
        <a:srgbClr val="333333"/>
      </a:dk1>
      <a:lt1>
        <a:srgbClr val="FFFFFF"/>
      </a:lt1>
      <a:dk2>
        <a:srgbClr val="333333"/>
      </a:dk2>
      <a:lt2>
        <a:srgbClr val="5F5F5F"/>
      </a:lt2>
      <a:accent1>
        <a:srgbClr val="3398FF"/>
      </a:accent1>
      <a:accent2>
        <a:srgbClr val="333399"/>
      </a:accent2>
      <a:accent3>
        <a:srgbClr val="009999"/>
      </a:accent3>
      <a:accent4>
        <a:srgbClr val="99CC00"/>
      </a:accent4>
      <a:accent5>
        <a:srgbClr val="AE67FF"/>
      </a:accent5>
      <a:accent6>
        <a:srgbClr val="F9A70F"/>
      </a:accent6>
      <a:hlink>
        <a:srgbClr val="1950FF"/>
      </a:hlink>
      <a:folHlink>
        <a:srgbClr val="EA0000"/>
      </a:folHlink>
    </a:clrScheme>
    <a:fontScheme name="Mentor2007  rev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9525" cap="flat" cmpd="sng" algn="ctr">
          <a:solidFill>
            <a:schemeClr val="bg1"/>
          </a:solid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smtClean="0">
            <a:ln>
              <a:noFill/>
            </a:ln>
            <a:solidFill>
              <a:srgbClr val="FFFFFF"/>
            </a:solidFill>
            <a:effectLst/>
            <a:uLnTx/>
            <a:uFillTx/>
            <a:latin typeface="Tahoma"/>
            <a:ea typeface="+mn-ea"/>
            <a:cs typeface="+mn-cs"/>
          </a:defRPr>
        </a:defPPr>
      </a:lstStyle>
    </a:spDef>
    <a:lnDef>
      <a:spPr>
        <a:noFill/>
        <a:ln w="19050" cap="flat" cmpd="sng" algn="ctr">
          <a:solidFill>
            <a:schemeClr val="tx1"/>
          </a:solidFill>
          <a:prstDash val="solid"/>
          <a:tailEnd type="none"/>
        </a:ln>
        <a:effectLst/>
      </a:spPr>
      <a:bodyPr/>
      <a:lstStyle/>
    </a:lnDef>
    <a:txDef>
      <a:spPr>
        <a:noFill/>
      </a:spPr>
      <a:bodyPr wrap="square" rtlCol="0">
        <a:spAutoFit/>
      </a:bodyPr>
      <a:lstStyle>
        <a:defPPr>
          <a:defRPr sz="2000" dirty="0"/>
        </a:defPPr>
      </a:lstStyle>
    </a:tx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1C1C1C"/>
        </a:dk1>
        <a:lt1>
          <a:srgbClr val="FFFFFF"/>
        </a:lt1>
        <a:dk2>
          <a:srgbClr val="1C1C1C"/>
        </a:dk2>
        <a:lt2>
          <a:srgbClr val="808080"/>
        </a:lt2>
        <a:accent1>
          <a:srgbClr val="FFCC00"/>
        </a:accent1>
        <a:accent2>
          <a:srgbClr val="6666FF"/>
        </a:accent2>
        <a:accent3>
          <a:srgbClr val="FFFFFF"/>
        </a:accent3>
        <a:accent4>
          <a:srgbClr val="161616"/>
        </a:accent4>
        <a:accent5>
          <a:srgbClr val="FFE2AA"/>
        </a:accent5>
        <a:accent6>
          <a:srgbClr val="5C5CE7"/>
        </a:accent6>
        <a:hlink>
          <a:srgbClr val="FF6600"/>
        </a:hlink>
        <a:folHlink>
          <a:srgbClr val="00CC99"/>
        </a:folHlink>
      </a:clrScheme>
      <a:clrMap bg1="lt1" tx1="dk1" bg2="lt2" tx2="dk2" accent1="accent1" accent2="accent2" accent3="accent3" accent4="accent4" accent5="accent5" accent6="accent6" hlink="hlink" folHlink="folHlink"/>
    </a:extraClrScheme>
    <a:extraClrScheme>
      <a:clrScheme name="Default Design 4">
        <a:dk1>
          <a:srgbClr val="1C1C1C"/>
        </a:dk1>
        <a:lt1>
          <a:srgbClr val="FFFFFF"/>
        </a:lt1>
        <a:dk2>
          <a:srgbClr val="1C1C1C"/>
        </a:dk2>
        <a:lt2>
          <a:srgbClr val="808080"/>
        </a:lt2>
        <a:accent1>
          <a:srgbClr val="FF9900"/>
        </a:accent1>
        <a:accent2>
          <a:srgbClr val="333399"/>
        </a:accent2>
        <a:accent3>
          <a:srgbClr val="FFFFFF"/>
        </a:accent3>
        <a:accent4>
          <a:srgbClr val="161616"/>
        </a:accent4>
        <a:accent5>
          <a:srgbClr val="FFCAAA"/>
        </a:accent5>
        <a:accent6>
          <a:srgbClr val="2D2D8A"/>
        </a:accent6>
        <a:hlink>
          <a:srgbClr val="A50021"/>
        </a:hlink>
        <a:folHlink>
          <a:srgbClr val="009999"/>
        </a:folHlink>
      </a:clrScheme>
      <a:clrMap bg1="lt1" tx1="dk1" bg2="lt2" tx2="dk2" accent1="accent1" accent2="accent2" accent3="accent3" accent4="accent4" accent5="accent5" accent6="accent6" hlink="hlink" folHlink="folHlink"/>
    </a:extraClrScheme>
    <a:extraClrScheme>
      <a:clrScheme name="Default Design 5">
        <a:dk1>
          <a:srgbClr val="1C1C1C"/>
        </a:dk1>
        <a:lt1>
          <a:srgbClr val="FFFFFF"/>
        </a:lt1>
        <a:dk2>
          <a:srgbClr val="1C1C1C"/>
        </a:dk2>
        <a:lt2>
          <a:srgbClr val="808080"/>
        </a:lt2>
        <a:accent1>
          <a:srgbClr val="99CC00"/>
        </a:accent1>
        <a:accent2>
          <a:srgbClr val="008BEA"/>
        </a:accent2>
        <a:accent3>
          <a:srgbClr val="FFFFFF"/>
        </a:accent3>
        <a:accent4>
          <a:srgbClr val="161616"/>
        </a:accent4>
        <a:accent5>
          <a:srgbClr val="CAE2AA"/>
        </a:accent5>
        <a:accent6>
          <a:srgbClr val="007DD4"/>
        </a:accent6>
        <a:hlink>
          <a:srgbClr val="F9A70F"/>
        </a:hlink>
        <a:folHlink>
          <a:srgbClr val="EA0000"/>
        </a:folHlink>
      </a:clrScheme>
      <a:clrMap bg1="lt1" tx1="dk1" bg2="lt2" tx2="dk2" accent1="accent1" accent2="accent2" accent3="accent3" accent4="accent4" accent5="accent5" accent6="accent6" hlink="hlink" folHlink="folHlink"/>
    </a:extraClrScheme>
    <a:extraClrScheme>
      <a:clrScheme name="Default Design 6">
        <a:dk1>
          <a:srgbClr val="1C1C1C"/>
        </a:dk1>
        <a:lt1>
          <a:srgbClr val="FFFFFF"/>
        </a:lt1>
        <a:dk2>
          <a:srgbClr val="1C1C1C"/>
        </a:dk2>
        <a:lt2>
          <a:srgbClr val="808080"/>
        </a:lt2>
        <a:accent1>
          <a:srgbClr val="99CC00"/>
        </a:accent1>
        <a:accent2>
          <a:srgbClr val="008BEA"/>
        </a:accent2>
        <a:accent3>
          <a:srgbClr val="FFFFFF"/>
        </a:accent3>
        <a:accent4>
          <a:srgbClr val="161616"/>
        </a:accent4>
        <a:accent5>
          <a:srgbClr val="CAE2AA"/>
        </a:accent5>
        <a:accent6>
          <a:srgbClr val="007DD4"/>
        </a:accent6>
        <a:hlink>
          <a:srgbClr val="F9A70F"/>
        </a:hlink>
        <a:folHlink>
          <a:srgbClr val="BB0ED8"/>
        </a:folHlink>
      </a:clrScheme>
      <a:clrMap bg1="lt1" tx1="dk1" bg2="lt2" tx2="dk2" accent1="accent1" accent2="accent2" accent3="accent3" accent4="accent4" accent5="accent5" accent6="accent6" hlink="hlink" folHlink="folHlink"/>
    </a:extraClrScheme>
    <a:extraClrScheme>
      <a:clrScheme name="Default Design 7">
        <a:dk1>
          <a:srgbClr val="333333"/>
        </a:dk1>
        <a:lt1>
          <a:srgbClr val="FFFFFF"/>
        </a:lt1>
        <a:dk2>
          <a:srgbClr val="333333"/>
        </a:dk2>
        <a:lt2>
          <a:srgbClr val="5F5F5F"/>
        </a:lt2>
        <a:accent1>
          <a:srgbClr val="BBE0E3"/>
        </a:accent1>
        <a:accent2>
          <a:srgbClr val="333399"/>
        </a:accent2>
        <a:accent3>
          <a:srgbClr val="FFFFFF"/>
        </a:accent3>
        <a:accent4>
          <a:srgbClr val="2A2A2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8">
        <a:dk1>
          <a:srgbClr val="333333"/>
        </a:dk1>
        <a:lt1>
          <a:srgbClr val="FFFFFF"/>
        </a:lt1>
        <a:dk2>
          <a:srgbClr val="333333"/>
        </a:dk2>
        <a:lt2>
          <a:srgbClr val="5F5F5F"/>
        </a:lt2>
        <a:accent1>
          <a:srgbClr val="99CCFF"/>
        </a:accent1>
        <a:accent2>
          <a:srgbClr val="333399"/>
        </a:accent2>
        <a:accent3>
          <a:srgbClr val="FFFFFF"/>
        </a:accent3>
        <a:accent4>
          <a:srgbClr val="2A2A2A"/>
        </a:accent4>
        <a:accent5>
          <a:srgbClr val="CAE2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Mentor Template A Jan 2010">
      <a:dk1>
        <a:srgbClr val="333333"/>
      </a:dk1>
      <a:lt1>
        <a:srgbClr val="FFFFFF"/>
      </a:lt1>
      <a:dk2>
        <a:srgbClr val="333333"/>
      </a:dk2>
      <a:lt2>
        <a:srgbClr val="5F5F5F"/>
      </a:lt2>
      <a:accent1>
        <a:srgbClr val="99CCFF"/>
      </a:accent1>
      <a:accent2>
        <a:srgbClr val="333399"/>
      </a:accent2>
      <a:accent3>
        <a:srgbClr val="009999"/>
      </a:accent3>
      <a:accent4>
        <a:srgbClr val="99CC00"/>
      </a:accent4>
      <a:accent5>
        <a:srgbClr val="AE67FF"/>
      </a:accent5>
      <a:accent6>
        <a:srgbClr val="F9A70F"/>
      </a:accent6>
      <a:hlink>
        <a:srgbClr val="1950FF"/>
      </a:hlink>
      <a:folHlink>
        <a:srgbClr val="EA00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1C1C1C"/>
        </a:dk1>
        <a:lt1>
          <a:srgbClr val="FFFFFF"/>
        </a:lt1>
        <a:dk2>
          <a:srgbClr val="1C1C1C"/>
        </a:dk2>
        <a:lt2>
          <a:srgbClr val="808080"/>
        </a:lt2>
        <a:accent1>
          <a:srgbClr val="FFCC00"/>
        </a:accent1>
        <a:accent2>
          <a:srgbClr val="6666FF"/>
        </a:accent2>
        <a:accent3>
          <a:srgbClr val="FFFFFF"/>
        </a:accent3>
        <a:accent4>
          <a:srgbClr val="161616"/>
        </a:accent4>
        <a:accent5>
          <a:srgbClr val="FFE2AA"/>
        </a:accent5>
        <a:accent6>
          <a:srgbClr val="5C5CE7"/>
        </a:accent6>
        <a:hlink>
          <a:srgbClr val="FF6600"/>
        </a:hlink>
        <a:folHlink>
          <a:srgbClr val="00CC99"/>
        </a:folHlink>
      </a:clrScheme>
      <a:clrMap bg1="lt1" tx1="dk1" bg2="lt2" tx2="dk2" accent1="accent1" accent2="accent2" accent3="accent3" accent4="accent4" accent5="accent5" accent6="accent6" hlink="hlink" folHlink="folHlink"/>
    </a:extraClrScheme>
    <a:extraClrScheme>
      <a:clrScheme name="Default Design 4">
        <a:dk1>
          <a:srgbClr val="1C1C1C"/>
        </a:dk1>
        <a:lt1>
          <a:srgbClr val="FFFFFF"/>
        </a:lt1>
        <a:dk2>
          <a:srgbClr val="1C1C1C"/>
        </a:dk2>
        <a:lt2>
          <a:srgbClr val="808080"/>
        </a:lt2>
        <a:accent1>
          <a:srgbClr val="FF9900"/>
        </a:accent1>
        <a:accent2>
          <a:srgbClr val="333399"/>
        </a:accent2>
        <a:accent3>
          <a:srgbClr val="FFFFFF"/>
        </a:accent3>
        <a:accent4>
          <a:srgbClr val="161616"/>
        </a:accent4>
        <a:accent5>
          <a:srgbClr val="FFCAAA"/>
        </a:accent5>
        <a:accent6>
          <a:srgbClr val="2D2D8A"/>
        </a:accent6>
        <a:hlink>
          <a:srgbClr val="A50021"/>
        </a:hlink>
        <a:folHlink>
          <a:srgbClr val="009999"/>
        </a:folHlink>
      </a:clrScheme>
      <a:clrMap bg1="lt1" tx1="dk1" bg2="lt2" tx2="dk2" accent1="accent1" accent2="accent2" accent3="accent3" accent4="accent4" accent5="accent5" accent6="accent6" hlink="hlink" folHlink="folHlink"/>
    </a:extraClrScheme>
    <a:extraClrScheme>
      <a:clrScheme name="Default Design 5">
        <a:dk1>
          <a:srgbClr val="1C1C1C"/>
        </a:dk1>
        <a:lt1>
          <a:srgbClr val="FFFFFF"/>
        </a:lt1>
        <a:dk2>
          <a:srgbClr val="1C1C1C"/>
        </a:dk2>
        <a:lt2>
          <a:srgbClr val="808080"/>
        </a:lt2>
        <a:accent1>
          <a:srgbClr val="99CC00"/>
        </a:accent1>
        <a:accent2>
          <a:srgbClr val="008BEA"/>
        </a:accent2>
        <a:accent3>
          <a:srgbClr val="FFFFFF"/>
        </a:accent3>
        <a:accent4>
          <a:srgbClr val="161616"/>
        </a:accent4>
        <a:accent5>
          <a:srgbClr val="CAE2AA"/>
        </a:accent5>
        <a:accent6>
          <a:srgbClr val="007DD4"/>
        </a:accent6>
        <a:hlink>
          <a:srgbClr val="F9A70F"/>
        </a:hlink>
        <a:folHlink>
          <a:srgbClr val="EA0000"/>
        </a:folHlink>
      </a:clrScheme>
      <a:clrMap bg1="lt1" tx1="dk1" bg2="lt2" tx2="dk2" accent1="accent1" accent2="accent2" accent3="accent3" accent4="accent4" accent5="accent5" accent6="accent6" hlink="hlink" folHlink="folHlink"/>
    </a:extraClrScheme>
    <a:extraClrScheme>
      <a:clrScheme name="Default Design 6">
        <a:dk1>
          <a:srgbClr val="1C1C1C"/>
        </a:dk1>
        <a:lt1>
          <a:srgbClr val="FFFFFF"/>
        </a:lt1>
        <a:dk2>
          <a:srgbClr val="1C1C1C"/>
        </a:dk2>
        <a:lt2>
          <a:srgbClr val="808080"/>
        </a:lt2>
        <a:accent1>
          <a:srgbClr val="99CC00"/>
        </a:accent1>
        <a:accent2>
          <a:srgbClr val="008BEA"/>
        </a:accent2>
        <a:accent3>
          <a:srgbClr val="FFFFFF"/>
        </a:accent3>
        <a:accent4>
          <a:srgbClr val="161616"/>
        </a:accent4>
        <a:accent5>
          <a:srgbClr val="CAE2AA"/>
        </a:accent5>
        <a:accent6>
          <a:srgbClr val="007DD4"/>
        </a:accent6>
        <a:hlink>
          <a:srgbClr val="F9A70F"/>
        </a:hlink>
        <a:folHlink>
          <a:srgbClr val="BB0ED8"/>
        </a:folHlink>
      </a:clrScheme>
      <a:clrMap bg1="lt1" tx1="dk1" bg2="lt2" tx2="dk2" accent1="accent1" accent2="accent2" accent3="accent3" accent4="accent4" accent5="accent5" accent6="accent6" hlink="hlink" folHlink="folHlink"/>
    </a:extraClrScheme>
    <a:extraClrScheme>
      <a:clrScheme name="Default Design 7">
        <a:dk1>
          <a:srgbClr val="333333"/>
        </a:dk1>
        <a:lt1>
          <a:srgbClr val="FFFFFF"/>
        </a:lt1>
        <a:dk2>
          <a:srgbClr val="333333"/>
        </a:dk2>
        <a:lt2>
          <a:srgbClr val="5F5F5F"/>
        </a:lt2>
        <a:accent1>
          <a:srgbClr val="BBE0E3"/>
        </a:accent1>
        <a:accent2>
          <a:srgbClr val="333399"/>
        </a:accent2>
        <a:accent3>
          <a:srgbClr val="FFFFFF"/>
        </a:accent3>
        <a:accent4>
          <a:srgbClr val="2A2A2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8">
        <a:dk1>
          <a:srgbClr val="333333"/>
        </a:dk1>
        <a:lt1>
          <a:srgbClr val="FFFFFF"/>
        </a:lt1>
        <a:dk2>
          <a:srgbClr val="333333"/>
        </a:dk2>
        <a:lt2>
          <a:srgbClr val="5F5F5F"/>
        </a:lt2>
        <a:accent1>
          <a:srgbClr val="99CCFF"/>
        </a:accent1>
        <a:accent2>
          <a:srgbClr val="333399"/>
        </a:accent2>
        <a:accent3>
          <a:srgbClr val="FFFFFF"/>
        </a:accent3>
        <a:accent4>
          <a:srgbClr val="2A2A2A"/>
        </a:accent4>
        <a:accent5>
          <a:srgbClr val="CAE2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Mentor Template C April 2010">
      <a:dk1>
        <a:srgbClr val="333333"/>
      </a:dk1>
      <a:lt1>
        <a:srgbClr val="FFFFFF"/>
      </a:lt1>
      <a:dk2>
        <a:srgbClr val="333333"/>
      </a:dk2>
      <a:lt2>
        <a:srgbClr val="5F5F5F"/>
      </a:lt2>
      <a:accent1>
        <a:srgbClr val="3398FF"/>
      </a:accent1>
      <a:accent2>
        <a:srgbClr val="333399"/>
      </a:accent2>
      <a:accent3>
        <a:srgbClr val="009999"/>
      </a:accent3>
      <a:accent4>
        <a:srgbClr val="99CC00"/>
      </a:accent4>
      <a:accent5>
        <a:srgbClr val="AE67FF"/>
      </a:accent5>
      <a:accent6>
        <a:srgbClr val="F9A70F"/>
      </a:accent6>
      <a:hlink>
        <a:srgbClr val="1950FF"/>
      </a:hlink>
      <a:folHlink>
        <a:srgbClr val="EA0000"/>
      </a:folHlink>
    </a:clrScheme>
    <a:fontScheme name="Mentor2007  rev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smtClean="0">
            <a:ln>
              <a:noFill/>
            </a:ln>
            <a:solidFill>
              <a:srgbClr val="FFFFFF"/>
            </a:solidFill>
            <a:effectLst/>
            <a:uLnTx/>
            <a:uFillTx/>
            <a:latin typeface="Tahoma"/>
            <a:ea typeface="+mn-ea"/>
            <a:cs typeface="+mn-cs"/>
          </a:defRPr>
        </a:defPPr>
      </a:lstStyle>
    </a:spDef>
    <a:lnDef>
      <a:spPr>
        <a:noFill/>
        <a:ln w="19050" cap="flat" cmpd="sng" algn="ctr">
          <a:solidFill>
            <a:srgbClr val="333333"/>
          </a:solidFill>
          <a:prstDash val="solid"/>
          <a:tailEnd type="arrow"/>
        </a:ln>
        <a:effectLst/>
      </a:spPr>
      <a:bodyPr/>
      <a:lstStyle/>
    </a:lnDef>
    <a:txDef>
      <a:spPr>
        <a:noFill/>
      </a:spPr>
      <a:bodyPr wrap="square" rtlCol="0">
        <a:spAutoFit/>
      </a:bodyPr>
      <a:lstStyle>
        <a:defPPr>
          <a:defRPr sz="2000" dirty="0"/>
        </a:defPPr>
      </a:lstStyle>
    </a:tx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1C1C1C"/>
        </a:dk1>
        <a:lt1>
          <a:srgbClr val="FFFFFF"/>
        </a:lt1>
        <a:dk2>
          <a:srgbClr val="1C1C1C"/>
        </a:dk2>
        <a:lt2>
          <a:srgbClr val="808080"/>
        </a:lt2>
        <a:accent1>
          <a:srgbClr val="FFCC00"/>
        </a:accent1>
        <a:accent2>
          <a:srgbClr val="6666FF"/>
        </a:accent2>
        <a:accent3>
          <a:srgbClr val="FFFFFF"/>
        </a:accent3>
        <a:accent4>
          <a:srgbClr val="161616"/>
        </a:accent4>
        <a:accent5>
          <a:srgbClr val="FFE2AA"/>
        </a:accent5>
        <a:accent6>
          <a:srgbClr val="5C5CE7"/>
        </a:accent6>
        <a:hlink>
          <a:srgbClr val="FF6600"/>
        </a:hlink>
        <a:folHlink>
          <a:srgbClr val="00CC99"/>
        </a:folHlink>
      </a:clrScheme>
      <a:clrMap bg1="lt1" tx1="dk1" bg2="lt2" tx2="dk2" accent1="accent1" accent2="accent2" accent3="accent3" accent4="accent4" accent5="accent5" accent6="accent6" hlink="hlink" folHlink="folHlink"/>
    </a:extraClrScheme>
    <a:extraClrScheme>
      <a:clrScheme name="Default Design 4">
        <a:dk1>
          <a:srgbClr val="1C1C1C"/>
        </a:dk1>
        <a:lt1>
          <a:srgbClr val="FFFFFF"/>
        </a:lt1>
        <a:dk2>
          <a:srgbClr val="1C1C1C"/>
        </a:dk2>
        <a:lt2>
          <a:srgbClr val="808080"/>
        </a:lt2>
        <a:accent1>
          <a:srgbClr val="FF9900"/>
        </a:accent1>
        <a:accent2>
          <a:srgbClr val="333399"/>
        </a:accent2>
        <a:accent3>
          <a:srgbClr val="FFFFFF"/>
        </a:accent3>
        <a:accent4>
          <a:srgbClr val="161616"/>
        </a:accent4>
        <a:accent5>
          <a:srgbClr val="FFCAAA"/>
        </a:accent5>
        <a:accent6>
          <a:srgbClr val="2D2D8A"/>
        </a:accent6>
        <a:hlink>
          <a:srgbClr val="A50021"/>
        </a:hlink>
        <a:folHlink>
          <a:srgbClr val="009999"/>
        </a:folHlink>
      </a:clrScheme>
      <a:clrMap bg1="lt1" tx1="dk1" bg2="lt2" tx2="dk2" accent1="accent1" accent2="accent2" accent3="accent3" accent4="accent4" accent5="accent5" accent6="accent6" hlink="hlink" folHlink="folHlink"/>
    </a:extraClrScheme>
    <a:extraClrScheme>
      <a:clrScheme name="Default Design 5">
        <a:dk1>
          <a:srgbClr val="1C1C1C"/>
        </a:dk1>
        <a:lt1>
          <a:srgbClr val="FFFFFF"/>
        </a:lt1>
        <a:dk2>
          <a:srgbClr val="1C1C1C"/>
        </a:dk2>
        <a:lt2>
          <a:srgbClr val="808080"/>
        </a:lt2>
        <a:accent1>
          <a:srgbClr val="99CC00"/>
        </a:accent1>
        <a:accent2>
          <a:srgbClr val="008BEA"/>
        </a:accent2>
        <a:accent3>
          <a:srgbClr val="FFFFFF"/>
        </a:accent3>
        <a:accent4>
          <a:srgbClr val="161616"/>
        </a:accent4>
        <a:accent5>
          <a:srgbClr val="CAE2AA"/>
        </a:accent5>
        <a:accent6>
          <a:srgbClr val="007DD4"/>
        </a:accent6>
        <a:hlink>
          <a:srgbClr val="F9A70F"/>
        </a:hlink>
        <a:folHlink>
          <a:srgbClr val="EA0000"/>
        </a:folHlink>
      </a:clrScheme>
      <a:clrMap bg1="lt1" tx1="dk1" bg2="lt2" tx2="dk2" accent1="accent1" accent2="accent2" accent3="accent3" accent4="accent4" accent5="accent5" accent6="accent6" hlink="hlink" folHlink="folHlink"/>
    </a:extraClrScheme>
    <a:extraClrScheme>
      <a:clrScheme name="Default Design 6">
        <a:dk1>
          <a:srgbClr val="1C1C1C"/>
        </a:dk1>
        <a:lt1>
          <a:srgbClr val="FFFFFF"/>
        </a:lt1>
        <a:dk2>
          <a:srgbClr val="1C1C1C"/>
        </a:dk2>
        <a:lt2>
          <a:srgbClr val="808080"/>
        </a:lt2>
        <a:accent1>
          <a:srgbClr val="99CC00"/>
        </a:accent1>
        <a:accent2>
          <a:srgbClr val="008BEA"/>
        </a:accent2>
        <a:accent3>
          <a:srgbClr val="FFFFFF"/>
        </a:accent3>
        <a:accent4>
          <a:srgbClr val="161616"/>
        </a:accent4>
        <a:accent5>
          <a:srgbClr val="CAE2AA"/>
        </a:accent5>
        <a:accent6>
          <a:srgbClr val="007DD4"/>
        </a:accent6>
        <a:hlink>
          <a:srgbClr val="F9A70F"/>
        </a:hlink>
        <a:folHlink>
          <a:srgbClr val="BB0ED8"/>
        </a:folHlink>
      </a:clrScheme>
      <a:clrMap bg1="lt1" tx1="dk1" bg2="lt2" tx2="dk2" accent1="accent1" accent2="accent2" accent3="accent3" accent4="accent4" accent5="accent5" accent6="accent6" hlink="hlink" folHlink="folHlink"/>
    </a:extraClrScheme>
    <a:extraClrScheme>
      <a:clrScheme name="Default Design 7">
        <a:dk1>
          <a:srgbClr val="333333"/>
        </a:dk1>
        <a:lt1>
          <a:srgbClr val="FFFFFF"/>
        </a:lt1>
        <a:dk2>
          <a:srgbClr val="333333"/>
        </a:dk2>
        <a:lt2>
          <a:srgbClr val="5F5F5F"/>
        </a:lt2>
        <a:accent1>
          <a:srgbClr val="BBE0E3"/>
        </a:accent1>
        <a:accent2>
          <a:srgbClr val="333399"/>
        </a:accent2>
        <a:accent3>
          <a:srgbClr val="FFFFFF"/>
        </a:accent3>
        <a:accent4>
          <a:srgbClr val="2A2A2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8">
        <a:dk1>
          <a:srgbClr val="333333"/>
        </a:dk1>
        <a:lt1>
          <a:srgbClr val="FFFFFF"/>
        </a:lt1>
        <a:dk2>
          <a:srgbClr val="333333"/>
        </a:dk2>
        <a:lt2>
          <a:srgbClr val="5F5F5F"/>
        </a:lt2>
        <a:accent1>
          <a:srgbClr val="99CCFF"/>
        </a:accent1>
        <a:accent2>
          <a:srgbClr val="333399"/>
        </a:accent2>
        <a:accent3>
          <a:srgbClr val="FFFFFF"/>
        </a:accent3>
        <a:accent4>
          <a:srgbClr val="2A2A2A"/>
        </a:accent4>
        <a:accent5>
          <a:srgbClr val="CAE2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tarter_Rev_E2">
  <a:themeElements>
    <a:clrScheme name="Mentor Template C April 2010">
      <a:dk1>
        <a:srgbClr val="333333"/>
      </a:dk1>
      <a:lt1>
        <a:srgbClr val="FFFFFF"/>
      </a:lt1>
      <a:dk2>
        <a:srgbClr val="333333"/>
      </a:dk2>
      <a:lt2>
        <a:srgbClr val="5F5F5F"/>
      </a:lt2>
      <a:accent1>
        <a:srgbClr val="3398FF"/>
      </a:accent1>
      <a:accent2>
        <a:srgbClr val="333399"/>
      </a:accent2>
      <a:accent3>
        <a:srgbClr val="009999"/>
      </a:accent3>
      <a:accent4>
        <a:srgbClr val="99CC00"/>
      </a:accent4>
      <a:accent5>
        <a:srgbClr val="AE67FF"/>
      </a:accent5>
      <a:accent6>
        <a:srgbClr val="F9A70F"/>
      </a:accent6>
      <a:hlink>
        <a:srgbClr val="1950FF"/>
      </a:hlink>
      <a:folHlink>
        <a:srgbClr val="EA0000"/>
      </a:folHlink>
    </a:clrScheme>
    <a:fontScheme name="Mentor2007  rev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9525" cap="flat" cmpd="sng" algn="ctr">
          <a:solidFill>
            <a:schemeClr val="bg1"/>
          </a:solid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smtClean="0">
            <a:ln>
              <a:noFill/>
            </a:ln>
            <a:solidFill>
              <a:srgbClr val="FFFFFF"/>
            </a:solidFill>
            <a:effectLst/>
            <a:uLnTx/>
            <a:uFillTx/>
            <a:latin typeface="Tahoma"/>
            <a:ea typeface="+mn-ea"/>
            <a:cs typeface="+mn-cs"/>
          </a:defRPr>
        </a:defPPr>
      </a:lstStyle>
    </a:spDef>
    <a:lnDef>
      <a:spPr>
        <a:noFill/>
        <a:ln w="19050" cap="flat" cmpd="sng" algn="ctr">
          <a:solidFill>
            <a:schemeClr val="tx1"/>
          </a:solidFill>
          <a:prstDash val="solid"/>
          <a:tailEnd type="none"/>
        </a:ln>
        <a:effectLst/>
      </a:spPr>
      <a:bodyPr/>
      <a:lstStyle/>
    </a:lnDef>
    <a:txDef>
      <a:spPr>
        <a:noFill/>
      </a:spPr>
      <a:bodyPr wrap="square" rtlCol="0">
        <a:spAutoFit/>
      </a:bodyPr>
      <a:lstStyle>
        <a:defPPr>
          <a:defRPr sz="2000" dirty="0"/>
        </a:defPPr>
      </a:lstStyle>
    </a:tx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1C1C1C"/>
        </a:dk1>
        <a:lt1>
          <a:srgbClr val="FFFFFF"/>
        </a:lt1>
        <a:dk2>
          <a:srgbClr val="1C1C1C"/>
        </a:dk2>
        <a:lt2>
          <a:srgbClr val="808080"/>
        </a:lt2>
        <a:accent1>
          <a:srgbClr val="FFCC00"/>
        </a:accent1>
        <a:accent2>
          <a:srgbClr val="6666FF"/>
        </a:accent2>
        <a:accent3>
          <a:srgbClr val="FFFFFF"/>
        </a:accent3>
        <a:accent4>
          <a:srgbClr val="161616"/>
        </a:accent4>
        <a:accent5>
          <a:srgbClr val="FFE2AA"/>
        </a:accent5>
        <a:accent6>
          <a:srgbClr val="5C5CE7"/>
        </a:accent6>
        <a:hlink>
          <a:srgbClr val="FF6600"/>
        </a:hlink>
        <a:folHlink>
          <a:srgbClr val="00CC99"/>
        </a:folHlink>
      </a:clrScheme>
      <a:clrMap bg1="lt1" tx1="dk1" bg2="lt2" tx2="dk2" accent1="accent1" accent2="accent2" accent3="accent3" accent4="accent4" accent5="accent5" accent6="accent6" hlink="hlink" folHlink="folHlink"/>
    </a:extraClrScheme>
    <a:extraClrScheme>
      <a:clrScheme name="Default Design 4">
        <a:dk1>
          <a:srgbClr val="1C1C1C"/>
        </a:dk1>
        <a:lt1>
          <a:srgbClr val="FFFFFF"/>
        </a:lt1>
        <a:dk2>
          <a:srgbClr val="1C1C1C"/>
        </a:dk2>
        <a:lt2>
          <a:srgbClr val="808080"/>
        </a:lt2>
        <a:accent1>
          <a:srgbClr val="FF9900"/>
        </a:accent1>
        <a:accent2>
          <a:srgbClr val="333399"/>
        </a:accent2>
        <a:accent3>
          <a:srgbClr val="FFFFFF"/>
        </a:accent3>
        <a:accent4>
          <a:srgbClr val="161616"/>
        </a:accent4>
        <a:accent5>
          <a:srgbClr val="FFCAAA"/>
        </a:accent5>
        <a:accent6>
          <a:srgbClr val="2D2D8A"/>
        </a:accent6>
        <a:hlink>
          <a:srgbClr val="A50021"/>
        </a:hlink>
        <a:folHlink>
          <a:srgbClr val="009999"/>
        </a:folHlink>
      </a:clrScheme>
      <a:clrMap bg1="lt1" tx1="dk1" bg2="lt2" tx2="dk2" accent1="accent1" accent2="accent2" accent3="accent3" accent4="accent4" accent5="accent5" accent6="accent6" hlink="hlink" folHlink="folHlink"/>
    </a:extraClrScheme>
    <a:extraClrScheme>
      <a:clrScheme name="Default Design 5">
        <a:dk1>
          <a:srgbClr val="1C1C1C"/>
        </a:dk1>
        <a:lt1>
          <a:srgbClr val="FFFFFF"/>
        </a:lt1>
        <a:dk2>
          <a:srgbClr val="1C1C1C"/>
        </a:dk2>
        <a:lt2>
          <a:srgbClr val="808080"/>
        </a:lt2>
        <a:accent1>
          <a:srgbClr val="99CC00"/>
        </a:accent1>
        <a:accent2>
          <a:srgbClr val="008BEA"/>
        </a:accent2>
        <a:accent3>
          <a:srgbClr val="FFFFFF"/>
        </a:accent3>
        <a:accent4>
          <a:srgbClr val="161616"/>
        </a:accent4>
        <a:accent5>
          <a:srgbClr val="CAE2AA"/>
        </a:accent5>
        <a:accent6>
          <a:srgbClr val="007DD4"/>
        </a:accent6>
        <a:hlink>
          <a:srgbClr val="F9A70F"/>
        </a:hlink>
        <a:folHlink>
          <a:srgbClr val="EA0000"/>
        </a:folHlink>
      </a:clrScheme>
      <a:clrMap bg1="lt1" tx1="dk1" bg2="lt2" tx2="dk2" accent1="accent1" accent2="accent2" accent3="accent3" accent4="accent4" accent5="accent5" accent6="accent6" hlink="hlink" folHlink="folHlink"/>
    </a:extraClrScheme>
    <a:extraClrScheme>
      <a:clrScheme name="Default Design 6">
        <a:dk1>
          <a:srgbClr val="1C1C1C"/>
        </a:dk1>
        <a:lt1>
          <a:srgbClr val="FFFFFF"/>
        </a:lt1>
        <a:dk2>
          <a:srgbClr val="1C1C1C"/>
        </a:dk2>
        <a:lt2>
          <a:srgbClr val="808080"/>
        </a:lt2>
        <a:accent1>
          <a:srgbClr val="99CC00"/>
        </a:accent1>
        <a:accent2>
          <a:srgbClr val="008BEA"/>
        </a:accent2>
        <a:accent3>
          <a:srgbClr val="FFFFFF"/>
        </a:accent3>
        <a:accent4>
          <a:srgbClr val="161616"/>
        </a:accent4>
        <a:accent5>
          <a:srgbClr val="CAE2AA"/>
        </a:accent5>
        <a:accent6>
          <a:srgbClr val="007DD4"/>
        </a:accent6>
        <a:hlink>
          <a:srgbClr val="F9A70F"/>
        </a:hlink>
        <a:folHlink>
          <a:srgbClr val="BB0ED8"/>
        </a:folHlink>
      </a:clrScheme>
      <a:clrMap bg1="lt1" tx1="dk1" bg2="lt2" tx2="dk2" accent1="accent1" accent2="accent2" accent3="accent3" accent4="accent4" accent5="accent5" accent6="accent6" hlink="hlink" folHlink="folHlink"/>
    </a:extraClrScheme>
    <a:extraClrScheme>
      <a:clrScheme name="Default Design 7">
        <a:dk1>
          <a:srgbClr val="333333"/>
        </a:dk1>
        <a:lt1>
          <a:srgbClr val="FFFFFF"/>
        </a:lt1>
        <a:dk2>
          <a:srgbClr val="333333"/>
        </a:dk2>
        <a:lt2>
          <a:srgbClr val="5F5F5F"/>
        </a:lt2>
        <a:accent1>
          <a:srgbClr val="BBE0E3"/>
        </a:accent1>
        <a:accent2>
          <a:srgbClr val="333399"/>
        </a:accent2>
        <a:accent3>
          <a:srgbClr val="FFFFFF"/>
        </a:accent3>
        <a:accent4>
          <a:srgbClr val="2A2A2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8">
        <a:dk1>
          <a:srgbClr val="333333"/>
        </a:dk1>
        <a:lt1>
          <a:srgbClr val="FFFFFF"/>
        </a:lt1>
        <a:dk2>
          <a:srgbClr val="333333"/>
        </a:dk2>
        <a:lt2>
          <a:srgbClr val="5F5F5F"/>
        </a:lt2>
        <a:accent1>
          <a:srgbClr val="99CCFF"/>
        </a:accent1>
        <a:accent2>
          <a:srgbClr val="333399"/>
        </a:accent2>
        <a:accent3>
          <a:srgbClr val="FFFFFF"/>
        </a:accent3>
        <a:accent4>
          <a:srgbClr val="2A2A2A"/>
        </a:accent4>
        <a:accent5>
          <a:srgbClr val="CAE2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owerpoint Template">
  <a:themeElements>
    <a:clrScheme name="">
      <a:dk1>
        <a:srgbClr val="000000"/>
      </a:dk1>
      <a:lt1>
        <a:srgbClr val="114FFB"/>
      </a:lt1>
      <a:dk2>
        <a:srgbClr val="006B61"/>
      </a:dk2>
      <a:lt2>
        <a:srgbClr val="C0C0C0"/>
      </a:lt2>
      <a:accent1>
        <a:srgbClr val="FF00FF"/>
      </a:accent1>
      <a:accent2>
        <a:srgbClr val="00C0C0"/>
      </a:accent2>
      <a:accent3>
        <a:srgbClr val="AAB2FD"/>
      </a:accent3>
      <a:accent4>
        <a:srgbClr val="000000"/>
      </a:accent4>
      <a:accent5>
        <a:srgbClr val="FFAAFF"/>
      </a:accent5>
      <a:accent6>
        <a:srgbClr val="00AEAE"/>
      </a:accent6>
      <a:hlink>
        <a:srgbClr val="00C000"/>
      </a:hlink>
      <a:folHlink>
        <a:srgbClr val="800080"/>
      </a:folHlink>
    </a:clrScheme>
    <a:fontScheme name="Powerpoin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Powerpoint T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owerpoint Templa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Templa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Templa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Templa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owerpoint Templa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1420</TotalTime>
  <Words>4815</Words>
  <Application>Microsoft Office PowerPoint</Application>
  <PresentationFormat>On-screen Show (4:3)</PresentationFormat>
  <Paragraphs>653</Paragraphs>
  <Slides>54</Slides>
  <Notes>29</Notes>
  <HiddenSlides>0</HiddenSlides>
  <MMClips>1</MMClips>
  <ScaleCrop>false</ScaleCrop>
  <HeadingPairs>
    <vt:vector size="6" baseType="variant">
      <vt:variant>
        <vt:lpstr>Theme</vt:lpstr>
      </vt:variant>
      <vt:variant>
        <vt:i4>14</vt:i4>
      </vt:variant>
      <vt:variant>
        <vt:lpstr>Embedded OLE Servers</vt:lpstr>
      </vt:variant>
      <vt:variant>
        <vt:i4>1</vt:i4>
      </vt:variant>
      <vt:variant>
        <vt:lpstr>Slide Titles</vt:lpstr>
      </vt:variant>
      <vt:variant>
        <vt:i4>54</vt:i4>
      </vt:variant>
    </vt:vector>
  </HeadingPairs>
  <TitlesOfParts>
    <vt:vector size="69" baseType="lpstr">
      <vt:lpstr>Default Design</vt:lpstr>
      <vt:lpstr>Mentor-2013-high</vt:lpstr>
      <vt:lpstr>3_Default Design</vt:lpstr>
      <vt:lpstr>blank</vt:lpstr>
      <vt:lpstr>Starter_Rev_E2</vt:lpstr>
      <vt:lpstr>1_Default Design</vt:lpstr>
      <vt:lpstr>4_Default Design</vt:lpstr>
      <vt:lpstr>1_Starter_Rev_E2</vt:lpstr>
      <vt:lpstr>Powerpoint Template</vt:lpstr>
      <vt:lpstr>1_Powerpoint Template</vt:lpstr>
      <vt:lpstr>SDM-Theme_9-2012</vt:lpstr>
      <vt:lpstr>1_SDM-Theme_9-2012</vt:lpstr>
      <vt:lpstr>2_SDM-Theme_9-2012</vt:lpstr>
      <vt:lpstr>3_SDM-Theme_9-2012</vt:lpstr>
      <vt:lpstr>Acrobat Document</vt:lpstr>
      <vt:lpstr>Hardware Cybersecurity</vt:lpstr>
      <vt:lpstr>Outline</vt:lpstr>
      <vt:lpstr>Why is “hardware security” important</vt:lpstr>
      <vt:lpstr>Layers of information processing</vt:lpstr>
      <vt:lpstr>Attacks at different layers</vt:lpstr>
      <vt:lpstr>Relative Impact </vt:lpstr>
      <vt:lpstr>PowerPoint Presentation</vt:lpstr>
      <vt:lpstr>CNN Report                       10 June, 2012  </vt:lpstr>
      <vt:lpstr>Supply Chain Control is a Critical Problem</vt:lpstr>
      <vt:lpstr>Counterfeit Chips in Military</vt:lpstr>
      <vt:lpstr>PowerPoint Presentation</vt:lpstr>
      <vt:lpstr>US Electronic Waste is a Contributing Factor</vt:lpstr>
      <vt:lpstr>Characterizing  threat vectors</vt:lpstr>
      <vt:lpstr>PowerPoint Presentation</vt:lpstr>
      <vt:lpstr>PowerPoint Presentation</vt:lpstr>
      <vt:lpstr>Different Views of a Design</vt:lpstr>
      <vt:lpstr>PowerPoint Presentation</vt:lpstr>
      <vt:lpstr>Impact of Globalization</vt:lpstr>
      <vt:lpstr>PowerPoint Presentation</vt:lpstr>
      <vt:lpstr>PowerPoint Presentation</vt:lpstr>
      <vt:lpstr>Electronics Supply Chain is Global</vt:lpstr>
      <vt:lpstr>Trusted Silicon in an Untrusted Environment</vt:lpstr>
      <vt:lpstr>Countermeasure strategies</vt:lpstr>
      <vt:lpstr>Attributes of Superior Supply Chain Authentication Tech</vt:lpstr>
      <vt:lpstr>PowerPoint Presentation</vt:lpstr>
      <vt:lpstr>SHIELD: The DARPA Supply Chain Solution</vt:lpstr>
      <vt:lpstr>SHIELD Exemplary CONOP</vt:lpstr>
      <vt:lpstr>Securing the supply chain is a great goal, but…</vt:lpstr>
      <vt:lpstr>CHASE Survey</vt:lpstr>
      <vt:lpstr>PowerPoint Presentation</vt:lpstr>
      <vt:lpstr>Hardware Trojans</vt:lpstr>
      <vt:lpstr>Hardware Trojans</vt:lpstr>
      <vt:lpstr>PowerPoint Presentation</vt:lpstr>
      <vt:lpstr>Trust Issue: Hardware Trojans</vt:lpstr>
      <vt:lpstr>Threat Example</vt:lpstr>
      <vt:lpstr>PowerPoint Presentation</vt:lpstr>
      <vt:lpstr>PowerPoint Presentation</vt:lpstr>
      <vt:lpstr>Design time vulnerability</vt:lpstr>
      <vt:lpstr>Possible Trojan solution: Run-time Detection</vt:lpstr>
      <vt:lpstr>PowerPoint Presentation</vt:lpstr>
      <vt:lpstr>BISA – Before and After</vt:lpstr>
      <vt:lpstr>Counterfeiting</vt:lpstr>
      <vt:lpstr>PowerPoint Presentation</vt:lpstr>
      <vt:lpstr>PowerPoint Presentation</vt:lpstr>
      <vt:lpstr>PowerPoint Presentation</vt:lpstr>
      <vt:lpstr>Common Industry Supply Chain Misconceptions 1</vt:lpstr>
      <vt:lpstr>DoD is Especially Vulnerable to Counterfeits</vt:lpstr>
      <vt:lpstr>PowerPoint Presentation</vt:lpstr>
      <vt:lpstr>Authentication is not enough: Additional mechanisms to be considered for higher security levels</vt:lpstr>
      <vt:lpstr>Possible activation solution: Logic Encryption</vt:lpstr>
      <vt:lpstr>Different types of solution are needed</vt:lpstr>
      <vt:lpstr>Solution Space for Supply Chain Protection </vt:lpstr>
      <vt:lpstr>Framework approach enables multiple parties to partner and contribute to a scalable solution</vt:lpstr>
      <vt:lpstr>PowerPoint Presentation</vt:lpstr>
    </vt:vector>
  </TitlesOfParts>
  <Company>Mentor Graphics Corp.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R&amp;D in EDA – Perennial Search for Talent &amp; Ideas</dc:title>
  <dc:creator>jscheckl</dc:creator>
  <cp:lastModifiedBy>Serge Leef</cp:lastModifiedBy>
  <cp:revision>127</cp:revision>
  <dcterms:created xsi:type="dcterms:W3CDTF">2010-11-15T17:06:37Z</dcterms:created>
  <dcterms:modified xsi:type="dcterms:W3CDTF">2014-03-31T04:07:53Z</dcterms:modified>
</cp:coreProperties>
</file>