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50"/>
  </p:notesMasterIdLst>
  <p:handoutMasterIdLst>
    <p:handoutMasterId r:id="rId51"/>
  </p:handoutMasterIdLst>
  <p:sldIdLst>
    <p:sldId id="289" r:id="rId2"/>
    <p:sldId id="335" r:id="rId3"/>
    <p:sldId id="435" r:id="rId4"/>
    <p:sldId id="315" r:id="rId5"/>
    <p:sldId id="419" r:id="rId6"/>
    <p:sldId id="392" r:id="rId7"/>
    <p:sldId id="393" r:id="rId8"/>
    <p:sldId id="394" r:id="rId9"/>
    <p:sldId id="395" r:id="rId10"/>
    <p:sldId id="396" r:id="rId11"/>
    <p:sldId id="397" r:id="rId12"/>
    <p:sldId id="398" r:id="rId13"/>
    <p:sldId id="399" r:id="rId14"/>
    <p:sldId id="318" r:id="rId15"/>
    <p:sldId id="412" r:id="rId16"/>
    <p:sldId id="413" r:id="rId17"/>
    <p:sldId id="414" r:id="rId18"/>
    <p:sldId id="415" r:id="rId19"/>
    <p:sldId id="426" r:id="rId20"/>
    <p:sldId id="427" r:id="rId21"/>
    <p:sldId id="425" r:id="rId22"/>
    <p:sldId id="400" r:id="rId23"/>
    <p:sldId id="404" r:id="rId24"/>
    <p:sldId id="406" r:id="rId25"/>
    <p:sldId id="428" r:id="rId26"/>
    <p:sldId id="401" r:id="rId27"/>
    <p:sldId id="402" r:id="rId28"/>
    <p:sldId id="403" r:id="rId29"/>
    <p:sldId id="424" r:id="rId30"/>
    <p:sldId id="434" r:id="rId31"/>
    <p:sldId id="429" r:id="rId32"/>
    <p:sldId id="430" r:id="rId33"/>
    <p:sldId id="431" r:id="rId34"/>
    <p:sldId id="433" r:id="rId35"/>
    <p:sldId id="416" r:id="rId36"/>
    <p:sldId id="423" r:id="rId37"/>
    <p:sldId id="421" r:id="rId38"/>
    <p:sldId id="417" r:id="rId39"/>
    <p:sldId id="422" r:id="rId40"/>
    <p:sldId id="420" r:id="rId41"/>
    <p:sldId id="313" r:id="rId42"/>
    <p:sldId id="314" r:id="rId43"/>
    <p:sldId id="339" r:id="rId44"/>
    <p:sldId id="387" r:id="rId45"/>
    <p:sldId id="391" r:id="rId46"/>
    <p:sldId id="389" r:id="rId47"/>
    <p:sldId id="336" r:id="rId48"/>
    <p:sldId id="390" r:id="rId49"/>
  </p:sldIdLst>
  <p:sldSz cx="9144000" cy="6858000" type="screen4x3"/>
  <p:notesSz cx="6743700" cy="9880600"/>
  <p:defaultTextStyle>
    <a:defPPr>
      <a:defRPr lang="en-GB"/>
    </a:defPPr>
    <a:lvl1pPr algn="ctr" rtl="0" fontAlgn="base">
      <a:spcBef>
        <a:spcPct val="0"/>
      </a:spcBef>
      <a:spcAft>
        <a:spcPct val="0"/>
      </a:spcAft>
      <a:defRPr sz="1400" b="1" kern="1200">
        <a:solidFill>
          <a:srgbClr val="000000"/>
        </a:solidFill>
        <a:latin typeface="Arial" charset="0"/>
        <a:ea typeface="MS PGothic" pitchFamily="34" charset="-128"/>
        <a:cs typeface="+mn-cs"/>
      </a:defRPr>
    </a:lvl1pPr>
    <a:lvl2pPr marL="457200" algn="ctr" rtl="0" fontAlgn="base">
      <a:spcBef>
        <a:spcPct val="0"/>
      </a:spcBef>
      <a:spcAft>
        <a:spcPct val="0"/>
      </a:spcAft>
      <a:defRPr sz="1400" b="1" kern="1200">
        <a:solidFill>
          <a:srgbClr val="000000"/>
        </a:solidFill>
        <a:latin typeface="Arial" charset="0"/>
        <a:ea typeface="MS PGothic" pitchFamily="34" charset="-128"/>
        <a:cs typeface="+mn-cs"/>
      </a:defRPr>
    </a:lvl2pPr>
    <a:lvl3pPr marL="914400" algn="ctr" rtl="0" fontAlgn="base">
      <a:spcBef>
        <a:spcPct val="0"/>
      </a:spcBef>
      <a:spcAft>
        <a:spcPct val="0"/>
      </a:spcAft>
      <a:defRPr sz="1400" b="1" kern="1200">
        <a:solidFill>
          <a:srgbClr val="000000"/>
        </a:solidFill>
        <a:latin typeface="Arial" charset="0"/>
        <a:ea typeface="MS PGothic" pitchFamily="34" charset="-128"/>
        <a:cs typeface="+mn-cs"/>
      </a:defRPr>
    </a:lvl3pPr>
    <a:lvl4pPr marL="1371600" algn="ctr" rtl="0" fontAlgn="base">
      <a:spcBef>
        <a:spcPct val="0"/>
      </a:spcBef>
      <a:spcAft>
        <a:spcPct val="0"/>
      </a:spcAft>
      <a:defRPr sz="1400" b="1" kern="1200">
        <a:solidFill>
          <a:srgbClr val="000000"/>
        </a:solidFill>
        <a:latin typeface="Arial" charset="0"/>
        <a:ea typeface="MS PGothic" pitchFamily="34" charset="-128"/>
        <a:cs typeface="+mn-cs"/>
      </a:defRPr>
    </a:lvl4pPr>
    <a:lvl5pPr marL="1828800" algn="ctr" rtl="0" fontAlgn="base">
      <a:spcBef>
        <a:spcPct val="0"/>
      </a:spcBef>
      <a:spcAft>
        <a:spcPct val="0"/>
      </a:spcAft>
      <a:defRPr sz="1400" b="1" kern="1200">
        <a:solidFill>
          <a:srgbClr val="000000"/>
        </a:solidFill>
        <a:latin typeface="Arial" charset="0"/>
        <a:ea typeface="MS PGothic" pitchFamily="34" charset="-128"/>
        <a:cs typeface="+mn-cs"/>
      </a:defRPr>
    </a:lvl5pPr>
    <a:lvl6pPr marL="2286000" algn="l" defTabSz="914400" rtl="0" eaLnBrk="1" latinLnBrk="0" hangingPunct="1">
      <a:defRPr sz="1400" b="1" kern="1200">
        <a:solidFill>
          <a:srgbClr val="000000"/>
        </a:solidFill>
        <a:latin typeface="Arial" charset="0"/>
        <a:ea typeface="MS PGothic" pitchFamily="34" charset="-128"/>
        <a:cs typeface="+mn-cs"/>
      </a:defRPr>
    </a:lvl6pPr>
    <a:lvl7pPr marL="2743200" algn="l" defTabSz="914400" rtl="0" eaLnBrk="1" latinLnBrk="0" hangingPunct="1">
      <a:defRPr sz="1400" b="1" kern="1200">
        <a:solidFill>
          <a:srgbClr val="000000"/>
        </a:solidFill>
        <a:latin typeface="Arial" charset="0"/>
        <a:ea typeface="MS PGothic" pitchFamily="34" charset="-128"/>
        <a:cs typeface="+mn-cs"/>
      </a:defRPr>
    </a:lvl7pPr>
    <a:lvl8pPr marL="3200400" algn="l" defTabSz="914400" rtl="0" eaLnBrk="1" latinLnBrk="0" hangingPunct="1">
      <a:defRPr sz="1400" b="1" kern="1200">
        <a:solidFill>
          <a:srgbClr val="000000"/>
        </a:solidFill>
        <a:latin typeface="Arial" charset="0"/>
        <a:ea typeface="MS PGothic" pitchFamily="34" charset="-128"/>
        <a:cs typeface="+mn-cs"/>
      </a:defRPr>
    </a:lvl8pPr>
    <a:lvl9pPr marL="3657600" algn="l" defTabSz="914400" rtl="0" eaLnBrk="1" latinLnBrk="0" hangingPunct="1">
      <a:defRPr sz="1400" b="1" kern="1200">
        <a:solidFill>
          <a:srgbClr val="000000"/>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a:srgbClr val="95BACD"/>
    <a:srgbClr val="FFCDCD"/>
    <a:srgbClr val="FF9999"/>
    <a:srgbClr val="9A8B7C"/>
    <a:srgbClr val="FFF0A3"/>
    <a:srgbClr val="D6E4EE"/>
    <a:srgbClr val="CCEECC"/>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38" autoAdjust="0"/>
    <p:restoredTop sz="90654" autoAdjust="0"/>
  </p:normalViewPr>
  <p:slideViewPr>
    <p:cSldViewPr snapToGrid="0">
      <p:cViewPr varScale="1">
        <p:scale>
          <a:sx n="103" d="100"/>
          <a:sy n="103" d="100"/>
        </p:scale>
        <p:origin x="-468" y="-102"/>
      </p:cViewPr>
      <p:guideLst>
        <p:guide orient="horz" pos="2160"/>
        <p:guide pos="2880"/>
      </p:guideLst>
    </p:cSldViewPr>
  </p:slideViewPr>
  <p:outlineViewPr>
    <p:cViewPr>
      <p:scale>
        <a:sx n="33" d="100"/>
        <a:sy n="33" d="100"/>
      </p:scale>
      <p:origin x="0" y="2484"/>
    </p:cViewPr>
  </p:outlineViewPr>
  <p:notesTextViewPr>
    <p:cViewPr>
      <p:scale>
        <a:sx n="100" d="100"/>
        <a:sy n="100" d="100"/>
      </p:scale>
      <p:origin x="0" y="0"/>
    </p:cViewPr>
  </p:notesTextViewPr>
  <p:sorterViewPr>
    <p:cViewPr>
      <p:scale>
        <a:sx n="66" d="100"/>
        <a:sy n="66" d="100"/>
      </p:scale>
      <p:origin x="0" y="486"/>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bricli01\My%20Documents\Projects\PTM\R&amp;D%20Review%20--%20Sept%202013\M3%20Benchmarks.v5.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Documents%20and%20Settings\bricli01\My%20Documents\Projects\PTM\R&amp;D%20Review%20--%20Sept%202013\M3%20Benchmarks.v5.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Inverter Delay</a:t>
            </a:r>
            <a:r>
              <a:rPr lang="en-US" baseline="0"/>
              <a:t> vs Load</a:t>
            </a:r>
            <a:endParaRPr lang="en-US"/>
          </a:p>
        </c:rich>
      </c:tx>
      <c:layout/>
      <c:overlay val="0"/>
    </c:title>
    <c:autoTitleDeleted val="0"/>
    <c:plotArea>
      <c:layout>
        <c:manualLayout>
          <c:layoutTarget val="inner"/>
          <c:xMode val="edge"/>
          <c:yMode val="edge"/>
          <c:x val="6.5598073303567678E-2"/>
          <c:y val="8.7079078699923804E-2"/>
          <c:w val="0.90122168308297246"/>
          <c:h val="0.83064162648240492"/>
        </c:manualLayout>
      </c:layout>
      <c:scatterChart>
        <c:scatterStyle val="lineMarker"/>
        <c:varyColors val="0"/>
        <c:ser>
          <c:idx val="4"/>
          <c:order val="4"/>
          <c:tx>
            <c:strRef>
              <c:f>'28hpm'!$AF$19</c:f>
              <c:strCache>
                <c:ptCount val="1"/>
                <c:pt idx="0">
                  <c:v>X8-FF</c:v>
                </c:pt>
              </c:strCache>
            </c:strRef>
          </c:tx>
          <c:xVal>
            <c:numRef>
              <c:f>'28hpm'!$AE$20:$AE$27</c:f>
              <c:numCache>
                <c:formatCode>General</c:formatCode>
                <c:ptCount val="8"/>
                <c:pt idx="0">
                  <c:v>1.5216900000000001E-4</c:v>
                </c:pt>
                <c:pt idx="1">
                  <c:v>3.45619E-3</c:v>
                </c:pt>
                <c:pt idx="2">
                  <c:v>1.0064200000000001E-2</c:v>
                </c:pt>
                <c:pt idx="3">
                  <c:v>2.28673E-2</c:v>
                </c:pt>
                <c:pt idx="4">
                  <c:v>4.8886499999999999E-2</c:v>
                </c:pt>
                <c:pt idx="5">
                  <c:v>0.100925</c:v>
                </c:pt>
                <c:pt idx="6">
                  <c:v>0.20500099999999999</c:v>
                </c:pt>
                <c:pt idx="7">
                  <c:v>0.41315499999999999</c:v>
                </c:pt>
              </c:numCache>
            </c:numRef>
          </c:xVal>
          <c:yVal>
            <c:numRef>
              <c:f>'28hpm'!$AF$20:$AF$27</c:f>
              <c:numCache>
                <c:formatCode>General</c:formatCode>
                <c:ptCount val="8"/>
                <c:pt idx="0">
                  <c:v>0.69807850128760218</c:v>
                </c:pt>
                <c:pt idx="1">
                  <c:v>0.95165030044052024</c:v>
                </c:pt>
                <c:pt idx="2">
                  <c:v>1.4163492467762779</c:v>
                </c:pt>
                <c:pt idx="3">
                  <c:v>2.1269868221222326</c:v>
                </c:pt>
                <c:pt idx="4">
                  <c:v>3.2489835960419202</c:v>
                </c:pt>
                <c:pt idx="5">
                  <c:v>4.948882663119865</c:v>
                </c:pt>
                <c:pt idx="6">
                  <c:v>7.4727716935035042</c:v>
                </c:pt>
                <c:pt idx="7">
                  <c:v>11.069492788484213</c:v>
                </c:pt>
              </c:numCache>
            </c:numRef>
          </c:yVal>
          <c:smooth val="0"/>
        </c:ser>
        <c:ser>
          <c:idx val="5"/>
          <c:order val="5"/>
          <c:tx>
            <c:strRef>
              <c:f>'28hpm'!$AD$19</c:f>
              <c:strCache>
                <c:ptCount val="1"/>
                <c:pt idx="0">
                  <c:v>X8-28nm</c:v>
                </c:pt>
              </c:strCache>
            </c:strRef>
          </c:tx>
          <c:xVal>
            <c:numRef>
              <c:f>'28hpm'!$AC$20:$AC$27</c:f>
              <c:numCache>
                <c:formatCode>General</c:formatCode>
                <c:ptCount val="8"/>
                <c:pt idx="0">
                  <c:v>1E-4</c:v>
                </c:pt>
                <c:pt idx="1">
                  <c:v>8.72618E-3</c:v>
                </c:pt>
                <c:pt idx="2">
                  <c:v>3.9005999999999999E-2</c:v>
                </c:pt>
                <c:pt idx="3">
                  <c:v>9.6829600000000002E-2</c:v>
                </c:pt>
                <c:pt idx="4">
                  <c:v>0.186916</c:v>
                </c:pt>
                <c:pt idx="5">
                  <c:v>0.31331799999999999</c:v>
                </c:pt>
                <c:pt idx="6">
                  <c:v>0.47964499999999999</c:v>
                </c:pt>
              </c:numCache>
            </c:numRef>
          </c:xVal>
          <c:yVal>
            <c:numRef>
              <c:f>'28hpm'!$AD$20:$AD$27</c:f>
              <c:numCache>
                <c:formatCode>General</c:formatCode>
                <c:ptCount val="8"/>
                <c:pt idx="0">
                  <c:v>0.86157285564705544</c:v>
                </c:pt>
                <c:pt idx="1">
                  <c:v>1.7689918970672855</c:v>
                </c:pt>
                <c:pt idx="2">
                  <c:v>3.9953212402486531</c:v>
                </c:pt>
                <c:pt idx="3">
                  <c:v>6.9933686126911363</c:v>
                </c:pt>
                <c:pt idx="4">
                  <c:v>10.49338276216619</c:v>
                </c:pt>
                <c:pt idx="5">
                  <c:v>14.330286479704935</c:v>
                </c:pt>
                <c:pt idx="6">
                  <c:v>18.436501872447195</c:v>
                </c:pt>
              </c:numCache>
            </c:numRef>
          </c:yVal>
          <c:smooth val="0"/>
        </c:ser>
        <c:ser>
          <c:idx val="6"/>
          <c:order val="6"/>
          <c:tx>
            <c:strRef>
              <c:f>'28hpm'!$AH$19</c:f>
              <c:strCache>
                <c:ptCount val="1"/>
                <c:pt idx="0">
                  <c:v>X4-FF</c:v>
                </c:pt>
              </c:strCache>
            </c:strRef>
          </c:tx>
          <c:xVal>
            <c:numRef>
              <c:f>'28hpm'!$AG$20:$AG$27</c:f>
              <c:numCache>
                <c:formatCode>General</c:formatCode>
                <c:ptCount val="8"/>
                <c:pt idx="0">
                  <c:v>1.5216900000000001E-4</c:v>
                </c:pt>
                <c:pt idx="1">
                  <c:v>1.8046799999999999E-3</c:v>
                </c:pt>
                <c:pt idx="2">
                  <c:v>5.1096900000000001E-3</c:v>
                </c:pt>
                <c:pt idx="3">
                  <c:v>1.1513199999999999E-2</c:v>
                </c:pt>
                <c:pt idx="4">
                  <c:v>2.4526599999999999E-2</c:v>
                </c:pt>
                <c:pt idx="5">
                  <c:v>5.0553599999999997E-2</c:v>
                </c:pt>
                <c:pt idx="6">
                  <c:v>0.102608</c:v>
                </c:pt>
                <c:pt idx="7">
                  <c:v>0.20671600000000001</c:v>
                </c:pt>
              </c:numCache>
            </c:numRef>
          </c:xVal>
          <c:yVal>
            <c:numRef>
              <c:f>'28hpm'!$AH$20:$AH$27</c:f>
              <c:numCache>
                <c:formatCode>General</c:formatCode>
                <c:ptCount val="8"/>
                <c:pt idx="0">
                  <c:v>0.70060654083066853</c:v>
                </c:pt>
                <c:pt idx="1">
                  <c:v>0.95603663770740765</c:v>
                </c:pt>
                <c:pt idx="2">
                  <c:v>1.4268141985265679</c:v>
                </c:pt>
                <c:pt idx="3">
                  <c:v>2.1526634028544205</c:v>
                </c:pt>
                <c:pt idx="4">
                  <c:v>3.3024686117478375</c:v>
                </c:pt>
                <c:pt idx="5">
                  <c:v>5.059833413513692</c:v>
                </c:pt>
                <c:pt idx="6">
                  <c:v>7.6907679391761228</c:v>
                </c:pt>
                <c:pt idx="7">
                  <c:v>11.49742951203177</c:v>
                </c:pt>
              </c:numCache>
            </c:numRef>
          </c:yVal>
          <c:smooth val="0"/>
        </c:ser>
        <c:ser>
          <c:idx val="7"/>
          <c:order val="7"/>
          <c:tx>
            <c:strRef>
              <c:f>'28hpm'!$AB$19</c:f>
              <c:strCache>
                <c:ptCount val="1"/>
                <c:pt idx="0">
                  <c:v>X4-28nm</c:v>
                </c:pt>
              </c:strCache>
            </c:strRef>
          </c:tx>
          <c:xVal>
            <c:numRef>
              <c:f>'28hpm'!$AA$20:$AA$27</c:f>
              <c:numCache>
                <c:formatCode>General</c:formatCode>
                <c:ptCount val="8"/>
                <c:pt idx="0">
                  <c:v>1E-4</c:v>
                </c:pt>
                <c:pt idx="1">
                  <c:v>3.18425E-3</c:v>
                </c:pt>
                <c:pt idx="2">
                  <c:v>1.40106E-2</c:v>
                </c:pt>
                <c:pt idx="3">
                  <c:v>3.4685199999999999E-2</c:v>
                </c:pt>
                <c:pt idx="4">
                  <c:v>6.6895200000000002E-2</c:v>
                </c:pt>
                <c:pt idx="5">
                  <c:v>0.11208899999999999</c:v>
                </c:pt>
                <c:pt idx="6">
                  <c:v>0.17155899999999999</c:v>
                </c:pt>
              </c:numCache>
            </c:numRef>
          </c:xVal>
          <c:yVal>
            <c:numRef>
              <c:f>'28hpm'!$AB$20:$AB$27</c:f>
              <c:numCache>
                <c:formatCode>General</c:formatCode>
                <c:ptCount val="8"/>
                <c:pt idx="0">
                  <c:v>0.81265151729537488</c:v>
                </c:pt>
                <c:pt idx="1">
                  <c:v>1.740115648376112</c:v>
                </c:pt>
                <c:pt idx="2">
                  <c:v>4.002886492911113</c:v>
                </c:pt>
                <c:pt idx="3">
                  <c:v>7.0739262906679494</c:v>
                </c:pt>
                <c:pt idx="4">
                  <c:v>10.675628000867833</c:v>
                </c:pt>
                <c:pt idx="5">
                  <c:v>14.617068040109046</c:v>
                </c:pt>
                <c:pt idx="6">
                  <c:v>18.794634519059343</c:v>
                </c:pt>
              </c:numCache>
            </c:numRef>
          </c:yVal>
          <c:smooth val="0"/>
        </c:ser>
        <c:ser>
          <c:idx val="2"/>
          <c:order val="2"/>
          <c:tx>
            <c:strRef>
              <c:f>'28hpm'!$AL$19</c:f>
              <c:strCache>
                <c:ptCount val="1"/>
                <c:pt idx="0">
                  <c:v>X2-FF</c:v>
                </c:pt>
              </c:strCache>
            </c:strRef>
          </c:tx>
          <c:xVal>
            <c:numRef>
              <c:f>'28hpm'!$AK$20:$AK$27</c:f>
              <c:numCache>
                <c:formatCode>General</c:formatCode>
                <c:ptCount val="8"/>
                <c:pt idx="0">
                  <c:v>1.5216900000000001E-4</c:v>
                </c:pt>
                <c:pt idx="1">
                  <c:v>9.8519800000000006E-4</c:v>
                </c:pt>
                <c:pt idx="2">
                  <c:v>2.6512599999999999E-3</c:v>
                </c:pt>
                <c:pt idx="3">
                  <c:v>5.87924E-3</c:v>
                </c:pt>
                <c:pt idx="4">
                  <c:v>1.24393E-2</c:v>
                </c:pt>
                <c:pt idx="5">
                  <c:v>2.5559599999999998E-2</c:v>
                </c:pt>
                <c:pt idx="6">
                  <c:v>5.1799999999999999E-2</c:v>
                </c:pt>
                <c:pt idx="7">
                  <c:v>0.104281</c:v>
                </c:pt>
              </c:numCache>
            </c:numRef>
          </c:xVal>
          <c:yVal>
            <c:numRef>
              <c:f>'28hpm'!$AL$20:$AL$27</c:f>
              <c:numCache>
                <c:formatCode>General</c:formatCode>
                <c:ptCount val="8"/>
                <c:pt idx="0">
                  <c:v>0.74859778702210156</c:v>
                </c:pt>
                <c:pt idx="1">
                  <c:v>1.0106762505777702</c:v>
                </c:pt>
                <c:pt idx="2">
                  <c:v>1.5068455160313552</c:v>
                </c:pt>
                <c:pt idx="3">
                  <c:v>2.2843855826282176</c:v>
                </c:pt>
                <c:pt idx="4">
                  <c:v>3.5372555678184336</c:v>
                </c:pt>
                <c:pt idx="5">
                  <c:v>5.4891284866664778</c:v>
                </c:pt>
                <c:pt idx="6">
                  <c:v>8.4653668015583285</c:v>
                </c:pt>
                <c:pt idx="7">
                  <c:v>12.921489279414399</c:v>
                </c:pt>
              </c:numCache>
            </c:numRef>
          </c:yVal>
          <c:smooth val="0"/>
        </c:ser>
        <c:ser>
          <c:idx val="3"/>
          <c:order val="3"/>
          <c:tx>
            <c:strRef>
              <c:f>'28hpm'!$Z$19</c:f>
              <c:strCache>
                <c:ptCount val="1"/>
                <c:pt idx="0">
                  <c:v>X2-28nm</c:v>
                </c:pt>
              </c:strCache>
            </c:strRef>
          </c:tx>
          <c:xVal>
            <c:numRef>
              <c:f>'28hpm'!$Y$20:$Y$27</c:f>
              <c:numCache>
                <c:formatCode>General</c:formatCode>
                <c:ptCount val="8"/>
                <c:pt idx="0">
                  <c:v>1E-4</c:v>
                </c:pt>
                <c:pt idx="1">
                  <c:v>1.6335500000000001E-3</c:v>
                </c:pt>
                <c:pt idx="2">
                  <c:v>7.0166600000000001E-3</c:v>
                </c:pt>
                <c:pt idx="3">
                  <c:v>1.7296499999999999E-2</c:v>
                </c:pt>
                <c:pt idx="4">
                  <c:v>3.3311899999999998E-2</c:v>
                </c:pt>
                <c:pt idx="5">
                  <c:v>5.5783399999999997E-2</c:v>
                </c:pt>
                <c:pt idx="6">
                  <c:v>8.5352899999999995E-2</c:v>
                </c:pt>
              </c:numCache>
            </c:numRef>
          </c:xVal>
          <c:yVal>
            <c:numRef>
              <c:f>'28hpm'!$Z$20:$Z$27</c:f>
              <c:numCache>
                <c:formatCode>General</c:formatCode>
                <c:ptCount val="8"/>
                <c:pt idx="0">
                  <c:v>0.86347831828772481</c:v>
                </c:pt>
                <c:pt idx="1">
                  <c:v>1.8133627642414465</c:v>
                </c:pt>
                <c:pt idx="2">
                  <c:v>4.1548518549961795</c:v>
                </c:pt>
                <c:pt idx="3">
                  <c:v>7.355878163586798</c:v>
                </c:pt>
                <c:pt idx="4">
                  <c:v>11.132278725792606</c:v>
                </c:pt>
                <c:pt idx="5">
                  <c:v>15.280659554197204</c:v>
                </c:pt>
                <c:pt idx="6">
                  <c:v>19.686447632792824</c:v>
                </c:pt>
              </c:numCache>
            </c:numRef>
          </c:yVal>
          <c:smooth val="0"/>
        </c:ser>
        <c:ser>
          <c:idx val="1"/>
          <c:order val="1"/>
          <c:tx>
            <c:strRef>
              <c:f>'28hpm'!$AJ$19</c:f>
              <c:strCache>
                <c:ptCount val="1"/>
                <c:pt idx="0">
                  <c:v>X1-FF</c:v>
                </c:pt>
              </c:strCache>
            </c:strRef>
          </c:tx>
          <c:xVal>
            <c:numRef>
              <c:f>'28hpm'!$AI$20:$AI$27</c:f>
              <c:numCache>
                <c:formatCode>General</c:formatCode>
                <c:ptCount val="8"/>
                <c:pt idx="0">
                  <c:v>1.5216900000000001E-4</c:v>
                </c:pt>
                <c:pt idx="1">
                  <c:v>5.5542799999999995E-4</c:v>
                </c:pt>
                <c:pt idx="2">
                  <c:v>1.36195E-3</c:v>
                </c:pt>
                <c:pt idx="3">
                  <c:v>2.92457E-3</c:v>
                </c:pt>
                <c:pt idx="4">
                  <c:v>6.1002399999999998E-3</c:v>
                </c:pt>
                <c:pt idx="5">
                  <c:v>1.24516E-2</c:v>
                </c:pt>
                <c:pt idx="6">
                  <c:v>2.5154200000000002E-2</c:v>
                </c:pt>
                <c:pt idx="7">
                  <c:v>5.05595E-2</c:v>
                </c:pt>
              </c:numCache>
            </c:numRef>
          </c:xVal>
          <c:yVal>
            <c:numRef>
              <c:f>'28hpm'!$AJ$20:$AJ$27</c:f>
              <c:numCache>
                <c:formatCode>General</c:formatCode>
                <c:ptCount val="8"/>
                <c:pt idx="0">
                  <c:v>0.99836620728037639</c:v>
                </c:pt>
                <c:pt idx="1">
                  <c:v>1.2565394157210099</c:v>
                </c:pt>
                <c:pt idx="2">
                  <c:v>1.8081746233881391</c:v>
                </c:pt>
                <c:pt idx="3">
                  <c:v>2.7078888039920384</c:v>
                </c:pt>
                <c:pt idx="4">
                  <c:v>4.2020356378111705</c:v>
                </c:pt>
                <c:pt idx="5">
                  <c:v>6.5879012555300864</c:v>
                </c:pt>
                <c:pt idx="6">
                  <c:v>10.340474101744158</c:v>
                </c:pt>
                <c:pt idx="7">
                  <c:v>16.192244201073471</c:v>
                </c:pt>
              </c:numCache>
            </c:numRef>
          </c:yVal>
          <c:smooth val="0"/>
        </c:ser>
        <c:ser>
          <c:idx val="0"/>
          <c:order val="0"/>
          <c:tx>
            <c:strRef>
              <c:f>'28hpm'!$X$19</c:f>
              <c:strCache>
                <c:ptCount val="1"/>
                <c:pt idx="0">
                  <c:v>X1-28nm</c:v>
                </c:pt>
              </c:strCache>
            </c:strRef>
          </c:tx>
          <c:xVal>
            <c:numRef>
              <c:f>'28hpm'!$W$20:$W$27</c:f>
              <c:numCache>
                <c:formatCode>General</c:formatCode>
                <c:ptCount val="8"/>
                <c:pt idx="0">
                  <c:v>1E-4</c:v>
                </c:pt>
                <c:pt idx="1">
                  <c:v>8.2013500000000005E-4</c:v>
                </c:pt>
                <c:pt idx="2">
                  <c:v>3.34797E-3</c:v>
                </c:pt>
                <c:pt idx="3">
                  <c:v>8.1752300000000003E-3</c:v>
                </c:pt>
                <c:pt idx="4">
                  <c:v>1.5695899999999999E-2</c:v>
                </c:pt>
                <c:pt idx="5">
                  <c:v>2.6248199999999999E-2</c:v>
                </c:pt>
                <c:pt idx="6">
                  <c:v>4.0133599999999998E-2</c:v>
                </c:pt>
              </c:numCache>
            </c:numRef>
          </c:xVal>
          <c:yVal>
            <c:numRef>
              <c:f>'28hpm'!$X$20:$X$27</c:f>
              <c:numCache>
                <c:formatCode>General</c:formatCode>
                <c:ptCount val="8"/>
                <c:pt idx="0">
                  <c:v>1</c:v>
                </c:pt>
                <c:pt idx="1">
                  <c:v>1.9913216552999216</c:v>
                </c:pt>
                <c:pt idx="2">
                  <c:v>4.4815726669873879</c:v>
                </c:pt>
                <c:pt idx="3">
                  <c:v>7.9124053164294272</c:v>
                </c:pt>
                <c:pt idx="4">
                  <c:v>11.977285376045883</c:v>
                </c:pt>
                <c:pt idx="5">
                  <c:v>16.452292686607993</c:v>
                </c:pt>
                <c:pt idx="6">
                  <c:v>21.177802303534538</c:v>
                </c:pt>
              </c:numCache>
            </c:numRef>
          </c:yVal>
          <c:smooth val="0"/>
        </c:ser>
        <c:dLbls>
          <c:showLegendKey val="0"/>
          <c:showVal val="0"/>
          <c:showCatName val="0"/>
          <c:showSerName val="0"/>
          <c:showPercent val="0"/>
          <c:showBubbleSize val="0"/>
        </c:dLbls>
        <c:axId val="143389440"/>
        <c:axId val="143391360"/>
      </c:scatterChart>
      <c:valAx>
        <c:axId val="143389440"/>
        <c:scaling>
          <c:logBase val="10"/>
          <c:orientation val="minMax"/>
        </c:scaling>
        <c:delete val="0"/>
        <c:axPos val="b"/>
        <c:title>
          <c:tx>
            <c:rich>
              <a:bodyPr/>
              <a:lstStyle/>
              <a:p>
                <a:pPr algn="ctr" rtl="0">
                  <a:defRPr lang="en-US" sz="1400" b="1" i="0" u="none" strike="noStrike" kern="1200" baseline="0">
                    <a:solidFill>
                      <a:sysClr val="windowText" lastClr="000000"/>
                    </a:solidFill>
                    <a:latin typeface="+mn-lt"/>
                    <a:ea typeface="+mn-ea"/>
                    <a:cs typeface="+mn-cs"/>
                  </a:defRPr>
                </a:pPr>
                <a:r>
                  <a:rPr lang="en-US" sz="1400" b="1" i="0" u="none" strike="noStrike" kern="1200" baseline="0">
                    <a:solidFill>
                      <a:sysClr val="windowText" lastClr="000000"/>
                    </a:solidFill>
                    <a:latin typeface="+mn-lt"/>
                    <a:ea typeface="+mn-ea"/>
                    <a:cs typeface="+mn-cs"/>
                  </a:rPr>
                  <a:t>Load (au)</a:t>
                </a:r>
              </a:p>
            </c:rich>
          </c:tx>
          <c:layout>
            <c:manualLayout>
              <c:xMode val="edge"/>
              <c:yMode val="edge"/>
              <c:x val="0.47202939116005338"/>
              <c:y val="0.95557567319854897"/>
            </c:manualLayout>
          </c:layout>
          <c:overlay val="0"/>
        </c:title>
        <c:numFmt formatCode="General" sourceLinked="1"/>
        <c:majorTickMark val="out"/>
        <c:minorTickMark val="none"/>
        <c:tickLblPos val="nextTo"/>
        <c:txPr>
          <a:bodyPr/>
          <a:lstStyle/>
          <a:p>
            <a:pPr>
              <a:defRPr sz="1100" b="1"/>
            </a:pPr>
            <a:endParaRPr lang="en-US"/>
          </a:p>
        </c:txPr>
        <c:crossAx val="143391360"/>
        <c:crossesAt val="0.5"/>
        <c:crossBetween val="midCat"/>
      </c:valAx>
      <c:valAx>
        <c:axId val="143391360"/>
        <c:scaling>
          <c:logBase val="2"/>
          <c:orientation val="minMax"/>
        </c:scaling>
        <c:delete val="0"/>
        <c:axPos val="l"/>
        <c:majorGridlines/>
        <c:title>
          <c:tx>
            <c:rich>
              <a:bodyPr rot="0" vert="horz"/>
              <a:lstStyle/>
              <a:p>
                <a:pPr>
                  <a:defRPr sz="1400"/>
                </a:pPr>
                <a:r>
                  <a:rPr lang="en-US" sz="1400"/>
                  <a:t>Delay (au)</a:t>
                </a:r>
              </a:p>
            </c:rich>
          </c:tx>
          <c:layout>
            <c:manualLayout>
              <c:xMode val="edge"/>
              <c:yMode val="edge"/>
              <c:x val="1.3120131201312012E-2"/>
              <c:y val="2.2555706376296975E-2"/>
            </c:manualLayout>
          </c:layout>
          <c:overlay val="0"/>
        </c:title>
        <c:numFmt formatCode="General" sourceLinked="1"/>
        <c:majorTickMark val="out"/>
        <c:minorTickMark val="none"/>
        <c:tickLblPos val="nextTo"/>
        <c:txPr>
          <a:bodyPr/>
          <a:lstStyle/>
          <a:p>
            <a:pPr>
              <a:defRPr sz="1200" b="1"/>
            </a:pPr>
            <a:endParaRPr lang="en-US"/>
          </a:p>
        </c:txPr>
        <c:crossAx val="143389440"/>
        <c:crossesAt val="1.0000000000000003E-4"/>
        <c:crossBetween val="midCat"/>
      </c:valAx>
    </c:plotArea>
    <c:legend>
      <c:legendPos val="r"/>
      <c:layout>
        <c:manualLayout>
          <c:xMode val="edge"/>
          <c:yMode val="edge"/>
          <c:x val="0.13127504818355271"/>
          <c:y val="0.10011233435670451"/>
          <c:w val="0.23075857215265067"/>
          <c:h val="0.35729166204808938"/>
        </c:manualLayout>
      </c:layout>
      <c:overlay val="0"/>
      <c:spPr>
        <a:solidFill>
          <a:sysClr val="window" lastClr="FFFFFF"/>
        </a:solidFill>
      </c:spPr>
      <c:txPr>
        <a:bodyPr/>
        <a:lstStyle/>
        <a:p>
          <a:pPr>
            <a:defRPr sz="12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4"/>
          <c:order val="0"/>
          <c:tx>
            <c:strRef>
              <c:f>Sheet6!$F$16</c:f>
              <c:strCache>
                <c:ptCount val="1"/>
                <c:pt idx="0">
                  <c:v>28nm</c:v>
                </c:pt>
              </c:strCache>
            </c:strRef>
          </c:tx>
          <c:marker>
            <c:symbol val="circle"/>
            <c:size val="7"/>
          </c:marker>
          <c:xVal>
            <c:numRef>
              <c:f>Sheet6!$F$17:$F$23</c:f>
              <c:numCache>
                <c:formatCode>General</c:formatCode>
                <c:ptCount val="7"/>
                <c:pt idx="0">
                  <c:v>57.5</c:v>
                </c:pt>
                <c:pt idx="1">
                  <c:v>112.5</c:v>
                </c:pt>
                <c:pt idx="2">
                  <c:v>212.7</c:v>
                </c:pt>
                <c:pt idx="3">
                  <c:v>305.60000000000002</c:v>
                </c:pt>
                <c:pt idx="4">
                  <c:v>406.8</c:v>
                </c:pt>
                <c:pt idx="5">
                  <c:v>500.5</c:v>
                </c:pt>
                <c:pt idx="6">
                  <c:v>547.9</c:v>
                </c:pt>
              </c:numCache>
            </c:numRef>
          </c:xVal>
          <c:yVal>
            <c:numRef>
              <c:f>Sheet6!$K$17:$K$23</c:f>
              <c:numCache>
                <c:formatCode>General</c:formatCode>
                <c:ptCount val="7"/>
                <c:pt idx="0">
                  <c:v>3.8499999999999996</c:v>
                </c:pt>
                <c:pt idx="1">
                  <c:v>6.53</c:v>
                </c:pt>
                <c:pt idx="2">
                  <c:v>12.16</c:v>
                </c:pt>
                <c:pt idx="3">
                  <c:v>18.39</c:v>
                </c:pt>
                <c:pt idx="4">
                  <c:v>24.69</c:v>
                </c:pt>
                <c:pt idx="5">
                  <c:v>31.16</c:v>
                </c:pt>
                <c:pt idx="6">
                  <c:v>38.9</c:v>
                </c:pt>
              </c:numCache>
            </c:numRef>
          </c:yVal>
          <c:smooth val="1"/>
        </c:ser>
        <c:ser>
          <c:idx val="3"/>
          <c:order val="1"/>
          <c:tx>
            <c:strRef>
              <c:f>Sheet6!$E$16</c:f>
              <c:strCache>
                <c:ptCount val="1"/>
                <c:pt idx="0">
                  <c:v>20nm</c:v>
                </c:pt>
              </c:strCache>
            </c:strRef>
          </c:tx>
          <c:marker>
            <c:symbol val="square"/>
            <c:size val="7"/>
          </c:marker>
          <c:xVal>
            <c:numRef>
              <c:f>Sheet6!$E$17:$E$23</c:f>
              <c:numCache>
                <c:formatCode>General</c:formatCode>
                <c:ptCount val="7"/>
                <c:pt idx="0">
                  <c:v>56.6</c:v>
                </c:pt>
                <c:pt idx="1">
                  <c:v>110.5</c:v>
                </c:pt>
                <c:pt idx="2">
                  <c:v>199.9</c:v>
                </c:pt>
                <c:pt idx="3">
                  <c:v>298.10000000000002</c:v>
                </c:pt>
                <c:pt idx="4">
                  <c:v>387.6</c:v>
                </c:pt>
                <c:pt idx="5">
                  <c:v>488</c:v>
                </c:pt>
                <c:pt idx="6">
                  <c:v>570.79999999999995</c:v>
                </c:pt>
              </c:numCache>
            </c:numRef>
          </c:xVal>
          <c:yVal>
            <c:numRef>
              <c:f>Sheet6!$J$17:$J$23</c:f>
              <c:numCache>
                <c:formatCode>General</c:formatCode>
                <c:ptCount val="7"/>
                <c:pt idx="0">
                  <c:v>1.83</c:v>
                </c:pt>
                <c:pt idx="1">
                  <c:v>3.58</c:v>
                </c:pt>
                <c:pt idx="2">
                  <c:v>7.6199999999999992</c:v>
                </c:pt>
                <c:pt idx="3">
                  <c:v>11.25</c:v>
                </c:pt>
                <c:pt idx="4">
                  <c:v>16.75</c:v>
                </c:pt>
                <c:pt idx="5">
                  <c:v>21</c:v>
                </c:pt>
                <c:pt idx="6">
                  <c:v>29.259999999999998</c:v>
                </c:pt>
              </c:numCache>
            </c:numRef>
          </c:yVal>
          <c:smooth val="1"/>
        </c:ser>
        <c:ser>
          <c:idx val="2"/>
          <c:order val="2"/>
          <c:tx>
            <c:strRef>
              <c:f>Sheet6!$D$16</c:f>
              <c:strCache>
                <c:ptCount val="1"/>
                <c:pt idx="0">
                  <c:v>14nm (4-fin)</c:v>
                </c:pt>
              </c:strCache>
            </c:strRef>
          </c:tx>
          <c:xVal>
            <c:numRef>
              <c:f>Sheet6!$D$18:$D$24</c:f>
              <c:numCache>
                <c:formatCode>General</c:formatCode>
                <c:ptCount val="7"/>
                <c:pt idx="0">
                  <c:v>214.8</c:v>
                </c:pt>
                <c:pt idx="1">
                  <c:v>223.7</c:v>
                </c:pt>
                <c:pt idx="2">
                  <c:v>313.89999999999992</c:v>
                </c:pt>
                <c:pt idx="3">
                  <c:v>415.5</c:v>
                </c:pt>
                <c:pt idx="4">
                  <c:v>523.79999999999995</c:v>
                </c:pt>
                <c:pt idx="5">
                  <c:v>621.1</c:v>
                </c:pt>
                <c:pt idx="6">
                  <c:v>683.5</c:v>
                </c:pt>
              </c:numCache>
            </c:numRef>
          </c:xVal>
          <c:yVal>
            <c:numRef>
              <c:f>Sheet6!$I$18:$I$24</c:f>
              <c:numCache>
                <c:formatCode>General</c:formatCode>
                <c:ptCount val="7"/>
                <c:pt idx="0">
                  <c:v>3.2</c:v>
                </c:pt>
                <c:pt idx="1">
                  <c:v>6.1099999999999994</c:v>
                </c:pt>
                <c:pt idx="2">
                  <c:v>9.5500000000000007</c:v>
                </c:pt>
                <c:pt idx="3">
                  <c:v>12.76</c:v>
                </c:pt>
                <c:pt idx="4">
                  <c:v>17.04</c:v>
                </c:pt>
                <c:pt idx="5">
                  <c:v>21.650000000000002</c:v>
                </c:pt>
                <c:pt idx="6">
                  <c:v>25.86</c:v>
                </c:pt>
              </c:numCache>
            </c:numRef>
          </c:yVal>
          <c:smooth val="1"/>
        </c:ser>
        <c:ser>
          <c:idx val="0"/>
          <c:order val="3"/>
          <c:tx>
            <c:strRef>
              <c:f>Sheet6!$B$16</c:f>
              <c:strCache>
                <c:ptCount val="1"/>
                <c:pt idx="0">
                  <c:v>10nm (3-fin)</c:v>
                </c:pt>
              </c:strCache>
            </c:strRef>
          </c:tx>
          <c:spPr>
            <a:ln>
              <a:solidFill>
                <a:schemeClr val="accent2"/>
              </a:solidFill>
            </a:ln>
          </c:spPr>
          <c:marker>
            <c:spPr>
              <a:solidFill>
                <a:schemeClr val="accent2"/>
              </a:solidFill>
              <a:ln>
                <a:solidFill>
                  <a:schemeClr val="accent2"/>
                </a:solidFill>
              </a:ln>
            </c:spPr>
          </c:marker>
          <c:xVal>
            <c:numRef>
              <c:f>Sheet6!$B$18:$B$24</c:f>
              <c:numCache>
                <c:formatCode>General</c:formatCode>
                <c:ptCount val="7"/>
                <c:pt idx="0">
                  <c:v>213.5</c:v>
                </c:pt>
                <c:pt idx="1">
                  <c:v>235.1</c:v>
                </c:pt>
                <c:pt idx="2">
                  <c:v>312.7</c:v>
                </c:pt>
                <c:pt idx="3">
                  <c:v>416.7</c:v>
                </c:pt>
                <c:pt idx="4">
                  <c:v>532.5</c:v>
                </c:pt>
                <c:pt idx="5">
                  <c:v>611.20000000000005</c:v>
                </c:pt>
                <c:pt idx="6">
                  <c:v>632.5</c:v>
                </c:pt>
              </c:numCache>
            </c:numRef>
          </c:xVal>
          <c:yVal>
            <c:numRef>
              <c:f>Sheet6!$G$18:$G$24</c:f>
              <c:numCache>
                <c:formatCode>General</c:formatCode>
                <c:ptCount val="7"/>
                <c:pt idx="0">
                  <c:v>2.4299999999999997</c:v>
                </c:pt>
                <c:pt idx="1">
                  <c:v>4.96</c:v>
                </c:pt>
                <c:pt idx="2">
                  <c:v>7.25</c:v>
                </c:pt>
                <c:pt idx="3">
                  <c:v>9.99</c:v>
                </c:pt>
                <c:pt idx="4">
                  <c:v>12.239999999999998</c:v>
                </c:pt>
                <c:pt idx="5">
                  <c:v>16.059999999999999</c:v>
                </c:pt>
                <c:pt idx="6">
                  <c:v>19.600000000000001</c:v>
                </c:pt>
              </c:numCache>
            </c:numRef>
          </c:yVal>
          <c:smooth val="1"/>
        </c:ser>
        <c:dLbls>
          <c:showLegendKey val="0"/>
          <c:showVal val="0"/>
          <c:showCatName val="0"/>
          <c:showSerName val="0"/>
          <c:showPercent val="0"/>
          <c:showBubbleSize val="0"/>
        </c:dLbls>
        <c:axId val="281783680"/>
        <c:axId val="281794432"/>
      </c:scatterChart>
      <c:valAx>
        <c:axId val="281783680"/>
        <c:scaling>
          <c:orientation val="minMax"/>
          <c:max val="700"/>
        </c:scaling>
        <c:delete val="0"/>
        <c:axPos val="b"/>
        <c:majorGridlines/>
        <c:minorGridlines>
          <c:spPr>
            <a:ln>
              <a:prstDash val="sysDot"/>
            </a:ln>
          </c:spPr>
        </c:minorGridlines>
        <c:title>
          <c:tx>
            <c:rich>
              <a:bodyPr/>
              <a:lstStyle/>
              <a:p>
                <a:pPr>
                  <a:defRPr sz="1400"/>
                </a:pPr>
                <a:r>
                  <a:rPr lang="en-US" sz="1400" dirty="0"/>
                  <a:t>Clock Frequency (MHz)</a:t>
                </a:r>
              </a:p>
            </c:rich>
          </c:tx>
          <c:layout/>
          <c:overlay val="0"/>
        </c:title>
        <c:numFmt formatCode="General" sourceLinked="1"/>
        <c:majorTickMark val="out"/>
        <c:minorTickMark val="none"/>
        <c:tickLblPos val="nextTo"/>
        <c:crossAx val="281794432"/>
        <c:crosses val="autoZero"/>
        <c:crossBetween val="midCat"/>
      </c:valAx>
      <c:valAx>
        <c:axId val="281794432"/>
        <c:scaling>
          <c:orientation val="minMax"/>
        </c:scaling>
        <c:delete val="0"/>
        <c:axPos val="l"/>
        <c:majorGridlines/>
        <c:minorGridlines>
          <c:spPr>
            <a:ln>
              <a:prstDash val="sysDot"/>
            </a:ln>
          </c:spPr>
        </c:minorGridlines>
        <c:title>
          <c:tx>
            <c:rich>
              <a:bodyPr rot="-5400000" vert="horz"/>
              <a:lstStyle/>
              <a:p>
                <a:pPr>
                  <a:defRPr sz="1600"/>
                </a:pPr>
                <a:r>
                  <a:rPr lang="en-US" sz="1600" dirty="0"/>
                  <a:t>Total Power (mW)</a:t>
                </a:r>
              </a:p>
            </c:rich>
          </c:tx>
          <c:layout/>
          <c:overlay val="0"/>
        </c:title>
        <c:numFmt formatCode="General" sourceLinked="1"/>
        <c:majorTickMark val="out"/>
        <c:minorTickMark val="none"/>
        <c:tickLblPos val="nextTo"/>
        <c:crossAx val="281783680"/>
        <c:crosses val="autoZero"/>
        <c:crossBetween val="midCat"/>
      </c:valAx>
    </c:plotArea>
    <c:legend>
      <c:legendPos val="b"/>
      <c:layout/>
      <c:overlay val="0"/>
      <c:txPr>
        <a:bodyPr/>
        <a:lstStyle/>
        <a:p>
          <a:pPr>
            <a:defRPr sz="14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4"/>
          <c:order val="0"/>
          <c:tx>
            <c:strRef>
              <c:f>Sheet6!$F$16</c:f>
              <c:strCache>
                <c:ptCount val="1"/>
                <c:pt idx="0">
                  <c:v>28nm</c:v>
                </c:pt>
              </c:strCache>
            </c:strRef>
          </c:tx>
          <c:marker>
            <c:symbol val="circle"/>
            <c:size val="7"/>
          </c:marker>
          <c:xVal>
            <c:numRef>
              <c:f>Sheet6!$F$17:$F$23</c:f>
              <c:numCache>
                <c:formatCode>General</c:formatCode>
                <c:ptCount val="7"/>
                <c:pt idx="0">
                  <c:v>57.5</c:v>
                </c:pt>
                <c:pt idx="1">
                  <c:v>112.5</c:v>
                </c:pt>
                <c:pt idx="2">
                  <c:v>212.7</c:v>
                </c:pt>
                <c:pt idx="3">
                  <c:v>305.60000000000002</c:v>
                </c:pt>
                <c:pt idx="4">
                  <c:v>406.8</c:v>
                </c:pt>
                <c:pt idx="5">
                  <c:v>500.5</c:v>
                </c:pt>
                <c:pt idx="6">
                  <c:v>547.9</c:v>
                </c:pt>
              </c:numCache>
            </c:numRef>
          </c:xVal>
          <c:yVal>
            <c:numRef>
              <c:f>Sheet6!$P$17:$P$23</c:f>
              <c:numCache>
                <c:formatCode>General</c:formatCode>
                <c:ptCount val="7"/>
                <c:pt idx="0">
                  <c:v>14.94</c:v>
                </c:pt>
                <c:pt idx="1">
                  <c:v>17.22</c:v>
                </c:pt>
                <c:pt idx="2">
                  <c:v>17.5</c:v>
                </c:pt>
                <c:pt idx="3">
                  <c:v>16.62</c:v>
                </c:pt>
                <c:pt idx="4">
                  <c:v>16.479999999999997</c:v>
                </c:pt>
                <c:pt idx="5">
                  <c:v>16.059999999999999</c:v>
                </c:pt>
                <c:pt idx="6">
                  <c:v>14.09</c:v>
                </c:pt>
              </c:numCache>
            </c:numRef>
          </c:yVal>
          <c:smooth val="1"/>
        </c:ser>
        <c:ser>
          <c:idx val="3"/>
          <c:order val="1"/>
          <c:tx>
            <c:strRef>
              <c:f>Sheet6!$E$16</c:f>
              <c:strCache>
                <c:ptCount val="1"/>
                <c:pt idx="0">
                  <c:v>20nm</c:v>
                </c:pt>
              </c:strCache>
            </c:strRef>
          </c:tx>
          <c:marker>
            <c:symbol val="square"/>
            <c:size val="7"/>
          </c:marker>
          <c:xVal>
            <c:numRef>
              <c:f>Sheet6!$E$17:$E$23</c:f>
              <c:numCache>
                <c:formatCode>General</c:formatCode>
                <c:ptCount val="7"/>
                <c:pt idx="0">
                  <c:v>56.6</c:v>
                </c:pt>
                <c:pt idx="1">
                  <c:v>110.5</c:v>
                </c:pt>
                <c:pt idx="2">
                  <c:v>199.9</c:v>
                </c:pt>
                <c:pt idx="3">
                  <c:v>298.10000000000002</c:v>
                </c:pt>
                <c:pt idx="4">
                  <c:v>387.6</c:v>
                </c:pt>
                <c:pt idx="5">
                  <c:v>488</c:v>
                </c:pt>
                <c:pt idx="6">
                  <c:v>570.79999999999995</c:v>
                </c:pt>
              </c:numCache>
            </c:numRef>
          </c:xVal>
          <c:yVal>
            <c:numRef>
              <c:f>Sheet6!$O$17:$O$23</c:f>
              <c:numCache>
                <c:formatCode>General</c:formatCode>
                <c:ptCount val="7"/>
                <c:pt idx="0">
                  <c:v>31.01</c:v>
                </c:pt>
                <c:pt idx="1">
                  <c:v>30.85</c:v>
                </c:pt>
                <c:pt idx="2">
                  <c:v>26.25</c:v>
                </c:pt>
                <c:pt idx="3">
                  <c:v>26.5</c:v>
                </c:pt>
                <c:pt idx="4">
                  <c:v>23.150000000000002</c:v>
                </c:pt>
                <c:pt idx="5">
                  <c:v>23.24</c:v>
                </c:pt>
                <c:pt idx="6">
                  <c:v>19.510000000000005</c:v>
                </c:pt>
              </c:numCache>
            </c:numRef>
          </c:yVal>
          <c:smooth val="1"/>
        </c:ser>
        <c:ser>
          <c:idx val="2"/>
          <c:order val="2"/>
          <c:tx>
            <c:strRef>
              <c:f>Sheet6!$D$16</c:f>
              <c:strCache>
                <c:ptCount val="1"/>
                <c:pt idx="0">
                  <c:v>14nm (4-fin)</c:v>
                </c:pt>
              </c:strCache>
            </c:strRef>
          </c:tx>
          <c:xVal>
            <c:numRef>
              <c:f>Sheet6!$D$18:$D$24</c:f>
              <c:numCache>
                <c:formatCode>General</c:formatCode>
                <c:ptCount val="7"/>
                <c:pt idx="0">
                  <c:v>214.8</c:v>
                </c:pt>
                <c:pt idx="1">
                  <c:v>223.7</c:v>
                </c:pt>
                <c:pt idx="2">
                  <c:v>313.89999999999992</c:v>
                </c:pt>
                <c:pt idx="3">
                  <c:v>415.5</c:v>
                </c:pt>
                <c:pt idx="4">
                  <c:v>523.79999999999995</c:v>
                </c:pt>
                <c:pt idx="5">
                  <c:v>621.1</c:v>
                </c:pt>
                <c:pt idx="6">
                  <c:v>683.5</c:v>
                </c:pt>
              </c:numCache>
            </c:numRef>
          </c:xVal>
          <c:yVal>
            <c:numRef>
              <c:f>Sheet6!$N$18:$N$24</c:f>
              <c:numCache>
                <c:formatCode>General</c:formatCode>
                <c:ptCount val="7"/>
                <c:pt idx="0">
                  <c:v>67.06</c:v>
                </c:pt>
                <c:pt idx="1">
                  <c:v>36.64</c:v>
                </c:pt>
                <c:pt idx="2">
                  <c:v>32.879999999999995</c:v>
                </c:pt>
                <c:pt idx="3">
                  <c:v>32.550000000000004</c:v>
                </c:pt>
                <c:pt idx="4">
                  <c:v>30.74</c:v>
                </c:pt>
                <c:pt idx="5">
                  <c:v>28.7</c:v>
                </c:pt>
                <c:pt idx="6">
                  <c:v>26.439999999999998</c:v>
                </c:pt>
              </c:numCache>
            </c:numRef>
          </c:yVal>
          <c:smooth val="1"/>
        </c:ser>
        <c:ser>
          <c:idx val="0"/>
          <c:order val="3"/>
          <c:tx>
            <c:strRef>
              <c:f>Sheet6!$B$16</c:f>
              <c:strCache>
                <c:ptCount val="1"/>
                <c:pt idx="0">
                  <c:v>10nm (3-fin)</c:v>
                </c:pt>
              </c:strCache>
            </c:strRef>
          </c:tx>
          <c:spPr>
            <a:ln>
              <a:solidFill>
                <a:schemeClr val="accent2"/>
              </a:solidFill>
            </a:ln>
          </c:spPr>
          <c:marker>
            <c:spPr>
              <a:solidFill>
                <a:schemeClr val="accent2"/>
              </a:solidFill>
              <a:ln>
                <a:solidFill>
                  <a:schemeClr val="accent2"/>
                </a:solidFill>
              </a:ln>
            </c:spPr>
          </c:marker>
          <c:xVal>
            <c:numRef>
              <c:f>Sheet6!$B$18:$B$24</c:f>
              <c:numCache>
                <c:formatCode>General</c:formatCode>
                <c:ptCount val="7"/>
                <c:pt idx="0">
                  <c:v>213.5</c:v>
                </c:pt>
                <c:pt idx="1">
                  <c:v>235.1</c:v>
                </c:pt>
                <c:pt idx="2">
                  <c:v>312.7</c:v>
                </c:pt>
                <c:pt idx="3">
                  <c:v>416.7</c:v>
                </c:pt>
                <c:pt idx="4">
                  <c:v>532.5</c:v>
                </c:pt>
                <c:pt idx="5">
                  <c:v>611.20000000000005</c:v>
                </c:pt>
                <c:pt idx="6">
                  <c:v>632.5</c:v>
                </c:pt>
              </c:numCache>
            </c:numRef>
          </c:xVal>
          <c:yVal>
            <c:numRef>
              <c:f>Sheet6!$L$18:$L$24</c:f>
              <c:numCache>
                <c:formatCode>General</c:formatCode>
                <c:ptCount val="7"/>
                <c:pt idx="0">
                  <c:v>87.72</c:v>
                </c:pt>
                <c:pt idx="1">
                  <c:v>47.4</c:v>
                </c:pt>
                <c:pt idx="2">
                  <c:v>43.13</c:v>
                </c:pt>
                <c:pt idx="3">
                  <c:v>41.690000000000005</c:v>
                </c:pt>
                <c:pt idx="4">
                  <c:v>43.49</c:v>
                </c:pt>
                <c:pt idx="5">
                  <c:v>38.050000000000004</c:v>
                </c:pt>
                <c:pt idx="6">
                  <c:v>32.270000000000003</c:v>
                </c:pt>
              </c:numCache>
            </c:numRef>
          </c:yVal>
          <c:smooth val="1"/>
        </c:ser>
        <c:dLbls>
          <c:showLegendKey val="0"/>
          <c:showVal val="0"/>
          <c:showCatName val="0"/>
          <c:showSerName val="0"/>
          <c:showPercent val="0"/>
          <c:showBubbleSize val="0"/>
        </c:dLbls>
        <c:axId val="282079232"/>
        <c:axId val="282081536"/>
      </c:scatterChart>
      <c:valAx>
        <c:axId val="282079232"/>
        <c:scaling>
          <c:orientation val="minMax"/>
          <c:max val="700"/>
        </c:scaling>
        <c:delete val="0"/>
        <c:axPos val="b"/>
        <c:majorGridlines/>
        <c:minorGridlines>
          <c:spPr>
            <a:ln>
              <a:prstDash val="sysDot"/>
            </a:ln>
          </c:spPr>
        </c:minorGridlines>
        <c:title>
          <c:tx>
            <c:rich>
              <a:bodyPr/>
              <a:lstStyle/>
              <a:p>
                <a:pPr>
                  <a:defRPr sz="1400"/>
                </a:pPr>
                <a:r>
                  <a:rPr lang="en-US" sz="1400" dirty="0"/>
                  <a:t>Clock Frequency (MHz)</a:t>
                </a:r>
              </a:p>
            </c:rich>
          </c:tx>
          <c:layout/>
          <c:overlay val="0"/>
        </c:title>
        <c:numFmt formatCode="General" sourceLinked="1"/>
        <c:majorTickMark val="out"/>
        <c:minorTickMark val="none"/>
        <c:tickLblPos val="nextTo"/>
        <c:crossAx val="282081536"/>
        <c:crosses val="autoZero"/>
        <c:crossBetween val="midCat"/>
      </c:valAx>
      <c:valAx>
        <c:axId val="282081536"/>
        <c:scaling>
          <c:orientation val="minMax"/>
        </c:scaling>
        <c:delete val="0"/>
        <c:axPos val="l"/>
        <c:majorGridlines/>
        <c:minorGridlines>
          <c:spPr>
            <a:ln>
              <a:prstDash val="sysDot"/>
            </a:ln>
          </c:spPr>
        </c:minorGridlines>
        <c:title>
          <c:tx>
            <c:rich>
              <a:bodyPr rot="-5400000" vert="horz"/>
              <a:lstStyle/>
              <a:p>
                <a:pPr>
                  <a:defRPr sz="1600"/>
                </a:pPr>
                <a:r>
                  <a:rPr lang="en-US" sz="1600" dirty="0"/>
                  <a:t>Efficiency (MHz/mW)</a:t>
                </a:r>
              </a:p>
            </c:rich>
          </c:tx>
          <c:layout/>
          <c:overlay val="0"/>
        </c:title>
        <c:numFmt formatCode="General" sourceLinked="1"/>
        <c:majorTickMark val="out"/>
        <c:minorTickMark val="none"/>
        <c:tickLblPos val="nextTo"/>
        <c:crossAx val="282079232"/>
        <c:crosses val="autoZero"/>
        <c:crossBetween val="midCat"/>
      </c:valAx>
    </c:plotArea>
    <c:legend>
      <c:legendPos val="b"/>
      <c:layout/>
      <c:overlay val="0"/>
      <c:txPr>
        <a:bodyPr/>
        <a:lstStyle/>
        <a:p>
          <a:pPr>
            <a:defRPr sz="1400"/>
          </a:pPr>
          <a:endParaRPr lang="en-US"/>
        </a:p>
      </c:txPr>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512C51-E92D-451F-9019-C47A2397E530}" type="doc">
      <dgm:prSet loTypeId="urn:microsoft.com/office/officeart/2005/8/layout/hierarchy4" loCatId="hierarchy" qsTypeId="urn:microsoft.com/office/officeart/2005/8/quickstyle/simple3" qsCatId="simple" csTypeId="urn:microsoft.com/office/officeart/2005/8/colors/accent1_2#3" csCatId="accent1" phldr="1"/>
      <dgm:spPr/>
      <dgm:t>
        <a:bodyPr/>
        <a:lstStyle/>
        <a:p>
          <a:endParaRPr lang="en-US"/>
        </a:p>
      </dgm:t>
    </dgm:pt>
    <dgm:pt modelId="{F741810C-7898-4B84-8838-E240290B01DF}">
      <dgm:prSet phldrT="[Text]" custT="1"/>
      <dgm:spPr/>
      <dgm:t>
        <a:bodyPr/>
        <a:lstStyle/>
        <a:p>
          <a:r>
            <a:rPr lang="en-US" sz="3600" dirty="0" smtClean="0"/>
            <a:t>Predictive PDK</a:t>
          </a:r>
          <a:endParaRPr lang="en-US" sz="3600" dirty="0"/>
        </a:p>
      </dgm:t>
    </dgm:pt>
    <dgm:pt modelId="{CECCAF0E-DDBE-44EE-9D78-50AA7A5893E2}" type="parTrans" cxnId="{E5A5DF9C-61D7-4180-AAD0-C0F73ABC2C3B}">
      <dgm:prSet/>
      <dgm:spPr/>
      <dgm:t>
        <a:bodyPr/>
        <a:lstStyle/>
        <a:p>
          <a:endParaRPr lang="en-US"/>
        </a:p>
      </dgm:t>
    </dgm:pt>
    <dgm:pt modelId="{84541319-8D1A-409B-93DA-1BD34CCE73EE}" type="sibTrans" cxnId="{E5A5DF9C-61D7-4180-AAD0-C0F73ABC2C3B}">
      <dgm:prSet/>
      <dgm:spPr/>
      <dgm:t>
        <a:bodyPr/>
        <a:lstStyle/>
        <a:p>
          <a:endParaRPr lang="en-US"/>
        </a:p>
      </dgm:t>
    </dgm:pt>
    <dgm:pt modelId="{36963DF5-FD81-47A3-B0DE-5CB9D2EB1494}">
      <dgm:prSet phldrT="[Text]"/>
      <dgm:spPr/>
      <dgm:t>
        <a:bodyPr/>
        <a:lstStyle/>
        <a:p>
          <a:r>
            <a:rPr lang="en-US" dirty="0" smtClean="0"/>
            <a:t>Electrical Models</a:t>
          </a:r>
        </a:p>
        <a:p>
          <a:r>
            <a:rPr lang="en-US" dirty="0" smtClean="0"/>
            <a:t>(BSIM CMG)</a:t>
          </a:r>
          <a:endParaRPr lang="en-US" dirty="0"/>
        </a:p>
      </dgm:t>
    </dgm:pt>
    <dgm:pt modelId="{BC0F31A8-71BD-42B7-BE8F-A7591E6DFF34}" type="parTrans" cxnId="{BE99A0F6-6009-4D57-A982-022AB456CF6D}">
      <dgm:prSet/>
      <dgm:spPr/>
      <dgm:t>
        <a:bodyPr/>
        <a:lstStyle/>
        <a:p>
          <a:endParaRPr lang="en-US"/>
        </a:p>
      </dgm:t>
    </dgm:pt>
    <dgm:pt modelId="{16C57A5C-6126-457F-9528-D4D6F43F2874}" type="sibTrans" cxnId="{BE99A0F6-6009-4D57-A982-022AB456CF6D}">
      <dgm:prSet/>
      <dgm:spPr/>
      <dgm:t>
        <a:bodyPr/>
        <a:lstStyle/>
        <a:p>
          <a:endParaRPr lang="en-US"/>
        </a:p>
      </dgm:t>
    </dgm:pt>
    <dgm:pt modelId="{638D7D88-3BF3-4EA9-9042-6A543B9C52AF}">
      <dgm:prSet phldrT="[Text]"/>
      <dgm:spPr/>
      <dgm:t>
        <a:bodyPr/>
        <a:lstStyle/>
        <a:p>
          <a:r>
            <a:rPr lang="en-US" dirty="0" smtClean="0"/>
            <a:t>V</a:t>
          </a:r>
          <a:r>
            <a:rPr lang="en-US" baseline="-25000" dirty="0" smtClean="0"/>
            <a:t>th</a:t>
          </a:r>
          <a:endParaRPr lang="en-US" baseline="-25000" dirty="0"/>
        </a:p>
      </dgm:t>
    </dgm:pt>
    <dgm:pt modelId="{5C98309B-ACF8-4F62-8677-46418896F921}" type="parTrans" cxnId="{14650794-D554-46C0-A3E0-37C6BCC741FA}">
      <dgm:prSet/>
      <dgm:spPr/>
      <dgm:t>
        <a:bodyPr/>
        <a:lstStyle/>
        <a:p>
          <a:endParaRPr lang="en-US"/>
        </a:p>
      </dgm:t>
    </dgm:pt>
    <dgm:pt modelId="{69C906A9-6C36-4606-B3D4-A2A26C4F463B}" type="sibTrans" cxnId="{14650794-D554-46C0-A3E0-37C6BCC741FA}">
      <dgm:prSet/>
      <dgm:spPr/>
      <dgm:t>
        <a:bodyPr/>
        <a:lstStyle/>
        <a:p>
          <a:endParaRPr lang="en-US"/>
        </a:p>
      </dgm:t>
    </dgm:pt>
    <dgm:pt modelId="{3C084052-2314-4A29-AEF3-9BB3FC3518DC}">
      <dgm:prSet phldrT="[Text]"/>
      <dgm:spPr/>
      <dgm:t>
        <a:bodyPr/>
        <a:lstStyle/>
        <a:p>
          <a:r>
            <a:rPr lang="en-US" dirty="0" smtClean="0">
              <a:latin typeface="Symbol" pitchFamily="18" charset="2"/>
            </a:rPr>
            <a:t>s</a:t>
          </a:r>
          <a:endParaRPr lang="en-US" dirty="0">
            <a:latin typeface="Symbol" pitchFamily="18" charset="2"/>
          </a:endParaRPr>
        </a:p>
      </dgm:t>
    </dgm:pt>
    <dgm:pt modelId="{E51E779E-8E8B-48EE-8859-DD8CB6D4FC13}" type="parTrans" cxnId="{738A1123-0E45-4876-936A-8CB855D6F8C7}">
      <dgm:prSet/>
      <dgm:spPr/>
      <dgm:t>
        <a:bodyPr/>
        <a:lstStyle/>
        <a:p>
          <a:endParaRPr lang="en-US"/>
        </a:p>
      </dgm:t>
    </dgm:pt>
    <dgm:pt modelId="{FD5628BB-D90D-482B-AEAA-F72030BFEE24}" type="sibTrans" cxnId="{738A1123-0E45-4876-936A-8CB855D6F8C7}">
      <dgm:prSet/>
      <dgm:spPr/>
      <dgm:t>
        <a:bodyPr/>
        <a:lstStyle/>
        <a:p>
          <a:endParaRPr lang="en-US"/>
        </a:p>
      </dgm:t>
    </dgm:pt>
    <dgm:pt modelId="{9294B440-89B2-4D2D-90E3-D8822228A081}">
      <dgm:prSet phldrT="[Text]"/>
      <dgm:spPr/>
      <dgm:t>
        <a:bodyPr/>
        <a:lstStyle/>
        <a:p>
          <a:r>
            <a:rPr lang="en-US" dirty="0" smtClean="0"/>
            <a:t>DRC</a:t>
          </a:r>
        </a:p>
      </dgm:t>
    </dgm:pt>
    <dgm:pt modelId="{7357F36C-6DE8-4251-B66B-805C8E865EB0}" type="parTrans" cxnId="{C1E39EE8-DD21-421F-AC6D-C788897D3E9D}">
      <dgm:prSet/>
      <dgm:spPr/>
      <dgm:t>
        <a:bodyPr/>
        <a:lstStyle/>
        <a:p>
          <a:endParaRPr lang="en-US"/>
        </a:p>
      </dgm:t>
    </dgm:pt>
    <dgm:pt modelId="{C4E4F1E4-B938-4F74-AB8E-0E5262B03BCD}" type="sibTrans" cxnId="{C1E39EE8-DD21-421F-AC6D-C788897D3E9D}">
      <dgm:prSet/>
      <dgm:spPr/>
      <dgm:t>
        <a:bodyPr/>
        <a:lstStyle/>
        <a:p>
          <a:endParaRPr lang="en-US"/>
        </a:p>
      </dgm:t>
    </dgm:pt>
    <dgm:pt modelId="{A5D58E1D-130B-4D65-8F50-B7D935D58DE1}">
      <dgm:prSet phldrT="[Text]"/>
      <dgm:spPr/>
      <dgm:t>
        <a:bodyPr/>
        <a:lstStyle/>
        <a:p>
          <a:r>
            <a:rPr lang="en-US" dirty="0" smtClean="0"/>
            <a:t>LVS </a:t>
          </a:r>
          <a:endParaRPr lang="en-US" dirty="0"/>
        </a:p>
      </dgm:t>
    </dgm:pt>
    <dgm:pt modelId="{1FE5D301-637E-4067-A7B7-0F26AB27411B}" type="parTrans" cxnId="{801645CE-4BDB-406E-B40A-67FD4C2FF148}">
      <dgm:prSet/>
      <dgm:spPr/>
      <dgm:t>
        <a:bodyPr/>
        <a:lstStyle/>
        <a:p>
          <a:endParaRPr lang="en-US"/>
        </a:p>
      </dgm:t>
    </dgm:pt>
    <dgm:pt modelId="{2F59A0BC-7633-4DCF-AA6D-FAE2675675D4}" type="sibTrans" cxnId="{801645CE-4BDB-406E-B40A-67FD4C2FF148}">
      <dgm:prSet/>
      <dgm:spPr/>
      <dgm:t>
        <a:bodyPr/>
        <a:lstStyle/>
        <a:p>
          <a:endParaRPr lang="en-US"/>
        </a:p>
      </dgm:t>
    </dgm:pt>
    <dgm:pt modelId="{4AD49BC6-4460-4D20-874D-450AD1039DFB}">
      <dgm:prSet phldrT="[Text]"/>
      <dgm:spPr/>
      <dgm:t>
        <a:bodyPr/>
        <a:lstStyle/>
        <a:p>
          <a:r>
            <a:rPr lang="en-US" dirty="0" smtClean="0">
              <a:latin typeface="+mj-lt"/>
            </a:rPr>
            <a:t>Temperature Dependence</a:t>
          </a:r>
          <a:endParaRPr lang="en-US" dirty="0">
            <a:latin typeface="+mj-lt"/>
          </a:endParaRPr>
        </a:p>
      </dgm:t>
    </dgm:pt>
    <dgm:pt modelId="{3C3BC908-7560-414B-9273-7748BC5EF29A}" type="parTrans" cxnId="{308842C8-D8C4-4B5F-B12C-C7B06151512E}">
      <dgm:prSet/>
      <dgm:spPr/>
      <dgm:t>
        <a:bodyPr/>
        <a:lstStyle/>
        <a:p>
          <a:endParaRPr lang="en-US"/>
        </a:p>
      </dgm:t>
    </dgm:pt>
    <dgm:pt modelId="{C94D1352-7435-46B9-B08A-76B78DB4F74A}" type="sibTrans" cxnId="{308842C8-D8C4-4B5F-B12C-C7B06151512E}">
      <dgm:prSet/>
      <dgm:spPr/>
      <dgm:t>
        <a:bodyPr/>
        <a:lstStyle/>
        <a:p>
          <a:endParaRPr lang="en-US"/>
        </a:p>
      </dgm:t>
    </dgm:pt>
    <dgm:pt modelId="{969F2535-5537-410B-A6E4-5BED72303632}">
      <dgm:prSet phldrT="[Text]"/>
      <dgm:spPr/>
      <dgm:t>
        <a:bodyPr/>
        <a:lstStyle/>
        <a:p>
          <a:r>
            <a:rPr lang="en-US" dirty="0" smtClean="0"/>
            <a:t>Extraction</a:t>
          </a:r>
        </a:p>
        <a:p>
          <a:r>
            <a:rPr lang="en-US" dirty="0" smtClean="0"/>
            <a:t>(ITF Standard)</a:t>
          </a:r>
          <a:endParaRPr lang="en-US" dirty="0"/>
        </a:p>
      </dgm:t>
    </dgm:pt>
    <dgm:pt modelId="{A76605B5-D299-42DC-AFDE-EE16A3CB452A}" type="parTrans" cxnId="{FCDCB304-4A17-45C4-829D-481842C98A8D}">
      <dgm:prSet/>
      <dgm:spPr/>
      <dgm:t>
        <a:bodyPr/>
        <a:lstStyle/>
        <a:p>
          <a:endParaRPr lang="en-US"/>
        </a:p>
      </dgm:t>
    </dgm:pt>
    <dgm:pt modelId="{38FF6F3D-E93B-45A2-87EA-6424E806E55D}" type="sibTrans" cxnId="{FCDCB304-4A17-45C4-829D-481842C98A8D}">
      <dgm:prSet/>
      <dgm:spPr/>
      <dgm:t>
        <a:bodyPr/>
        <a:lstStyle/>
        <a:p>
          <a:endParaRPr lang="en-US"/>
        </a:p>
      </dgm:t>
    </dgm:pt>
    <dgm:pt modelId="{56D85264-8913-4778-B6F2-00FBE9447AC3}">
      <dgm:prSet phldrT="[Text]"/>
      <dgm:spPr/>
      <dgm:t>
        <a:bodyPr/>
        <a:lstStyle/>
        <a:p>
          <a:r>
            <a:rPr lang="en-US" dirty="0" smtClean="0"/>
            <a:t>TechLEF</a:t>
          </a:r>
        </a:p>
        <a:p>
          <a:r>
            <a:rPr lang="en-US" dirty="0" smtClean="0"/>
            <a:t>(LEFDEF Standard)</a:t>
          </a:r>
          <a:endParaRPr lang="en-US" dirty="0"/>
        </a:p>
      </dgm:t>
    </dgm:pt>
    <dgm:pt modelId="{6A75722D-AD89-4F1D-B3C3-D6F672EB300E}" type="parTrans" cxnId="{1FB576F1-49AE-4B42-BF64-EFF165390396}">
      <dgm:prSet/>
      <dgm:spPr/>
      <dgm:t>
        <a:bodyPr/>
        <a:lstStyle/>
        <a:p>
          <a:endParaRPr lang="en-US"/>
        </a:p>
      </dgm:t>
    </dgm:pt>
    <dgm:pt modelId="{BAC50F97-397C-4048-8946-2D6381ED8BA6}" type="sibTrans" cxnId="{1FB576F1-49AE-4B42-BF64-EFF165390396}">
      <dgm:prSet/>
      <dgm:spPr/>
      <dgm:t>
        <a:bodyPr/>
        <a:lstStyle/>
        <a:p>
          <a:endParaRPr lang="en-US"/>
        </a:p>
      </dgm:t>
    </dgm:pt>
    <dgm:pt modelId="{FA0DACB1-4A7F-491B-97EB-301800C02BAB}">
      <dgm:prSet phldrT="[Text]"/>
      <dgm:spPr/>
      <dgm:t>
        <a:bodyPr/>
        <a:lstStyle/>
        <a:p>
          <a:r>
            <a:rPr lang="en-US" dirty="0" smtClean="0"/>
            <a:t>Lithography Dependence</a:t>
          </a:r>
          <a:endParaRPr lang="en-US" dirty="0"/>
        </a:p>
      </dgm:t>
    </dgm:pt>
    <dgm:pt modelId="{328514F8-15DF-422A-86C9-BA548B3EB404}" type="parTrans" cxnId="{AA151B86-C53C-448D-AEFF-4956C4BE00A4}">
      <dgm:prSet/>
      <dgm:spPr/>
      <dgm:t>
        <a:bodyPr/>
        <a:lstStyle/>
        <a:p>
          <a:endParaRPr lang="en-US"/>
        </a:p>
      </dgm:t>
    </dgm:pt>
    <dgm:pt modelId="{B3F89E0D-E453-4639-A194-78113FB3B808}" type="sibTrans" cxnId="{AA151B86-C53C-448D-AEFF-4956C4BE00A4}">
      <dgm:prSet/>
      <dgm:spPr/>
      <dgm:t>
        <a:bodyPr/>
        <a:lstStyle/>
        <a:p>
          <a:endParaRPr lang="en-US"/>
        </a:p>
      </dgm:t>
    </dgm:pt>
    <dgm:pt modelId="{9ED5D3D4-906D-4E79-A833-59F874043684}">
      <dgm:prSet phldrT="[Text]"/>
      <dgm:spPr/>
      <dgm:t>
        <a:bodyPr/>
        <a:lstStyle/>
        <a:p>
          <a:r>
            <a:rPr lang="en-US" dirty="0" smtClean="0"/>
            <a:t>FinFET Parameter Handling</a:t>
          </a:r>
          <a:endParaRPr lang="en-US" dirty="0"/>
        </a:p>
      </dgm:t>
    </dgm:pt>
    <dgm:pt modelId="{3E7E946E-97D5-426B-824E-274A9C157450}" type="parTrans" cxnId="{C54CCC68-517B-42F2-B42B-7DB73DA93EE6}">
      <dgm:prSet/>
      <dgm:spPr/>
      <dgm:t>
        <a:bodyPr/>
        <a:lstStyle/>
        <a:p>
          <a:endParaRPr lang="en-US"/>
        </a:p>
      </dgm:t>
    </dgm:pt>
    <dgm:pt modelId="{75DE8B2C-280A-434C-AAAB-E64D76B97F2A}" type="sibTrans" cxnId="{C54CCC68-517B-42F2-B42B-7DB73DA93EE6}">
      <dgm:prSet/>
      <dgm:spPr/>
      <dgm:t>
        <a:bodyPr/>
        <a:lstStyle/>
        <a:p>
          <a:endParaRPr lang="en-US"/>
        </a:p>
      </dgm:t>
    </dgm:pt>
    <dgm:pt modelId="{36CCE399-D74F-45B1-B9CF-6D2F3456583B}">
      <dgm:prSet phldrT="[Text]"/>
      <dgm:spPr/>
      <dgm:t>
        <a:bodyPr/>
        <a:lstStyle/>
        <a:p>
          <a:r>
            <a:rPr lang="en-US" dirty="0" smtClean="0"/>
            <a:t>Mask Layer Derivations</a:t>
          </a:r>
          <a:endParaRPr lang="en-US" dirty="0"/>
        </a:p>
      </dgm:t>
    </dgm:pt>
    <dgm:pt modelId="{BB7950E8-42C4-47E0-815A-B4B9AE97FDD2}" type="parTrans" cxnId="{A3A528B8-C75B-473F-80E9-2EDED4516765}">
      <dgm:prSet/>
      <dgm:spPr/>
      <dgm:t>
        <a:bodyPr/>
        <a:lstStyle/>
        <a:p>
          <a:endParaRPr lang="en-US"/>
        </a:p>
      </dgm:t>
    </dgm:pt>
    <dgm:pt modelId="{11CCD4D2-AABC-47FA-8026-A16E7A0C44E6}" type="sibTrans" cxnId="{A3A528B8-C75B-473F-80E9-2EDED4516765}">
      <dgm:prSet/>
      <dgm:spPr/>
      <dgm:t>
        <a:bodyPr/>
        <a:lstStyle/>
        <a:p>
          <a:endParaRPr lang="en-US"/>
        </a:p>
      </dgm:t>
    </dgm:pt>
    <dgm:pt modelId="{7A0C661E-0DE1-45DF-AEC3-000576FC897D}">
      <dgm:prSet phldrT="[Text]"/>
      <dgm:spPr/>
      <dgm:t>
        <a:bodyPr/>
        <a:lstStyle/>
        <a:p>
          <a:r>
            <a:rPr lang="en-US" dirty="0" smtClean="0"/>
            <a:t>Stack Composition</a:t>
          </a:r>
          <a:endParaRPr lang="en-US" dirty="0"/>
        </a:p>
      </dgm:t>
    </dgm:pt>
    <dgm:pt modelId="{D00D8101-7673-4C1F-8C06-2B8A3414B53E}" type="parTrans" cxnId="{6D01A934-E422-4995-8684-734DC860577E}">
      <dgm:prSet/>
      <dgm:spPr/>
      <dgm:t>
        <a:bodyPr/>
        <a:lstStyle/>
        <a:p>
          <a:endParaRPr lang="en-US"/>
        </a:p>
      </dgm:t>
    </dgm:pt>
    <dgm:pt modelId="{0DF51831-360E-43FA-B875-3EE1A45EF3E7}" type="sibTrans" cxnId="{6D01A934-E422-4995-8684-734DC860577E}">
      <dgm:prSet/>
      <dgm:spPr/>
      <dgm:t>
        <a:bodyPr/>
        <a:lstStyle/>
        <a:p>
          <a:endParaRPr lang="en-US"/>
        </a:p>
      </dgm:t>
    </dgm:pt>
    <dgm:pt modelId="{848374F3-CCE6-43F9-9FCA-C639AF80388D}">
      <dgm:prSet phldrT="[Text]"/>
      <dgm:spPr/>
      <dgm:t>
        <a:bodyPr/>
        <a:lstStyle/>
        <a:p>
          <a:r>
            <a:rPr lang="en-US" dirty="0" smtClean="0"/>
            <a:t>R&amp;C Matching</a:t>
          </a:r>
          <a:endParaRPr lang="en-US" dirty="0"/>
        </a:p>
      </dgm:t>
    </dgm:pt>
    <dgm:pt modelId="{E6771F98-EB2C-4B6D-BA71-35C58B245864}" type="parTrans" cxnId="{501DAB04-6D59-4714-9313-55E33396A02A}">
      <dgm:prSet/>
      <dgm:spPr/>
      <dgm:t>
        <a:bodyPr/>
        <a:lstStyle/>
        <a:p>
          <a:endParaRPr lang="en-US"/>
        </a:p>
      </dgm:t>
    </dgm:pt>
    <dgm:pt modelId="{4BE801D6-C3CE-40FE-A31C-C4D55239B892}" type="sibTrans" cxnId="{501DAB04-6D59-4714-9313-55E33396A02A}">
      <dgm:prSet/>
      <dgm:spPr/>
      <dgm:t>
        <a:bodyPr/>
        <a:lstStyle/>
        <a:p>
          <a:endParaRPr lang="en-US"/>
        </a:p>
      </dgm:t>
    </dgm:pt>
    <dgm:pt modelId="{55F349BF-A244-4062-B70A-FC55A8563A29}">
      <dgm:prSet phldrT="[Text]"/>
      <dgm:spPr/>
      <dgm:t>
        <a:bodyPr/>
        <a:lstStyle/>
        <a:p>
          <a:r>
            <a:rPr lang="en-US" dirty="0" smtClean="0"/>
            <a:t>Lithography Dependence</a:t>
          </a:r>
          <a:endParaRPr lang="en-US" dirty="0"/>
        </a:p>
      </dgm:t>
    </dgm:pt>
    <dgm:pt modelId="{BCB40F94-5373-4E37-952D-F93926360609}" type="parTrans" cxnId="{6258AABD-893C-42A1-AE8B-C327FDB2F393}">
      <dgm:prSet/>
      <dgm:spPr/>
      <dgm:t>
        <a:bodyPr/>
        <a:lstStyle/>
        <a:p>
          <a:endParaRPr lang="en-US"/>
        </a:p>
      </dgm:t>
    </dgm:pt>
    <dgm:pt modelId="{2422967F-936C-4AD3-9C24-969FBFE21514}" type="sibTrans" cxnId="{6258AABD-893C-42A1-AE8B-C327FDB2F393}">
      <dgm:prSet/>
      <dgm:spPr/>
      <dgm:t>
        <a:bodyPr/>
        <a:lstStyle/>
        <a:p>
          <a:endParaRPr lang="en-US"/>
        </a:p>
      </dgm:t>
    </dgm:pt>
    <dgm:pt modelId="{88CFD0CC-2D06-44BE-A55A-9DBA0D6B5BC4}" type="pres">
      <dgm:prSet presAssocID="{5F512C51-E92D-451F-9019-C47A2397E530}" presName="Name0" presStyleCnt="0">
        <dgm:presLayoutVars>
          <dgm:chPref val="1"/>
          <dgm:dir/>
          <dgm:animOne val="branch"/>
          <dgm:animLvl val="lvl"/>
          <dgm:resizeHandles/>
        </dgm:presLayoutVars>
      </dgm:prSet>
      <dgm:spPr/>
      <dgm:t>
        <a:bodyPr/>
        <a:lstStyle/>
        <a:p>
          <a:endParaRPr lang="en-US"/>
        </a:p>
      </dgm:t>
    </dgm:pt>
    <dgm:pt modelId="{084035A9-99C7-44A4-BC5C-5932AE8FE8FA}" type="pres">
      <dgm:prSet presAssocID="{F741810C-7898-4B84-8838-E240290B01DF}" presName="vertOne" presStyleCnt="0"/>
      <dgm:spPr/>
    </dgm:pt>
    <dgm:pt modelId="{11486428-F56E-4457-AEFB-16056ABBA37D}" type="pres">
      <dgm:prSet presAssocID="{F741810C-7898-4B84-8838-E240290B01DF}" presName="txOne" presStyleLbl="node0" presStyleIdx="0" presStyleCnt="1">
        <dgm:presLayoutVars>
          <dgm:chPref val="3"/>
        </dgm:presLayoutVars>
      </dgm:prSet>
      <dgm:spPr/>
      <dgm:t>
        <a:bodyPr/>
        <a:lstStyle/>
        <a:p>
          <a:endParaRPr lang="en-US"/>
        </a:p>
      </dgm:t>
    </dgm:pt>
    <dgm:pt modelId="{1906798F-9686-4A98-8C1D-85F213242495}" type="pres">
      <dgm:prSet presAssocID="{F741810C-7898-4B84-8838-E240290B01DF}" presName="parTransOne" presStyleCnt="0"/>
      <dgm:spPr/>
    </dgm:pt>
    <dgm:pt modelId="{5F111F3E-4C06-485D-9EC6-FF9D5604C92F}" type="pres">
      <dgm:prSet presAssocID="{F741810C-7898-4B84-8838-E240290B01DF}" presName="horzOne" presStyleCnt="0"/>
      <dgm:spPr/>
    </dgm:pt>
    <dgm:pt modelId="{A5650544-5157-4973-9949-3DFA825C0AB4}" type="pres">
      <dgm:prSet presAssocID="{36963DF5-FD81-47A3-B0DE-5CB9D2EB1494}" presName="vertTwo" presStyleCnt="0"/>
      <dgm:spPr/>
    </dgm:pt>
    <dgm:pt modelId="{1AB5DC5A-CCF0-489E-8FDE-779DFCC318D4}" type="pres">
      <dgm:prSet presAssocID="{36963DF5-FD81-47A3-B0DE-5CB9D2EB1494}" presName="txTwo" presStyleLbl="node2" presStyleIdx="0" presStyleCnt="5">
        <dgm:presLayoutVars>
          <dgm:chPref val="3"/>
        </dgm:presLayoutVars>
      </dgm:prSet>
      <dgm:spPr/>
      <dgm:t>
        <a:bodyPr/>
        <a:lstStyle/>
        <a:p>
          <a:endParaRPr lang="en-US"/>
        </a:p>
      </dgm:t>
    </dgm:pt>
    <dgm:pt modelId="{5C3B74FA-861A-4CEF-BEC4-7E6E89AC78EF}" type="pres">
      <dgm:prSet presAssocID="{36963DF5-FD81-47A3-B0DE-5CB9D2EB1494}" presName="parTransTwo" presStyleCnt="0"/>
      <dgm:spPr/>
    </dgm:pt>
    <dgm:pt modelId="{0207EF08-EE5D-4752-A9A8-9A20E6663063}" type="pres">
      <dgm:prSet presAssocID="{36963DF5-FD81-47A3-B0DE-5CB9D2EB1494}" presName="horzTwo" presStyleCnt="0"/>
      <dgm:spPr/>
    </dgm:pt>
    <dgm:pt modelId="{5DF17E43-A1A5-4EF9-A1FF-0B318CEE406E}" type="pres">
      <dgm:prSet presAssocID="{638D7D88-3BF3-4EA9-9042-6A543B9C52AF}" presName="vertThree" presStyleCnt="0"/>
      <dgm:spPr/>
    </dgm:pt>
    <dgm:pt modelId="{9C2BE8A6-6079-44C3-95C1-246D8ECCB09B}" type="pres">
      <dgm:prSet presAssocID="{638D7D88-3BF3-4EA9-9042-6A543B9C52AF}" presName="txThree" presStyleLbl="node3" presStyleIdx="0" presStyleCnt="9">
        <dgm:presLayoutVars>
          <dgm:chPref val="3"/>
        </dgm:presLayoutVars>
      </dgm:prSet>
      <dgm:spPr/>
      <dgm:t>
        <a:bodyPr/>
        <a:lstStyle/>
        <a:p>
          <a:endParaRPr lang="en-US"/>
        </a:p>
      </dgm:t>
    </dgm:pt>
    <dgm:pt modelId="{CFFB3E4F-0100-4B1E-A09D-25D67F39D3FB}" type="pres">
      <dgm:prSet presAssocID="{638D7D88-3BF3-4EA9-9042-6A543B9C52AF}" presName="horzThree" presStyleCnt="0"/>
      <dgm:spPr/>
    </dgm:pt>
    <dgm:pt modelId="{C71088C0-6FFD-4F0D-9072-03EBA8CFFE96}" type="pres">
      <dgm:prSet presAssocID="{69C906A9-6C36-4606-B3D4-A2A26C4F463B}" presName="sibSpaceThree" presStyleCnt="0"/>
      <dgm:spPr/>
    </dgm:pt>
    <dgm:pt modelId="{B0989549-C63E-41A2-9661-FED769FFF4ED}" type="pres">
      <dgm:prSet presAssocID="{3C084052-2314-4A29-AEF3-9BB3FC3518DC}" presName="vertThree" presStyleCnt="0"/>
      <dgm:spPr/>
    </dgm:pt>
    <dgm:pt modelId="{CBF0B437-EEA0-4274-9832-75FA97DBC061}" type="pres">
      <dgm:prSet presAssocID="{3C084052-2314-4A29-AEF3-9BB3FC3518DC}" presName="txThree" presStyleLbl="node3" presStyleIdx="1" presStyleCnt="9">
        <dgm:presLayoutVars>
          <dgm:chPref val="3"/>
        </dgm:presLayoutVars>
      </dgm:prSet>
      <dgm:spPr/>
      <dgm:t>
        <a:bodyPr/>
        <a:lstStyle/>
        <a:p>
          <a:endParaRPr lang="en-US"/>
        </a:p>
      </dgm:t>
    </dgm:pt>
    <dgm:pt modelId="{4DDFA93E-5003-4471-8413-B85F1D465901}" type="pres">
      <dgm:prSet presAssocID="{3C084052-2314-4A29-AEF3-9BB3FC3518DC}" presName="horzThree" presStyleCnt="0"/>
      <dgm:spPr/>
    </dgm:pt>
    <dgm:pt modelId="{395DB3F5-2D4F-4A4A-ABEF-9AED9C7D130B}" type="pres">
      <dgm:prSet presAssocID="{FD5628BB-D90D-482B-AEAA-F72030BFEE24}" presName="sibSpaceThree" presStyleCnt="0"/>
      <dgm:spPr/>
    </dgm:pt>
    <dgm:pt modelId="{725A4FC2-9306-4A55-864E-0848585E9529}" type="pres">
      <dgm:prSet presAssocID="{4AD49BC6-4460-4D20-874D-450AD1039DFB}" presName="vertThree" presStyleCnt="0"/>
      <dgm:spPr/>
    </dgm:pt>
    <dgm:pt modelId="{0A29D2EC-69C3-40BA-93BA-A1072AA2868C}" type="pres">
      <dgm:prSet presAssocID="{4AD49BC6-4460-4D20-874D-450AD1039DFB}" presName="txThree" presStyleLbl="node3" presStyleIdx="2" presStyleCnt="9">
        <dgm:presLayoutVars>
          <dgm:chPref val="3"/>
        </dgm:presLayoutVars>
      </dgm:prSet>
      <dgm:spPr/>
      <dgm:t>
        <a:bodyPr/>
        <a:lstStyle/>
        <a:p>
          <a:endParaRPr lang="en-US"/>
        </a:p>
      </dgm:t>
    </dgm:pt>
    <dgm:pt modelId="{1323E5AF-F7D5-413D-9851-66BA0944F851}" type="pres">
      <dgm:prSet presAssocID="{4AD49BC6-4460-4D20-874D-450AD1039DFB}" presName="horzThree" presStyleCnt="0"/>
      <dgm:spPr/>
    </dgm:pt>
    <dgm:pt modelId="{FCB28197-731D-4142-A2BF-9930A2ED7A17}" type="pres">
      <dgm:prSet presAssocID="{16C57A5C-6126-457F-9528-D4D6F43F2874}" presName="sibSpaceTwo" presStyleCnt="0"/>
      <dgm:spPr/>
    </dgm:pt>
    <dgm:pt modelId="{BDEB8050-192C-4D62-8F50-CB69C429CA09}" type="pres">
      <dgm:prSet presAssocID="{9294B440-89B2-4D2D-90E3-D8822228A081}" presName="vertTwo" presStyleCnt="0"/>
      <dgm:spPr/>
    </dgm:pt>
    <dgm:pt modelId="{A8DC4546-41A2-41D8-BDF6-8395A3A41278}" type="pres">
      <dgm:prSet presAssocID="{9294B440-89B2-4D2D-90E3-D8822228A081}" presName="txTwo" presStyleLbl="node2" presStyleIdx="1" presStyleCnt="5">
        <dgm:presLayoutVars>
          <dgm:chPref val="3"/>
        </dgm:presLayoutVars>
      </dgm:prSet>
      <dgm:spPr/>
      <dgm:t>
        <a:bodyPr/>
        <a:lstStyle/>
        <a:p>
          <a:endParaRPr lang="en-US"/>
        </a:p>
      </dgm:t>
    </dgm:pt>
    <dgm:pt modelId="{A50BA1BF-2A9E-4C22-BE73-4952E25B8BC2}" type="pres">
      <dgm:prSet presAssocID="{9294B440-89B2-4D2D-90E3-D8822228A081}" presName="parTransTwo" presStyleCnt="0"/>
      <dgm:spPr/>
    </dgm:pt>
    <dgm:pt modelId="{B0AD6527-121C-4FB9-B689-2D3B407A04AC}" type="pres">
      <dgm:prSet presAssocID="{9294B440-89B2-4D2D-90E3-D8822228A081}" presName="horzTwo" presStyleCnt="0"/>
      <dgm:spPr/>
    </dgm:pt>
    <dgm:pt modelId="{F0AD789A-00AA-4408-BEA5-FC813498506D}" type="pres">
      <dgm:prSet presAssocID="{FA0DACB1-4A7F-491B-97EB-301800C02BAB}" presName="vertThree" presStyleCnt="0"/>
      <dgm:spPr/>
    </dgm:pt>
    <dgm:pt modelId="{4709DCA2-F035-4285-9FA3-9D67688584F4}" type="pres">
      <dgm:prSet presAssocID="{FA0DACB1-4A7F-491B-97EB-301800C02BAB}" presName="txThree" presStyleLbl="node3" presStyleIdx="3" presStyleCnt="9">
        <dgm:presLayoutVars>
          <dgm:chPref val="3"/>
        </dgm:presLayoutVars>
      </dgm:prSet>
      <dgm:spPr/>
      <dgm:t>
        <a:bodyPr/>
        <a:lstStyle/>
        <a:p>
          <a:endParaRPr lang="en-US"/>
        </a:p>
      </dgm:t>
    </dgm:pt>
    <dgm:pt modelId="{31DE6AF9-72E7-421B-A648-2E2DEE63A388}" type="pres">
      <dgm:prSet presAssocID="{FA0DACB1-4A7F-491B-97EB-301800C02BAB}" presName="horzThree" presStyleCnt="0"/>
      <dgm:spPr/>
    </dgm:pt>
    <dgm:pt modelId="{F0E90353-4EEB-4C9F-80C9-F8C054EEEC4C}" type="pres">
      <dgm:prSet presAssocID="{C4E4F1E4-B938-4F74-AB8E-0E5262B03BCD}" presName="sibSpaceTwo" presStyleCnt="0"/>
      <dgm:spPr/>
    </dgm:pt>
    <dgm:pt modelId="{D8AC1919-5BE1-4A99-A0F4-C1C15C3C908B}" type="pres">
      <dgm:prSet presAssocID="{A5D58E1D-130B-4D65-8F50-B7D935D58DE1}" presName="vertTwo" presStyleCnt="0"/>
      <dgm:spPr/>
    </dgm:pt>
    <dgm:pt modelId="{5223E6B3-18E1-4194-ABE8-FDCC67AF73D3}" type="pres">
      <dgm:prSet presAssocID="{A5D58E1D-130B-4D65-8F50-B7D935D58DE1}" presName="txTwo" presStyleLbl="node2" presStyleIdx="2" presStyleCnt="5">
        <dgm:presLayoutVars>
          <dgm:chPref val="3"/>
        </dgm:presLayoutVars>
      </dgm:prSet>
      <dgm:spPr/>
      <dgm:t>
        <a:bodyPr/>
        <a:lstStyle/>
        <a:p>
          <a:endParaRPr lang="en-US"/>
        </a:p>
      </dgm:t>
    </dgm:pt>
    <dgm:pt modelId="{A985D054-7F2E-4C69-880D-C715C8AA105B}" type="pres">
      <dgm:prSet presAssocID="{A5D58E1D-130B-4D65-8F50-B7D935D58DE1}" presName="parTransTwo" presStyleCnt="0"/>
      <dgm:spPr/>
    </dgm:pt>
    <dgm:pt modelId="{083BC8EF-6123-47B5-A67B-31EBFE416B5C}" type="pres">
      <dgm:prSet presAssocID="{A5D58E1D-130B-4D65-8F50-B7D935D58DE1}" presName="horzTwo" presStyleCnt="0"/>
      <dgm:spPr/>
    </dgm:pt>
    <dgm:pt modelId="{135811AC-FEB0-4936-BAE9-490B7CCD1794}" type="pres">
      <dgm:prSet presAssocID="{9ED5D3D4-906D-4E79-A833-59F874043684}" presName="vertThree" presStyleCnt="0"/>
      <dgm:spPr/>
    </dgm:pt>
    <dgm:pt modelId="{7F5A5B17-95DB-42F4-A34E-AE91DE055136}" type="pres">
      <dgm:prSet presAssocID="{9ED5D3D4-906D-4E79-A833-59F874043684}" presName="txThree" presStyleLbl="node3" presStyleIdx="4" presStyleCnt="9">
        <dgm:presLayoutVars>
          <dgm:chPref val="3"/>
        </dgm:presLayoutVars>
      </dgm:prSet>
      <dgm:spPr/>
      <dgm:t>
        <a:bodyPr/>
        <a:lstStyle/>
        <a:p>
          <a:endParaRPr lang="en-US"/>
        </a:p>
      </dgm:t>
    </dgm:pt>
    <dgm:pt modelId="{C44C6E40-D5BE-4DCC-A75D-CADC5F2A5EA0}" type="pres">
      <dgm:prSet presAssocID="{9ED5D3D4-906D-4E79-A833-59F874043684}" presName="horzThree" presStyleCnt="0"/>
      <dgm:spPr/>
    </dgm:pt>
    <dgm:pt modelId="{94DDDF2C-9F7D-469C-9012-7B7428BBCA23}" type="pres">
      <dgm:prSet presAssocID="{2F59A0BC-7633-4DCF-AA6D-FAE2675675D4}" presName="sibSpaceTwo" presStyleCnt="0"/>
      <dgm:spPr/>
    </dgm:pt>
    <dgm:pt modelId="{BA5B9C5E-0BAD-4317-ACA6-FF4D330D47C2}" type="pres">
      <dgm:prSet presAssocID="{969F2535-5537-410B-A6E4-5BED72303632}" presName="vertTwo" presStyleCnt="0"/>
      <dgm:spPr/>
    </dgm:pt>
    <dgm:pt modelId="{68FEFA0C-2567-4168-96F6-319288E350CC}" type="pres">
      <dgm:prSet presAssocID="{969F2535-5537-410B-A6E4-5BED72303632}" presName="txTwo" presStyleLbl="node2" presStyleIdx="3" presStyleCnt="5">
        <dgm:presLayoutVars>
          <dgm:chPref val="3"/>
        </dgm:presLayoutVars>
      </dgm:prSet>
      <dgm:spPr/>
      <dgm:t>
        <a:bodyPr/>
        <a:lstStyle/>
        <a:p>
          <a:endParaRPr lang="en-US"/>
        </a:p>
      </dgm:t>
    </dgm:pt>
    <dgm:pt modelId="{5B23EA7F-D5A4-4692-B124-04105E664A14}" type="pres">
      <dgm:prSet presAssocID="{969F2535-5537-410B-A6E4-5BED72303632}" presName="parTransTwo" presStyleCnt="0"/>
      <dgm:spPr/>
    </dgm:pt>
    <dgm:pt modelId="{902F6834-8EE7-4CBF-8CC3-A0B5993ADD35}" type="pres">
      <dgm:prSet presAssocID="{969F2535-5537-410B-A6E4-5BED72303632}" presName="horzTwo" presStyleCnt="0"/>
      <dgm:spPr/>
    </dgm:pt>
    <dgm:pt modelId="{92E68673-09A1-4446-BC4B-119C3511D6E2}" type="pres">
      <dgm:prSet presAssocID="{36CCE399-D74F-45B1-B9CF-6D2F3456583B}" presName="vertThree" presStyleCnt="0"/>
      <dgm:spPr/>
    </dgm:pt>
    <dgm:pt modelId="{8D4D1BD6-D308-4A9B-A427-2677589F7C0E}" type="pres">
      <dgm:prSet presAssocID="{36CCE399-D74F-45B1-B9CF-6D2F3456583B}" presName="txThree" presStyleLbl="node3" presStyleIdx="5" presStyleCnt="9">
        <dgm:presLayoutVars>
          <dgm:chPref val="3"/>
        </dgm:presLayoutVars>
      </dgm:prSet>
      <dgm:spPr/>
      <dgm:t>
        <a:bodyPr/>
        <a:lstStyle/>
        <a:p>
          <a:endParaRPr lang="en-US"/>
        </a:p>
      </dgm:t>
    </dgm:pt>
    <dgm:pt modelId="{79391021-B91F-4B82-AA29-B6C9399A0D37}" type="pres">
      <dgm:prSet presAssocID="{36CCE399-D74F-45B1-B9CF-6D2F3456583B}" presName="horzThree" presStyleCnt="0"/>
      <dgm:spPr/>
    </dgm:pt>
    <dgm:pt modelId="{A2ABCE92-52BE-4FE7-B6A7-9BBCDA23EFB8}" type="pres">
      <dgm:prSet presAssocID="{11CCD4D2-AABC-47FA-8026-A16E7A0C44E6}" presName="sibSpaceThree" presStyleCnt="0"/>
      <dgm:spPr/>
    </dgm:pt>
    <dgm:pt modelId="{3728B0B0-49F1-41CF-94C9-4BD09DAE1504}" type="pres">
      <dgm:prSet presAssocID="{7A0C661E-0DE1-45DF-AEC3-000576FC897D}" presName="vertThree" presStyleCnt="0"/>
      <dgm:spPr/>
    </dgm:pt>
    <dgm:pt modelId="{0F44242D-BEC2-4F1C-8232-5EDA0C286790}" type="pres">
      <dgm:prSet presAssocID="{7A0C661E-0DE1-45DF-AEC3-000576FC897D}" presName="txThree" presStyleLbl="node3" presStyleIdx="6" presStyleCnt="9">
        <dgm:presLayoutVars>
          <dgm:chPref val="3"/>
        </dgm:presLayoutVars>
      </dgm:prSet>
      <dgm:spPr/>
      <dgm:t>
        <a:bodyPr/>
        <a:lstStyle/>
        <a:p>
          <a:endParaRPr lang="en-US"/>
        </a:p>
      </dgm:t>
    </dgm:pt>
    <dgm:pt modelId="{66CD3D70-AE57-439B-83E7-8FF0AA386D9F}" type="pres">
      <dgm:prSet presAssocID="{7A0C661E-0DE1-45DF-AEC3-000576FC897D}" presName="horzThree" presStyleCnt="0"/>
      <dgm:spPr/>
    </dgm:pt>
    <dgm:pt modelId="{9ED65FF8-DDDD-4F68-81D6-1061D186A78F}" type="pres">
      <dgm:prSet presAssocID="{0DF51831-360E-43FA-B875-3EE1A45EF3E7}" presName="sibSpaceThree" presStyleCnt="0"/>
      <dgm:spPr/>
    </dgm:pt>
    <dgm:pt modelId="{99736079-811D-40F2-9F38-82DB2F017C43}" type="pres">
      <dgm:prSet presAssocID="{848374F3-CCE6-43F9-9FCA-C639AF80388D}" presName="vertThree" presStyleCnt="0"/>
      <dgm:spPr/>
    </dgm:pt>
    <dgm:pt modelId="{CD945FDE-A05C-4BA6-B634-D26A7E9A9C81}" type="pres">
      <dgm:prSet presAssocID="{848374F3-CCE6-43F9-9FCA-C639AF80388D}" presName="txThree" presStyleLbl="node3" presStyleIdx="7" presStyleCnt="9">
        <dgm:presLayoutVars>
          <dgm:chPref val="3"/>
        </dgm:presLayoutVars>
      </dgm:prSet>
      <dgm:spPr/>
      <dgm:t>
        <a:bodyPr/>
        <a:lstStyle/>
        <a:p>
          <a:endParaRPr lang="en-US"/>
        </a:p>
      </dgm:t>
    </dgm:pt>
    <dgm:pt modelId="{02CD9BCD-9851-46C9-9793-C616229E1BA5}" type="pres">
      <dgm:prSet presAssocID="{848374F3-CCE6-43F9-9FCA-C639AF80388D}" presName="horzThree" presStyleCnt="0"/>
      <dgm:spPr/>
    </dgm:pt>
    <dgm:pt modelId="{B3D386B6-E018-441A-97E0-1BF982181C10}" type="pres">
      <dgm:prSet presAssocID="{38FF6F3D-E93B-45A2-87EA-6424E806E55D}" presName="sibSpaceTwo" presStyleCnt="0"/>
      <dgm:spPr/>
    </dgm:pt>
    <dgm:pt modelId="{CC9446B8-28C2-4B3B-B8D8-DC3C6094D06D}" type="pres">
      <dgm:prSet presAssocID="{56D85264-8913-4778-B6F2-00FBE9447AC3}" presName="vertTwo" presStyleCnt="0"/>
      <dgm:spPr/>
    </dgm:pt>
    <dgm:pt modelId="{DA9837AF-6CBA-4DEB-B2B6-8CC260AD9119}" type="pres">
      <dgm:prSet presAssocID="{56D85264-8913-4778-B6F2-00FBE9447AC3}" presName="txTwo" presStyleLbl="node2" presStyleIdx="4" presStyleCnt="5">
        <dgm:presLayoutVars>
          <dgm:chPref val="3"/>
        </dgm:presLayoutVars>
      </dgm:prSet>
      <dgm:spPr/>
      <dgm:t>
        <a:bodyPr/>
        <a:lstStyle/>
        <a:p>
          <a:endParaRPr lang="en-US"/>
        </a:p>
      </dgm:t>
    </dgm:pt>
    <dgm:pt modelId="{EC2AE814-D5D6-412B-8EB0-0838E22A90AD}" type="pres">
      <dgm:prSet presAssocID="{56D85264-8913-4778-B6F2-00FBE9447AC3}" presName="parTransTwo" presStyleCnt="0"/>
      <dgm:spPr/>
    </dgm:pt>
    <dgm:pt modelId="{30376C01-7FFA-4679-8DB8-286C6B909988}" type="pres">
      <dgm:prSet presAssocID="{56D85264-8913-4778-B6F2-00FBE9447AC3}" presName="horzTwo" presStyleCnt="0"/>
      <dgm:spPr/>
    </dgm:pt>
    <dgm:pt modelId="{23E04C61-2A72-48E4-A4A7-F76B0365A2D0}" type="pres">
      <dgm:prSet presAssocID="{55F349BF-A244-4062-B70A-FC55A8563A29}" presName="vertThree" presStyleCnt="0"/>
      <dgm:spPr/>
    </dgm:pt>
    <dgm:pt modelId="{5C4F1FA6-7FB8-444D-8025-A6C7D7D69BE2}" type="pres">
      <dgm:prSet presAssocID="{55F349BF-A244-4062-B70A-FC55A8563A29}" presName="txThree" presStyleLbl="node3" presStyleIdx="8" presStyleCnt="9">
        <dgm:presLayoutVars>
          <dgm:chPref val="3"/>
        </dgm:presLayoutVars>
      </dgm:prSet>
      <dgm:spPr/>
      <dgm:t>
        <a:bodyPr/>
        <a:lstStyle/>
        <a:p>
          <a:endParaRPr lang="en-US"/>
        </a:p>
      </dgm:t>
    </dgm:pt>
    <dgm:pt modelId="{C7EF18BF-A216-4515-89A2-09FB5594BE2D}" type="pres">
      <dgm:prSet presAssocID="{55F349BF-A244-4062-B70A-FC55A8563A29}" presName="horzThree" presStyleCnt="0"/>
      <dgm:spPr/>
    </dgm:pt>
  </dgm:ptLst>
  <dgm:cxnLst>
    <dgm:cxn modelId="{C766F1DD-9A19-42C5-A2A4-769CD16C5126}" type="presOf" srcId="{848374F3-CCE6-43F9-9FCA-C639AF80388D}" destId="{CD945FDE-A05C-4BA6-B634-D26A7E9A9C81}" srcOrd="0" destOrd="0" presId="urn:microsoft.com/office/officeart/2005/8/layout/hierarchy4"/>
    <dgm:cxn modelId="{B8E2C4B3-AC41-4B7C-8C9C-35A0A4C01A7F}" type="presOf" srcId="{56D85264-8913-4778-B6F2-00FBE9447AC3}" destId="{DA9837AF-6CBA-4DEB-B2B6-8CC260AD9119}" srcOrd="0" destOrd="0" presId="urn:microsoft.com/office/officeart/2005/8/layout/hierarchy4"/>
    <dgm:cxn modelId="{D850B6D4-E22D-43F2-8947-AF24C50BDCEA}" type="presOf" srcId="{36CCE399-D74F-45B1-B9CF-6D2F3456583B}" destId="{8D4D1BD6-D308-4A9B-A427-2677589F7C0E}" srcOrd="0" destOrd="0" presId="urn:microsoft.com/office/officeart/2005/8/layout/hierarchy4"/>
    <dgm:cxn modelId="{6D01A934-E422-4995-8684-734DC860577E}" srcId="{969F2535-5537-410B-A6E4-5BED72303632}" destId="{7A0C661E-0DE1-45DF-AEC3-000576FC897D}" srcOrd="1" destOrd="0" parTransId="{D00D8101-7673-4C1F-8C06-2B8A3414B53E}" sibTransId="{0DF51831-360E-43FA-B875-3EE1A45EF3E7}"/>
    <dgm:cxn modelId="{501DAB04-6D59-4714-9313-55E33396A02A}" srcId="{969F2535-5537-410B-A6E4-5BED72303632}" destId="{848374F3-CCE6-43F9-9FCA-C639AF80388D}" srcOrd="2" destOrd="0" parTransId="{E6771F98-EB2C-4B6D-BA71-35C58B245864}" sibTransId="{4BE801D6-C3CE-40FE-A31C-C4D55239B892}"/>
    <dgm:cxn modelId="{D7206973-C0D1-4BC6-939E-80AAE9316242}" type="presOf" srcId="{F741810C-7898-4B84-8838-E240290B01DF}" destId="{11486428-F56E-4457-AEFB-16056ABBA37D}" srcOrd="0" destOrd="0" presId="urn:microsoft.com/office/officeart/2005/8/layout/hierarchy4"/>
    <dgm:cxn modelId="{1FB576F1-49AE-4B42-BF64-EFF165390396}" srcId="{F741810C-7898-4B84-8838-E240290B01DF}" destId="{56D85264-8913-4778-B6F2-00FBE9447AC3}" srcOrd="4" destOrd="0" parTransId="{6A75722D-AD89-4F1D-B3C3-D6F672EB300E}" sibTransId="{BAC50F97-397C-4048-8946-2D6381ED8BA6}"/>
    <dgm:cxn modelId="{801645CE-4BDB-406E-B40A-67FD4C2FF148}" srcId="{F741810C-7898-4B84-8838-E240290B01DF}" destId="{A5D58E1D-130B-4D65-8F50-B7D935D58DE1}" srcOrd="2" destOrd="0" parTransId="{1FE5D301-637E-4067-A7B7-0F26AB27411B}" sibTransId="{2F59A0BC-7633-4DCF-AA6D-FAE2675675D4}"/>
    <dgm:cxn modelId="{E5A5DF9C-61D7-4180-AAD0-C0F73ABC2C3B}" srcId="{5F512C51-E92D-451F-9019-C47A2397E530}" destId="{F741810C-7898-4B84-8838-E240290B01DF}" srcOrd="0" destOrd="0" parTransId="{CECCAF0E-DDBE-44EE-9D78-50AA7A5893E2}" sibTransId="{84541319-8D1A-409B-93DA-1BD34CCE73EE}"/>
    <dgm:cxn modelId="{22DDBEFF-5802-4201-84C3-7EB1F0B3217E}" type="presOf" srcId="{5F512C51-E92D-451F-9019-C47A2397E530}" destId="{88CFD0CC-2D06-44BE-A55A-9DBA0D6B5BC4}" srcOrd="0" destOrd="0" presId="urn:microsoft.com/office/officeart/2005/8/layout/hierarchy4"/>
    <dgm:cxn modelId="{738A1123-0E45-4876-936A-8CB855D6F8C7}" srcId="{36963DF5-FD81-47A3-B0DE-5CB9D2EB1494}" destId="{3C084052-2314-4A29-AEF3-9BB3FC3518DC}" srcOrd="1" destOrd="0" parTransId="{E51E779E-8E8B-48EE-8859-DD8CB6D4FC13}" sibTransId="{FD5628BB-D90D-482B-AEAA-F72030BFEE24}"/>
    <dgm:cxn modelId="{CFCD7B28-7A30-4C37-835A-2F47D1466C96}" type="presOf" srcId="{36963DF5-FD81-47A3-B0DE-5CB9D2EB1494}" destId="{1AB5DC5A-CCF0-489E-8FDE-779DFCC318D4}" srcOrd="0" destOrd="0" presId="urn:microsoft.com/office/officeart/2005/8/layout/hierarchy4"/>
    <dgm:cxn modelId="{14650794-D554-46C0-A3E0-37C6BCC741FA}" srcId="{36963DF5-FD81-47A3-B0DE-5CB9D2EB1494}" destId="{638D7D88-3BF3-4EA9-9042-6A543B9C52AF}" srcOrd="0" destOrd="0" parTransId="{5C98309B-ACF8-4F62-8677-46418896F921}" sibTransId="{69C906A9-6C36-4606-B3D4-A2A26C4F463B}"/>
    <dgm:cxn modelId="{40220DA6-F225-447C-9550-2A52395749D6}" type="presOf" srcId="{9ED5D3D4-906D-4E79-A833-59F874043684}" destId="{7F5A5B17-95DB-42F4-A34E-AE91DE055136}" srcOrd="0" destOrd="0" presId="urn:microsoft.com/office/officeart/2005/8/layout/hierarchy4"/>
    <dgm:cxn modelId="{5DF86B4F-1A17-4CF1-82F6-B4F852874016}" type="presOf" srcId="{638D7D88-3BF3-4EA9-9042-6A543B9C52AF}" destId="{9C2BE8A6-6079-44C3-95C1-246D8ECCB09B}" srcOrd="0" destOrd="0" presId="urn:microsoft.com/office/officeart/2005/8/layout/hierarchy4"/>
    <dgm:cxn modelId="{89F98BB0-CFD3-45E8-A347-978F326F4EAD}" type="presOf" srcId="{9294B440-89B2-4D2D-90E3-D8822228A081}" destId="{A8DC4546-41A2-41D8-BDF6-8395A3A41278}" srcOrd="0" destOrd="0" presId="urn:microsoft.com/office/officeart/2005/8/layout/hierarchy4"/>
    <dgm:cxn modelId="{6258AABD-893C-42A1-AE8B-C327FDB2F393}" srcId="{56D85264-8913-4778-B6F2-00FBE9447AC3}" destId="{55F349BF-A244-4062-B70A-FC55A8563A29}" srcOrd="0" destOrd="0" parTransId="{BCB40F94-5373-4E37-952D-F93926360609}" sibTransId="{2422967F-936C-4AD3-9C24-969FBFE21514}"/>
    <dgm:cxn modelId="{BE99A0F6-6009-4D57-A982-022AB456CF6D}" srcId="{F741810C-7898-4B84-8838-E240290B01DF}" destId="{36963DF5-FD81-47A3-B0DE-5CB9D2EB1494}" srcOrd="0" destOrd="0" parTransId="{BC0F31A8-71BD-42B7-BE8F-A7591E6DFF34}" sibTransId="{16C57A5C-6126-457F-9528-D4D6F43F2874}"/>
    <dgm:cxn modelId="{308842C8-D8C4-4B5F-B12C-C7B06151512E}" srcId="{36963DF5-FD81-47A3-B0DE-5CB9D2EB1494}" destId="{4AD49BC6-4460-4D20-874D-450AD1039DFB}" srcOrd="2" destOrd="0" parTransId="{3C3BC908-7560-414B-9273-7748BC5EF29A}" sibTransId="{C94D1352-7435-46B9-B08A-76B78DB4F74A}"/>
    <dgm:cxn modelId="{A3A528B8-C75B-473F-80E9-2EDED4516765}" srcId="{969F2535-5537-410B-A6E4-5BED72303632}" destId="{36CCE399-D74F-45B1-B9CF-6D2F3456583B}" srcOrd="0" destOrd="0" parTransId="{BB7950E8-42C4-47E0-815A-B4B9AE97FDD2}" sibTransId="{11CCD4D2-AABC-47FA-8026-A16E7A0C44E6}"/>
    <dgm:cxn modelId="{0E7800AE-260F-482B-BB9E-A902A4FC98B5}" type="presOf" srcId="{7A0C661E-0DE1-45DF-AEC3-000576FC897D}" destId="{0F44242D-BEC2-4F1C-8232-5EDA0C286790}" srcOrd="0" destOrd="0" presId="urn:microsoft.com/office/officeart/2005/8/layout/hierarchy4"/>
    <dgm:cxn modelId="{25B9EF5A-DD57-4891-924D-9DD5A27D84F3}" type="presOf" srcId="{A5D58E1D-130B-4D65-8F50-B7D935D58DE1}" destId="{5223E6B3-18E1-4194-ABE8-FDCC67AF73D3}" srcOrd="0" destOrd="0" presId="urn:microsoft.com/office/officeart/2005/8/layout/hierarchy4"/>
    <dgm:cxn modelId="{6902DB49-D15B-42D3-82B7-D72ED963C404}" type="presOf" srcId="{969F2535-5537-410B-A6E4-5BED72303632}" destId="{68FEFA0C-2567-4168-96F6-319288E350CC}" srcOrd="0" destOrd="0" presId="urn:microsoft.com/office/officeart/2005/8/layout/hierarchy4"/>
    <dgm:cxn modelId="{97913E60-843B-48FE-8275-DBBF204203DE}" type="presOf" srcId="{3C084052-2314-4A29-AEF3-9BB3FC3518DC}" destId="{CBF0B437-EEA0-4274-9832-75FA97DBC061}" srcOrd="0" destOrd="0" presId="urn:microsoft.com/office/officeart/2005/8/layout/hierarchy4"/>
    <dgm:cxn modelId="{F5F846E0-6BBC-4492-A63D-B08C8D7B3D1A}" type="presOf" srcId="{4AD49BC6-4460-4D20-874D-450AD1039DFB}" destId="{0A29D2EC-69C3-40BA-93BA-A1072AA2868C}" srcOrd="0" destOrd="0" presId="urn:microsoft.com/office/officeart/2005/8/layout/hierarchy4"/>
    <dgm:cxn modelId="{FCDCB304-4A17-45C4-829D-481842C98A8D}" srcId="{F741810C-7898-4B84-8838-E240290B01DF}" destId="{969F2535-5537-410B-A6E4-5BED72303632}" srcOrd="3" destOrd="0" parTransId="{A76605B5-D299-42DC-AFDE-EE16A3CB452A}" sibTransId="{38FF6F3D-E93B-45A2-87EA-6424E806E55D}"/>
    <dgm:cxn modelId="{C1E39EE8-DD21-421F-AC6D-C788897D3E9D}" srcId="{F741810C-7898-4B84-8838-E240290B01DF}" destId="{9294B440-89B2-4D2D-90E3-D8822228A081}" srcOrd="1" destOrd="0" parTransId="{7357F36C-6DE8-4251-B66B-805C8E865EB0}" sibTransId="{C4E4F1E4-B938-4F74-AB8E-0E5262B03BCD}"/>
    <dgm:cxn modelId="{85556B5D-2D6A-4645-848F-CD5B4ECE477A}" type="presOf" srcId="{FA0DACB1-4A7F-491B-97EB-301800C02BAB}" destId="{4709DCA2-F035-4285-9FA3-9D67688584F4}" srcOrd="0" destOrd="0" presId="urn:microsoft.com/office/officeart/2005/8/layout/hierarchy4"/>
    <dgm:cxn modelId="{18865E6C-F730-4373-BC84-63FCF2F9B8FB}" type="presOf" srcId="{55F349BF-A244-4062-B70A-FC55A8563A29}" destId="{5C4F1FA6-7FB8-444D-8025-A6C7D7D69BE2}" srcOrd="0" destOrd="0" presId="urn:microsoft.com/office/officeart/2005/8/layout/hierarchy4"/>
    <dgm:cxn modelId="{AA151B86-C53C-448D-AEFF-4956C4BE00A4}" srcId="{9294B440-89B2-4D2D-90E3-D8822228A081}" destId="{FA0DACB1-4A7F-491B-97EB-301800C02BAB}" srcOrd="0" destOrd="0" parTransId="{328514F8-15DF-422A-86C9-BA548B3EB404}" sibTransId="{B3F89E0D-E453-4639-A194-78113FB3B808}"/>
    <dgm:cxn modelId="{C54CCC68-517B-42F2-B42B-7DB73DA93EE6}" srcId="{A5D58E1D-130B-4D65-8F50-B7D935D58DE1}" destId="{9ED5D3D4-906D-4E79-A833-59F874043684}" srcOrd="0" destOrd="0" parTransId="{3E7E946E-97D5-426B-824E-274A9C157450}" sibTransId="{75DE8B2C-280A-434C-AAAB-E64D76B97F2A}"/>
    <dgm:cxn modelId="{91EB20F9-00B6-4B72-8D82-E86EC5503DC9}" type="presParOf" srcId="{88CFD0CC-2D06-44BE-A55A-9DBA0D6B5BC4}" destId="{084035A9-99C7-44A4-BC5C-5932AE8FE8FA}" srcOrd="0" destOrd="0" presId="urn:microsoft.com/office/officeart/2005/8/layout/hierarchy4"/>
    <dgm:cxn modelId="{01D9A8EE-D791-403D-8340-B10C3F2815A6}" type="presParOf" srcId="{084035A9-99C7-44A4-BC5C-5932AE8FE8FA}" destId="{11486428-F56E-4457-AEFB-16056ABBA37D}" srcOrd="0" destOrd="0" presId="urn:microsoft.com/office/officeart/2005/8/layout/hierarchy4"/>
    <dgm:cxn modelId="{FBC64CC1-073F-4894-8F1B-35FC44B8795B}" type="presParOf" srcId="{084035A9-99C7-44A4-BC5C-5932AE8FE8FA}" destId="{1906798F-9686-4A98-8C1D-85F213242495}" srcOrd="1" destOrd="0" presId="urn:microsoft.com/office/officeart/2005/8/layout/hierarchy4"/>
    <dgm:cxn modelId="{EE81B488-3D51-427D-831E-8C59EB750BFF}" type="presParOf" srcId="{084035A9-99C7-44A4-BC5C-5932AE8FE8FA}" destId="{5F111F3E-4C06-485D-9EC6-FF9D5604C92F}" srcOrd="2" destOrd="0" presId="urn:microsoft.com/office/officeart/2005/8/layout/hierarchy4"/>
    <dgm:cxn modelId="{74F9033D-A41C-414B-A415-894650FE3C77}" type="presParOf" srcId="{5F111F3E-4C06-485D-9EC6-FF9D5604C92F}" destId="{A5650544-5157-4973-9949-3DFA825C0AB4}" srcOrd="0" destOrd="0" presId="urn:microsoft.com/office/officeart/2005/8/layout/hierarchy4"/>
    <dgm:cxn modelId="{D7DD2FE0-0025-40CC-BC30-6F51E3470242}" type="presParOf" srcId="{A5650544-5157-4973-9949-3DFA825C0AB4}" destId="{1AB5DC5A-CCF0-489E-8FDE-779DFCC318D4}" srcOrd="0" destOrd="0" presId="urn:microsoft.com/office/officeart/2005/8/layout/hierarchy4"/>
    <dgm:cxn modelId="{E7107181-FD9F-4177-8283-83FCF3EBA080}" type="presParOf" srcId="{A5650544-5157-4973-9949-3DFA825C0AB4}" destId="{5C3B74FA-861A-4CEF-BEC4-7E6E89AC78EF}" srcOrd="1" destOrd="0" presId="urn:microsoft.com/office/officeart/2005/8/layout/hierarchy4"/>
    <dgm:cxn modelId="{334FC8A1-2275-4E6F-BF11-4FBBBD3FCDEC}" type="presParOf" srcId="{A5650544-5157-4973-9949-3DFA825C0AB4}" destId="{0207EF08-EE5D-4752-A9A8-9A20E6663063}" srcOrd="2" destOrd="0" presId="urn:microsoft.com/office/officeart/2005/8/layout/hierarchy4"/>
    <dgm:cxn modelId="{048450D9-110D-4737-831E-73AD6A61ADEC}" type="presParOf" srcId="{0207EF08-EE5D-4752-A9A8-9A20E6663063}" destId="{5DF17E43-A1A5-4EF9-A1FF-0B318CEE406E}" srcOrd="0" destOrd="0" presId="urn:microsoft.com/office/officeart/2005/8/layout/hierarchy4"/>
    <dgm:cxn modelId="{D375608F-6315-4CC3-9B92-E0A64B76CC9E}" type="presParOf" srcId="{5DF17E43-A1A5-4EF9-A1FF-0B318CEE406E}" destId="{9C2BE8A6-6079-44C3-95C1-246D8ECCB09B}" srcOrd="0" destOrd="0" presId="urn:microsoft.com/office/officeart/2005/8/layout/hierarchy4"/>
    <dgm:cxn modelId="{7608BE75-A1AC-4B94-855B-52A859843C3E}" type="presParOf" srcId="{5DF17E43-A1A5-4EF9-A1FF-0B318CEE406E}" destId="{CFFB3E4F-0100-4B1E-A09D-25D67F39D3FB}" srcOrd="1" destOrd="0" presId="urn:microsoft.com/office/officeart/2005/8/layout/hierarchy4"/>
    <dgm:cxn modelId="{2709F85C-5D76-4321-B763-2453A45684F5}" type="presParOf" srcId="{0207EF08-EE5D-4752-A9A8-9A20E6663063}" destId="{C71088C0-6FFD-4F0D-9072-03EBA8CFFE96}" srcOrd="1" destOrd="0" presId="urn:microsoft.com/office/officeart/2005/8/layout/hierarchy4"/>
    <dgm:cxn modelId="{1DD6FCF2-A356-413F-A560-510A6C6B2D2F}" type="presParOf" srcId="{0207EF08-EE5D-4752-A9A8-9A20E6663063}" destId="{B0989549-C63E-41A2-9661-FED769FFF4ED}" srcOrd="2" destOrd="0" presId="urn:microsoft.com/office/officeart/2005/8/layout/hierarchy4"/>
    <dgm:cxn modelId="{1B466F0C-EA9E-407E-9676-017AF5889B2C}" type="presParOf" srcId="{B0989549-C63E-41A2-9661-FED769FFF4ED}" destId="{CBF0B437-EEA0-4274-9832-75FA97DBC061}" srcOrd="0" destOrd="0" presId="urn:microsoft.com/office/officeart/2005/8/layout/hierarchy4"/>
    <dgm:cxn modelId="{A2B3D973-6D19-47BD-A47B-D99134EE9413}" type="presParOf" srcId="{B0989549-C63E-41A2-9661-FED769FFF4ED}" destId="{4DDFA93E-5003-4471-8413-B85F1D465901}" srcOrd="1" destOrd="0" presId="urn:microsoft.com/office/officeart/2005/8/layout/hierarchy4"/>
    <dgm:cxn modelId="{859933EC-6616-4C37-BEA8-9EFC035A284D}" type="presParOf" srcId="{0207EF08-EE5D-4752-A9A8-9A20E6663063}" destId="{395DB3F5-2D4F-4A4A-ABEF-9AED9C7D130B}" srcOrd="3" destOrd="0" presId="urn:microsoft.com/office/officeart/2005/8/layout/hierarchy4"/>
    <dgm:cxn modelId="{57E6974A-71F9-4E5C-BF36-B470F2C49939}" type="presParOf" srcId="{0207EF08-EE5D-4752-A9A8-9A20E6663063}" destId="{725A4FC2-9306-4A55-864E-0848585E9529}" srcOrd="4" destOrd="0" presId="urn:microsoft.com/office/officeart/2005/8/layout/hierarchy4"/>
    <dgm:cxn modelId="{DB96D156-083E-4C9A-8487-99A6B41AB760}" type="presParOf" srcId="{725A4FC2-9306-4A55-864E-0848585E9529}" destId="{0A29D2EC-69C3-40BA-93BA-A1072AA2868C}" srcOrd="0" destOrd="0" presId="urn:microsoft.com/office/officeart/2005/8/layout/hierarchy4"/>
    <dgm:cxn modelId="{2E56C4DD-BCBC-4E0A-AE99-81D3917A5FAA}" type="presParOf" srcId="{725A4FC2-9306-4A55-864E-0848585E9529}" destId="{1323E5AF-F7D5-413D-9851-66BA0944F851}" srcOrd="1" destOrd="0" presId="urn:microsoft.com/office/officeart/2005/8/layout/hierarchy4"/>
    <dgm:cxn modelId="{8259CB05-B8D3-4368-A875-E25B6700B0E1}" type="presParOf" srcId="{5F111F3E-4C06-485D-9EC6-FF9D5604C92F}" destId="{FCB28197-731D-4142-A2BF-9930A2ED7A17}" srcOrd="1" destOrd="0" presId="urn:microsoft.com/office/officeart/2005/8/layout/hierarchy4"/>
    <dgm:cxn modelId="{CDF1DAE3-F621-47AA-8C9A-57E7405B8C1E}" type="presParOf" srcId="{5F111F3E-4C06-485D-9EC6-FF9D5604C92F}" destId="{BDEB8050-192C-4D62-8F50-CB69C429CA09}" srcOrd="2" destOrd="0" presId="urn:microsoft.com/office/officeart/2005/8/layout/hierarchy4"/>
    <dgm:cxn modelId="{52546B66-3710-48D0-87CD-6ACD6639C0E7}" type="presParOf" srcId="{BDEB8050-192C-4D62-8F50-CB69C429CA09}" destId="{A8DC4546-41A2-41D8-BDF6-8395A3A41278}" srcOrd="0" destOrd="0" presId="urn:microsoft.com/office/officeart/2005/8/layout/hierarchy4"/>
    <dgm:cxn modelId="{6B36D4B9-365F-4111-ACD1-445644071206}" type="presParOf" srcId="{BDEB8050-192C-4D62-8F50-CB69C429CA09}" destId="{A50BA1BF-2A9E-4C22-BE73-4952E25B8BC2}" srcOrd="1" destOrd="0" presId="urn:microsoft.com/office/officeart/2005/8/layout/hierarchy4"/>
    <dgm:cxn modelId="{906B1001-6F27-45CD-85D5-28439FB2F4A1}" type="presParOf" srcId="{BDEB8050-192C-4D62-8F50-CB69C429CA09}" destId="{B0AD6527-121C-4FB9-B689-2D3B407A04AC}" srcOrd="2" destOrd="0" presId="urn:microsoft.com/office/officeart/2005/8/layout/hierarchy4"/>
    <dgm:cxn modelId="{7A44471E-4A80-465B-A928-854A5A779A6E}" type="presParOf" srcId="{B0AD6527-121C-4FB9-B689-2D3B407A04AC}" destId="{F0AD789A-00AA-4408-BEA5-FC813498506D}" srcOrd="0" destOrd="0" presId="urn:microsoft.com/office/officeart/2005/8/layout/hierarchy4"/>
    <dgm:cxn modelId="{7D85A03A-DF33-48CF-BE27-02164F890F25}" type="presParOf" srcId="{F0AD789A-00AA-4408-BEA5-FC813498506D}" destId="{4709DCA2-F035-4285-9FA3-9D67688584F4}" srcOrd="0" destOrd="0" presId="urn:microsoft.com/office/officeart/2005/8/layout/hierarchy4"/>
    <dgm:cxn modelId="{B4CC1A6B-1D2D-4F02-AED3-90BC6E18BCBE}" type="presParOf" srcId="{F0AD789A-00AA-4408-BEA5-FC813498506D}" destId="{31DE6AF9-72E7-421B-A648-2E2DEE63A388}" srcOrd="1" destOrd="0" presId="urn:microsoft.com/office/officeart/2005/8/layout/hierarchy4"/>
    <dgm:cxn modelId="{D4344AA5-77F7-4A2F-AEC1-810A6DDFB69C}" type="presParOf" srcId="{5F111F3E-4C06-485D-9EC6-FF9D5604C92F}" destId="{F0E90353-4EEB-4C9F-80C9-F8C054EEEC4C}" srcOrd="3" destOrd="0" presId="urn:microsoft.com/office/officeart/2005/8/layout/hierarchy4"/>
    <dgm:cxn modelId="{D474950B-128B-496E-8D0A-BFAACBC26015}" type="presParOf" srcId="{5F111F3E-4C06-485D-9EC6-FF9D5604C92F}" destId="{D8AC1919-5BE1-4A99-A0F4-C1C15C3C908B}" srcOrd="4" destOrd="0" presId="urn:microsoft.com/office/officeart/2005/8/layout/hierarchy4"/>
    <dgm:cxn modelId="{E8129E5E-BE8E-49C9-A166-F831E70EDDA2}" type="presParOf" srcId="{D8AC1919-5BE1-4A99-A0F4-C1C15C3C908B}" destId="{5223E6B3-18E1-4194-ABE8-FDCC67AF73D3}" srcOrd="0" destOrd="0" presId="urn:microsoft.com/office/officeart/2005/8/layout/hierarchy4"/>
    <dgm:cxn modelId="{3C309053-C169-4D0E-A4FB-3A216C6E5267}" type="presParOf" srcId="{D8AC1919-5BE1-4A99-A0F4-C1C15C3C908B}" destId="{A985D054-7F2E-4C69-880D-C715C8AA105B}" srcOrd="1" destOrd="0" presId="urn:microsoft.com/office/officeart/2005/8/layout/hierarchy4"/>
    <dgm:cxn modelId="{BD6770E8-6256-4B9D-88BF-61604520F751}" type="presParOf" srcId="{D8AC1919-5BE1-4A99-A0F4-C1C15C3C908B}" destId="{083BC8EF-6123-47B5-A67B-31EBFE416B5C}" srcOrd="2" destOrd="0" presId="urn:microsoft.com/office/officeart/2005/8/layout/hierarchy4"/>
    <dgm:cxn modelId="{92AF01B8-11A7-42B4-8663-AD1E3077A08D}" type="presParOf" srcId="{083BC8EF-6123-47B5-A67B-31EBFE416B5C}" destId="{135811AC-FEB0-4936-BAE9-490B7CCD1794}" srcOrd="0" destOrd="0" presId="urn:microsoft.com/office/officeart/2005/8/layout/hierarchy4"/>
    <dgm:cxn modelId="{1FC51DA8-B75C-4F1F-8CF9-B22098C28FA0}" type="presParOf" srcId="{135811AC-FEB0-4936-BAE9-490B7CCD1794}" destId="{7F5A5B17-95DB-42F4-A34E-AE91DE055136}" srcOrd="0" destOrd="0" presId="urn:microsoft.com/office/officeart/2005/8/layout/hierarchy4"/>
    <dgm:cxn modelId="{68895CE5-0ADB-4644-AE40-4B9C0E9EECB7}" type="presParOf" srcId="{135811AC-FEB0-4936-BAE9-490B7CCD1794}" destId="{C44C6E40-D5BE-4DCC-A75D-CADC5F2A5EA0}" srcOrd="1" destOrd="0" presId="urn:microsoft.com/office/officeart/2005/8/layout/hierarchy4"/>
    <dgm:cxn modelId="{C5358AEA-9C85-4ACB-BAB8-13F2B4573E15}" type="presParOf" srcId="{5F111F3E-4C06-485D-9EC6-FF9D5604C92F}" destId="{94DDDF2C-9F7D-469C-9012-7B7428BBCA23}" srcOrd="5" destOrd="0" presId="urn:microsoft.com/office/officeart/2005/8/layout/hierarchy4"/>
    <dgm:cxn modelId="{2B42E026-47DB-4C47-A813-0DC324655D75}" type="presParOf" srcId="{5F111F3E-4C06-485D-9EC6-FF9D5604C92F}" destId="{BA5B9C5E-0BAD-4317-ACA6-FF4D330D47C2}" srcOrd="6" destOrd="0" presId="urn:microsoft.com/office/officeart/2005/8/layout/hierarchy4"/>
    <dgm:cxn modelId="{1924DFBE-D73B-4E74-9F5B-FEB7CD159572}" type="presParOf" srcId="{BA5B9C5E-0BAD-4317-ACA6-FF4D330D47C2}" destId="{68FEFA0C-2567-4168-96F6-319288E350CC}" srcOrd="0" destOrd="0" presId="urn:microsoft.com/office/officeart/2005/8/layout/hierarchy4"/>
    <dgm:cxn modelId="{26124FD9-93FC-429C-BD0A-C8645E51F890}" type="presParOf" srcId="{BA5B9C5E-0BAD-4317-ACA6-FF4D330D47C2}" destId="{5B23EA7F-D5A4-4692-B124-04105E664A14}" srcOrd="1" destOrd="0" presId="urn:microsoft.com/office/officeart/2005/8/layout/hierarchy4"/>
    <dgm:cxn modelId="{B7051B93-0997-4CEE-953D-EA526BE4F211}" type="presParOf" srcId="{BA5B9C5E-0BAD-4317-ACA6-FF4D330D47C2}" destId="{902F6834-8EE7-4CBF-8CC3-A0B5993ADD35}" srcOrd="2" destOrd="0" presId="urn:microsoft.com/office/officeart/2005/8/layout/hierarchy4"/>
    <dgm:cxn modelId="{9D6CABFD-1F05-4C36-9F15-146677B8F1A4}" type="presParOf" srcId="{902F6834-8EE7-4CBF-8CC3-A0B5993ADD35}" destId="{92E68673-09A1-4446-BC4B-119C3511D6E2}" srcOrd="0" destOrd="0" presId="urn:microsoft.com/office/officeart/2005/8/layout/hierarchy4"/>
    <dgm:cxn modelId="{F9325DAF-BA4A-4494-9F0F-5BEAEA964E40}" type="presParOf" srcId="{92E68673-09A1-4446-BC4B-119C3511D6E2}" destId="{8D4D1BD6-D308-4A9B-A427-2677589F7C0E}" srcOrd="0" destOrd="0" presId="urn:microsoft.com/office/officeart/2005/8/layout/hierarchy4"/>
    <dgm:cxn modelId="{0524BE7F-6EE9-4709-AFD5-FE585ABFBD5C}" type="presParOf" srcId="{92E68673-09A1-4446-BC4B-119C3511D6E2}" destId="{79391021-B91F-4B82-AA29-B6C9399A0D37}" srcOrd="1" destOrd="0" presId="urn:microsoft.com/office/officeart/2005/8/layout/hierarchy4"/>
    <dgm:cxn modelId="{1B9F79AD-81D2-474A-B796-0DB24FB5C3A7}" type="presParOf" srcId="{902F6834-8EE7-4CBF-8CC3-A0B5993ADD35}" destId="{A2ABCE92-52BE-4FE7-B6A7-9BBCDA23EFB8}" srcOrd="1" destOrd="0" presId="urn:microsoft.com/office/officeart/2005/8/layout/hierarchy4"/>
    <dgm:cxn modelId="{C5EAC0C7-363F-493C-8108-863FB9B9F7BC}" type="presParOf" srcId="{902F6834-8EE7-4CBF-8CC3-A0B5993ADD35}" destId="{3728B0B0-49F1-41CF-94C9-4BD09DAE1504}" srcOrd="2" destOrd="0" presId="urn:microsoft.com/office/officeart/2005/8/layout/hierarchy4"/>
    <dgm:cxn modelId="{7FA3D004-EA67-4121-810D-41FF58706FD3}" type="presParOf" srcId="{3728B0B0-49F1-41CF-94C9-4BD09DAE1504}" destId="{0F44242D-BEC2-4F1C-8232-5EDA0C286790}" srcOrd="0" destOrd="0" presId="urn:microsoft.com/office/officeart/2005/8/layout/hierarchy4"/>
    <dgm:cxn modelId="{F961151F-2CC9-4504-BDD0-55462D048256}" type="presParOf" srcId="{3728B0B0-49F1-41CF-94C9-4BD09DAE1504}" destId="{66CD3D70-AE57-439B-83E7-8FF0AA386D9F}" srcOrd="1" destOrd="0" presId="urn:microsoft.com/office/officeart/2005/8/layout/hierarchy4"/>
    <dgm:cxn modelId="{C39D50E0-8280-4B9D-A268-462167FB7B9C}" type="presParOf" srcId="{902F6834-8EE7-4CBF-8CC3-A0B5993ADD35}" destId="{9ED65FF8-DDDD-4F68-81D6-1061D186A78F}" srcOrd="3" destOrd="0" presId="urn:microsoft.com/office/officeart/2005/8/layout/hierarchy4"/>
    <dgm:cxn modelId="{A36C85D0-4DD2-4F7A-9607-DF9FC52B6EDE}" type="presParOf" srcId="{902F6834-8EE7-4CBF-8CC3-A0B5993ADD35}" destId="{99736079-811D-40F2-9F38-82DB2F017C43}" srcOrd="4" destOrd="0" presId="urn:microsoft.com/office/officeart/2005/8/layout/hierarchy4"/>
    <dgm:cxn modelId="{18108E28-C7A0-4AE4-8288-E074AF103FD8}" type="presParOf" srcId="{99736079-811D-40F2-9F38-82DB2F017C43}" destId="{CD945FDE-A05C-4BA6-B634-D26A7E9A9C81}" srcOrd="0" destOrd="0" presId="urn:microsoft.com/office/officeart/2005/8/layout/hierarchy4"/>
    <dgm:cxn modelId="{D4CBEEB4-AF52-4F32-98E0-5FF17BEE7DE1}" type="presParOf" srcId="{99736079-811D-40F2-9F38-82DB2F017C43}" destId="{02CD9BCD-9851-46C9-9793-C616229E1BA5}" srcOrd="1" destOrd="0" presId="urn:microsoft.com/office/officeart/2005/8/layout/hierarchy4"/>
    <dgm:cxn modelId="{E38E8799-DD13-4AB7-B92F-F0CAE21C1D25}" type="presParOf" srcId="{5F111F3E-4C06-485D-9EC6-FF9D5604C92F}" destId="{B3D386B6-E018-441A-97E0-1BF982181C10}" srcOrd="7" destOrd="0" presId="urn:microsoft.com/office/officeart/2005/8/layout/hierarchy4"/>
    <dgm:cxn modelId="{96495BBE-E9AC-48C3-93A5-A7C91042311E}" type="presParOf" srcId="{5F111F3E-4C06-485D-9EC6-FF9D5604C92F}" destId="{CC9446B8-28C2-4B3B-B8D8-DC3C6094D06D}" srcOrd="8" destOrd="0" presId="urn:microsoft.com/office/officeart/2005/8/layout/hierarchy4"/>
    <dgm:cxn modelId="{EE2B7CF7-2B3E-4BD4-8512-75A5BB0D9D76}" type="presParOf" srcId="{CC9446B8-28C2-4B3B-B8D8-DC3C6094D06D}" destId="{DA9837AF-6CBA-4DEB-B2B6-8CC260AD9119}" srcOrd="0" destOrd="0" presId="urn:microsoft.com/office/officeart/2005/8/layout/hierarchy4"/>
    <dgm:cxn modelId="{225BD06A-0EE2-4A90-9668-4996FD09930A}" type="presParOf" srcId="{CC9446B8-28C2-4B3B-B8D8-DC3C6094D06D}" destId="{EC2AE814-D5D6-412B-8EB0-0838E22A90AD}" srcOrd="1" destOrd="0" presId="urn:microsoft.com/office/officeart/2005/8/layout/hierarchy4"/>
    <dgm:cxn modelId="{48B5776F-FF53-4127-A9A3-EF8A1064A6DA}" type="presParOf" srcId="{CC9446B8-28C2-4B3B-B8D8-DC3C6094D06D}" destId="{30376C01-7FFA-4679-8DB8-286C6B909988}" srcOrd="2" destOrd="0" presId="urn:microsoft.com/office/officeart/2005/8/layout/hierarchy4"/>
    <dgm:cxn modelId="{8431716E-1F64-4104-94B6-0813F07286F1}" type="presParOf" srcId="{30376C01-7FFA-4679-8DB8-286C6B909988}" destId="{23E04C61-2A72-48E4-A4A7-F76B0365A2D0}" srcOrd="0" destOrd="0" presId="urn:microsoft.com/office/officeart/2005/8/layout/hierarchy4"/>
    <dgm:cxn modelId="{67E53AA0-0CB9-436D-B91E-D868FF41859C}" type="presParOf" srcId="{23E04C61-2A72-48E4-A4A7-F76B0365A2D0}" destId="{5C4F1FA6-7FB8-444D-8025-A6C7D7D69BE2}" srcOrd="0" destOrd="0" presId="urn:microsoft.com/office/officeart/2005/8/layout/hierarchy4"/>
    <dgm:cxn modelId="{0E1F9236-402D-47F4-BD19-1026B7DE19F0}" type="presParOf" srcId="{23E04C61-2A72-48E4-A4A7-F76B0365A2D0}" destId="{C7EF18BF-A216-4515-89A2-09FB5594BE2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86428-F56E-4457-AEFB-16056ABBA37D}">
      <dsp:nvSpPr>
        <dsp:cNvPr id="0" name=""/>
        <dsp:cNvSpPr/>
      </dsp:nvSpPr>
      <dsp:spPr>
        <a:xfrm>
          <a:off x="4850" y="482"/>
          <a:ext cx="8765998"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Predictive PDK</a:t>
          </a:r>
          <a:endParaRPr lang="en-US" sz="3600" kern="1200" dirty="0"/>
        </a:p>
      </dsp:txBody>
      <dsp:txXfrm>
        <a:off x="55263" y="50895"/>
        <a:ext cx="8665172" cy="1620396"/>
      </dsp:txXfrm>
    </dsp:sp>
    <dsp:sp modelId="{1AB5DC5A-CCF0-489E-8FDE-779DFCC318D4}">
      <dsp:nvSpPr>
        <dsp:cNvPr id="0" name=""/>
        <dsp:cNvSpPr/>
      </dsp:nvSpPr>
      <dsp:spPr>
        <a:xfrm>
          <a:off x="4850" y="1876238"/>
          <a:ext cx="2844522"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Electrical Models</a:t>
          </a:r>
        </a:p>
        <a:p>
          <a:pPr lvl="0" algn="ctr" defTabSz="577850">
            <a:lnSpc>
              <a:spcPct val="90000"/>
            </a:lnSpc>
            <a:spcBef>
              <a:spcPct val="0"/>
            </a:spcBef>
            <a:spcAft>
              <a:spcPct val="35000"/>
            </a:spcAft>
          </a:pPr>
          <a:r>
            <a:rPr lang="en-US" sz="1300" kern="1200" dirty="0" smtClean="0"/>
            <a:t>(BSIM CMG)</a:t>
          </a:r>
          <a:endParaRPr lang="en-US" sz="1300" kern="1200" dirty="0"/>
        </a:p>
      </dsp:txBody>
      <dsp:txXfrm>
        <a:off x="55263" y="1926651"/>
        <a:ext cx="2743696" cy="1620396"/>
      </dsp:txXfrm>
    </dsp:sp>
    <dsp:sp modelId="{9C2BE8A6-6079-44C3-95C1-246D8ECCB09B}">
      <dsp:nvSpPr>
        <dsp:cNvPr id="0" name=""/>
        <dsp:cNvSpPr/>
      </dsp:nvSpPr>
      <dsp:spPr>
        <a:xfrm>
          <a:off x="4850" y="3751995"/>
          <a:ext cx="922348"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V</a:t>
          </a:r>
          <a:r>
            <a:rPr lang="en-US" sz="1000" kern="1200" baseline="-25000" dirty="0" smtClean="0"/>
            <a:t>th</a:t>
          </a:r>
          <a:endParaRPr lang="en-US" sz="1000" kern="1200" baseline="-25000" dirty="0"/>
        </a:p>
      </dsp:txBody>
      <dsp:txXfrm>
        <a:off x="31865" y="3779010"/>
        <a:ext cx="868318" cy="1667192"/>
      </dsp:txXfrm>
    </dsp:sp>
    <dsp:sp modelId="{CBF0B437-EEA0-4274-9832-75FA97DBC061}">
      <dsp:nvSpPr>
        <dsp:cNvPr id="0" name=""/>
        <dsp:cNvSpPr/>
      </dsp:nvSpPr>
      <dsp:spPr>
        <a:xfrm>
          <a:off x="965937" y="3751995"/>
          <a:ext cx="922348"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Symbol" pitchFamily="18" charset="2"/>
            </a:rPr>
            <a:t>s</a:t>
          </a:r>
          <a:endParaRPr lang="en-US" sz="1000" kern="1200" dirty="0">
            <a:latin typeface="Symbol" pitchFamily="18" charset="2"/>
          </a:endParaRPr>
        </a:p>
      </dsp:txBody>
      <dsp:txXfrm>
        <a:off x="992952" y="3779010"/>
        <a:ext cx="868318" cy="1667192"/>
      </dsp:txXfrm>
    </dsp:sp>
    <dsp:sp modelId="{0A29D2EC-69C3-40BA-93BA-A1072AA2868C}">
      <dsp:nvSpPr>
        <dsp:cNvPr id="0" name=""/>
        <dsp:cNvSpPr/>
      </dsp:nvSpPr>
      <dsp:spPr>
        <a:xfrm>
          <a:off x="1927024" y="3751995"/>
          <a:ext cx="922348"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mj-lt"/>
            </a:rPr>
            <a:t>Temperature Dependence</a:t>
          </a:r>
          <a:endParaRPr lang="en-US" sz="1000" kern="1200" dirty="0">
            <a:latin typeface="+mj-lt"/>
          </a:endParaRPr>
        </a:p>
      </dsp:txBody>
      <dsp:txXfrm>
        <a:off x="1954039" y="3779010"/>
        <a:ext cx="868318" cy="1667192"/>
      </dsp:txXfrm>
    </dsp:sp>
    <dsp:sp modelId="{A8DC4546-41A2-41D8-BDF6-8395A3A41278}">
      <dsp:nvSpPr>
        <dsp:cNvPr id="0" name=""/>
        <dsp:cNvSpPr/>
      </dsp:nvSpPr>
      <dsp:spPr>
        <a:xfrm>
          <a:off x="2926850" y="1876238"/>
          <a:ext cx="922348"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DRC</a:t>
          </a:r>
        </a:p>
      </dsp:txBody>
      <dsp:txXfrm>
        <a:off x="2953865" y="1903253"/>
        <a:ext cx="868318" cy="1667192"/>
      </dsp:txXfrm>
    </dsp:sp>
    <dsp:sp modelId="{4709DCA2-F035-4285-9FA3-9D67688584F4}">
      <dsp:nvSpPr>
        <dsp:cNvPr id="0" name=""/>
        <dsp:cNvSpPr/>
      </dsp:nvSpPr>
      <dsp:spPr>
        <a:xfrm>
          <a:off x="2926850" y="3751995"/>
          <a:ext cx="922348"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Lithography Dependence</a:t>
          </a:r>
          <a:endParaRPr lang="en-US" sz="1000" kern="1200" dirty="0"/>
        </a:p>
      </dsp:txBody>
      <dsp:txXfrm>
        <a:off x="2953865" y="3779010"/>
        <a:ext cx="868318" cy="1667192"/>
      </dsp:txXfrm>
    </dsp:sp>
    <dsp:sp modelId="{5223E6B3-18E1-4194-ABE8-FDCC67AF73D3}">
      <dsp:nvSpPr>
        <dsp:cNvPr id="0" name=""/>
        <dsp:cNvSpPr/>
      </dsp:nvSpPr>
      <dsp:spPr>
        <a:xfrm>
          <a:off x="3926675" y="1876238"/>
          <a:ext cx="922348"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LVS </a:t>
          </a:r>
          <a:endParaRPr lang="en-US" sz="1300" kern="1200" dirty="0"/>
        </a:p>
      </dsp:txBody>
      <dsp:txXfrm>
        <a:off x="3953690" y="1903253"/>
        <a:ext cx="868318" cy="1667192"/>
      </dsp:txXfrm>
    </dsp:sp>
    <dsp:sp modelId="{7F5A5B17-95DB-42F4-A34E-AE91DE055136}">
      <dsp:nvSpPr>
        <dsp:cNvPr id="0" name=""/>
        <dsp:cNvSpPr/>
      </dsp:nvSpPr>
      <dsp:spPr>
        <a:xfrm>
          <a:off x="3926675" y="3751995"/>
          <a:ext cx="922348"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FinFET Parameter Handling</a:t>
          </a:r>
          <a:endParaRPr lang="en-US" sz="1000" kern="1200" dirty="0"/>
        </a:p>
      </dsp:txBody>
      <dsp:txXfrm>
        <a:off x="3953690" y="3779010"/>
        <a:ext cx="868318" cy="1667192"/>
      </dsp:txXfrm>
    </dsp:sp>
    <dsp:sp modelId="{68FEFA0C-2567-4168-96F6-319288E350CC}">
      <dsp:nvSpPr>
        <dsp:cNvPr id="0" name=""/>
        <dsp:cNvSpPr/>
      </dsp:nvSpPr>
      <dsp:spPr>
        <a:xfrm>
          <a:off x="4926501" y="1876238"/>
          <a:ext cx="2844522"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Extraction</a:t>
          </a:r>
        </a:p>
        <a:p>
          <a:pPr lvl="0" algn="ctr" defTabSz="577850">
            <a:lnSpc>
              <a:spcPct val="90000"/>
            </a:lnSpc>
            <a:spcBef>
              <a:spcPct val="0"/>
            </a:spcBef>
            <a:spcAft>
              <a:spcPct val="35000"/>
            </a:spcAft>
          </a:pPr>
          <a:r>
            <a:rPr lang="en-US" sz="1300" kern="1200" dirty="0" smtClean="0"/>
            <a:t>(ITF Standard)</a:t>
          </a:r>
          <a:endParaRPr lang="en-US" sz="1300" kern="1200" dirty="0"/>
        </a:p>
      </dsp:txBody>
      <dsp:txXfrm>
        <a:off x="4976914" y="1926651"/>
        <a:ext cx="2743696" cy="1620396"/>
      </dsp:txXfrm>
    </dsp:sp>
    <dsp:sp modelId="{8D4D1BD6-D308-4A9B-A427-2677589F7C0E}">
      <dsp:nvSpPr>
        <dsp:cNvPr id="0" name=""/>
        <dsp:cNvSpPr/>
      </dsp:nvSpPr>
      <dsp:spPr>
        <a:xfrm>
          <a:off x="4926501" y="3751995"/>
          <a:ext cx="922348"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Mask Layer Derivations</a:t>
          </a:r>
          <a:endParaRPr lang="en-US" sz="1000" kern="1200" dirty="0"/>
        </a:p>
      </dsp:txBody>
      <dsp:txXfrm>
        <a:off x="4953516" y="3779010"/>
        <a:ext cx="868318" cy="1667192"/>
      </dsp:txXfrm>
    </dsp:sp>
    <dsp:sp modelId="{0F44242D-BEC2-4F1C-8232-5EDA0C286790}">
      <dsp:nvSpPr>
        <dsp:cNvPr id="0" name=""/>
        <dsp:cNvSpPr/>
      </dsp:nvSpPr>
      <dsp:spPr>
        <a:xfrm>
          <a:off x="5887588" y="3751995"/>
          <a:ext cx="922348"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Stack Composition</a:t>
          </a:r>
          <a:endParaRPr lang="en-US" sz="1000" kern="1200" dirty="0"/>
        </a:p>
      </dsp:txBody>
      <dsp:txXfrm>
        <a:off x="5914603" y="3779010"/>
        <a:ext cx="868318" cy="1667192"/>
      </dsp:txXfrm>
    </dsp:sp>
    <dsp:sp modelId="{CD945FDE-A05C-4BA6-B634-D26A7E9A9C81}">
      <dsp:nvSpPr>
        <dsp:cNvPr id="0" name=""/>
        <dsp:cNvSpPr/>
      </dsp:nvSpPr>
      <dsp:spPr>
        <a:xfrm>
          <a:off x="6848675" y="3751995"/>
          <a:ext cx="922348"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R&amp;C Matching</a:t>
          </a:r>
          <a:endParaRPr lang="en-US" sz="1000" kern="1200" dirty="0"/>
        </a:p>
      </dsp:txBody>
      <dsp:txXfrm>
        <a:off x="6875690" y="3779010"/>
        <a:ext cx="868318" cy="1667192"/>
      </dsp:txXfrm>
    </dsp:sp>
    <dsp:sp modelId="{DA9837AF-6CBA-4DEB-B2B6-8CC260AD9119}">
      <dsp:nvSpPr>
        <dsp:cNvPr id="0" name=""/>
        <dsp:cNvSpPr/>
      </dsp:nvSpPr>
      <dsp:spPr>
        <a:xfrm>
          <a:off x="7848501" y="1876238"/>
          <a:ext cx="922348"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TechLEF</a:t>
          </a:r>
        </a:p>
        <a:p>
          <a:pPr lvl="0" algn="ctr" defTabSz="577850">
            <a:lnSpc>
              <a:spcPct val="90000"/>
            </a:lnSpc>
            <a:spcBef>
              <a:spcPct val="0"/>
            </a:spcBef>
            <a:spcAft>
              <a:spcPct val="35000"/>
            </a:spcAft>
          </a:pPr>
          <a:r>
            <a:rPr lang="en-US" sz="1300" kern="1200" dirty="0" smtClean="0"/>
            <a:t>(LEFDEF Standard)</a:t>
          </a:r>
          <a:endParaRPr lang="en-US" sz="1300" kern="1200" dirty="0"/>
        </a:p>
      </dsp:txBody>
      <dsp:txXfrm>
        <a:off x="7875516" y="1903253"/>
        <a:ext cx="868318" cy="1667192"/>
      </dsp:txXfrm>
    </dsp:sp>
    <dsp:sp modelId="{5C4F1FA6-7FB8-444D-8025-A6C7D7D69BE2}">
      <dsp:nvSpPr>
        <dsp:cNvPr id="0" name=""/>
        <dsp:cNvSpPr/>
      </dsp:nvSpPr>
      <dsp:spPr>
        <a:xfrm>
          <a:off x="7848501" y="3751995"/>
          <a:ext cx="922348" cy="172122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Lithography Dependence</a:t>
          </a:r>
          <a:endParaRPr lang="en-US" sz="1000" kern="1200" dirty="0"/>
        </a:p>
      </dsp:txBody>
      <dsp:txXfrm>
        <a:off x="7875516" y="3779010"/>
        <a:ext cx="868318" cy="16671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3154" name="Rectangle 2"/>
          <p:cNvSpPr>
            <a:spLocks noGrp="1" noChangeArrowheads="1"/>
          </p:cNvSpPr>
          <p:nvPr>
            <p:ph type="hdr" sz="quarter"/>
          </p:nvPr>
        </p:nvSpPr>
        <p:spPr bwMode="auto">
          <a:xfrm>
            <a:off x="0"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p>
        </p:txBody>
      </p:sp>
      <p:sp>
        <p:nvSpPr>
          <p:cNvPr id="433155" name="Rectangle 3"/>
          <p:cNvSpPr>
            <a:spLocks noGrp="1" noChangeArrowheads="1"/>
          </p:cNvSpPr>
          <p:nvPr>
            <p:ph type="dt" sz="quarter" idx="1"/>
          </p:nvPr>
        </p:nvSpPr>
        <p:spPr bwMode="auto">
          <a:xfrm>
            <a:off x="3819525"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433156" name="Rectangle 4"/>
          <p:cNvSpPr>
            <a:spLocks noGrp="1" noChangeArrowheads="1"/>
          </p:cNvSpPr>
          <p:nvPr>
            <p:ph type="ftr" sz="quarter" idx="2"/>
          </p:nvPr>
        </p:nvSpPr>
        <p:spPr bwMode="auto">
          <a:xfrm>
            <a:off x="0" y="9385300"/>
            <a:ext cx="292258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p>
        </p:txBody>
      </p:sp>
      <p:sp>
        <p:nvSpPr>
          <p:cNvPr id="433157" name="Rectangle 5"/>
          <p:cNvSpPr>
            <a:spLocks noGrp="1" noChangeArrowheads="1"/>
          </p:cNvSpPr>
          <p:nvPr>
            <p:ph type="sldNum" sz="quarter" idx="3"/>
          </p:nvPr>
        </p:nvSpPr>
        <p:spPr bwMode="auto">
          <a:xfrm>
            <a:off x="3819525" y="9385300"/>
            <a:ext cx="292258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D1823A0E-9FB1-44F3-B368-FB116909CDC7}" type="slidenum">
              <a:rPr lang="en-GB"/>
              <a:pPr/>
              <a:t>‹#›</a:t>
            </a:fld>
            <a:endParaRPr lang="en-GB"/>
          </a:p>
        </p:txBody>
      </p:sp>
    </p:spTree>
    <p:extLst>
      <p:ext uri="{BB962C8B-B14F-4D97-AF65-F5344CB8AC3E}">
        <p14:creationId xmlns:p14="http://schemas.microsoft.com/office/powerpoint/2010/main" val="2980960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p>
        </p:txBody>
      </p:sp>
      <p:sp>
        <p:nvSpPr>
          <p:cNvPr id="77827" name="Rectangle 3"/>
          <p:cNvSpPr>
            <a:spLocks noGrp="1" noChangeArrowheads="1"/>
          </p:cNvSpPr>
          <p:nvPr>
            <p:ph type="dt" idx="1"/>
          </p:nvPr>
        </p:nvSpPr>
        <p:spPr bwMode="auto">
          <a:xfrm>
            <a:off x="3819525"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15364" name="Rectangle 4"/>
          <p:cNvSpPr>
            <a:spLocks noGrp="1" noRot="1" noChangeAspect="1" noChangeArrowheads="1" noTextEdit="1"/>
          </p:cNvSpPr>
          <p:nvPr>
            <p:ph type="sldImg" idx="2"/>
          </p:nvPr>
        </p:nvSpPr>
        <p:spPr bwMode="auto">
          <a:xfrm>
            <a:off x="901700" y="741363"/>
            <a:ext cx="4940300" cy="3705225"/>
          </a:xfrm>
          <a:prstGeom prst="rect">
            <a:avLst/>
          </a:prstGeom>
          <a:noFill/>
          <a:ln w="9525">
            <a:solidFill>
              <a:srgbClr val="000000"/>
            </a:solidFill>
            <a:miter lim="800000"/>
            <a:headEnd/>
            <a:tailEnd/>
          </a:ln>
        </p:spPr>
      </p:sp>
      <p:sp>
        <p:nvSpPr>
          <p:cNvPr id="77829" name="Rectangle 5"/>
          <p:cNvSpPr>
            <a:spLocks noGrp="1" noChangeArrowheads="1"/>
          </p:cNvSpPr>
          <p:nvPr>
            <p:ph type="body" sz="quarter" idx="3"/>
          </p:nvPr>
        </p:nvSpPr>
        <p:spPr bwMode="auto">
          <a:xfrm>
            <a:off x="674688" y="4692650"/>
            <a:ext cx="5394325" cy="4446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7830" name="Rectangle 6"/>
          <p:cNvSpPr>
            <a:spLocks noGrp="1" noChangeArrowheads="1"/>
          </p:cNvSpPr>
          <p:nvPr>
            <p:ph type="ftr" sz="quarter" idx="4"/>
          </p:nvPr>
        </p:nvSpPr>
        <p:spPr bwMode="auto">
          <a:xfrm>
            <a:off x="0" y="9385300"/>
            <a:ext cx="292258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p>
        </p:txBody>
      </p:sp>
      <p:sp>
        <p:nvSpPr>
          <p:cNvPr id="77831" name="Rectangle 7"/>
          <p:cNvSpPr>
            <a:spLocks noGrp="1" noChangeArrowheads="1"/>
          </p:cNvSpPr>
          <p:nvPr>
            <p:ph type="sldNum" sz="quarter" idx="5"/>
          </p:nvPr>
        </p:nvSpPr>
        <p:spPr bwMode="auto">
          <a:xfrm>
            <a:off x="3819525" y="9385300"/>
            <a:ext cx="292258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35E16853-7D2F-4C3E-BDB6-44BF33528420}" type="slidenum">
              <a:rPr lang="en-GB"/>
              <a:pPr/>
              <a:t>‹#›</a:t>
            </a:fld>
            <a:endParaRPr lang="en-GB"/>
          </a:p>
        </p:txBody>
      </p:sp>
    </p:spTree>
    <p:extLst>
      <p:ext uri="{BB962C8B-B14F-4D97-AF65-F5344CB8AC3E}">
        <p14:creationId xmlns:p14="http://schemas.microsoft.com/office/powerpoint/2010/main" val="5607840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a:t>
            </a:r>
            <a:r>
              <a:rPr lang="en-US" baseline="0" dirty="0" smtClean="0"/>
              <a:t> to best appreciate what we see coming in the future, let’s back up and look at the landscape of the past.</a:t>
            </a:r>
            <a:endParaRPr lang="en-US" dirty="0" smtClean="0"/>
          </a:p>
          <a:p>
            <a:endParaRPr lang="en-US" dirty="0"/>
          </a:p>
        </p:txBody>
      </p:sp>
      <p:sp>
        <p:nvSpPr>
          <p:cNvPr id="4" name="Slide Number Placeholder 3"/>
          <p:cNvSpPr>
            <a:spLocks noGrp="1"/>
          </p:cNvSpPr>
          <p:nvPr>
            <p:ph type="sldNum" sz="quarter" idx="10"/>
          </p:nvPr>
        </p:nvSpPr>
        <p:spPr/>
        <p:txBody>
          <a:bodyPr/>
          <a:lstStyle/>
          <a:p>
            <a:fld id="{35E16853-7D2F-4C3E-BDB6-44BF33528420}" type="slidenum">
              <a:rPr lang="en-GB" smtClean="0"/>
              <a:pPr/>
              <a:t>6</a:t>
            </a:fld>
            <a:endParaRPr lang="en-GB"/>
          </a:p>
        </p:txBody>
      </p:sp>
    </p:spTree>
    <p:extLst>
      <p:ext uri="{BB962C8B-B14F-4D97-AF65-F5344CB8AC3E}">
        <p14:creationId xmlns:p14="http://schemas.microsoft.com/office/powerpoint/2010/main" val="3407890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a:ln/>
        </p:spPr>
      </p:sp>
      <p:sp>
        <p:nvSpPr>
          <p:cNvPr id="124930" name="Notes Placeholder 2"/>
          <p:cNvSpPr>
            <a:spLocks noGrp="1"/>
          </p:cNvSpPr>
          <p:nvPr>
            <p:ph type="body" idx="1"/>
          </p:nvPr>
        </p:nvSpPr>
        <p:spPr>
          <a:noFill/>
          <a:ln/>
        </p:spPr>
        <p:txBody>
          <a:bodyPr/>
          <a:lstStyle/>
          <a:p>
            <a:r>
              <a:rPr lang="en-US" smtClean="0"/>
              <a:t>With the finFET, we don’t get to change the fin at all.  Those parameters are set by the device physics.    </a:t>
            </a:r>
          </a:p>
        </p:txBody>
      </p:sp>
      <p:sp>
        <p:nvSpPr>
          <p:cNvPr id="124931" name="Slide Number Placeholder 3"/>
          <p:cNvSpPr>
            <a:spLocks noGrp="1"/>
          </p:cNvSpPr>
          <p:nvPr>
            <p:ph type="sldNum" sz="quarter" idx="5"/>
          </p:nvPr>
        </p:nvSpPr>
        <p:spPr>
          <a:noFill/>
        </p:spPr>
        <p:txBody>
          <a:bodyPr/>
          <a:lstStyle/>
          <a:p>
            <a:fld id="{070A315C-2ABD-4127-B489-EEFF0C3F2C16}" type="slidenum">
              <a:rPr lang="en-US" smtClean="0"/>
              <a:pPr/>
              <a:t>16</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126978" name="Notes Placeholder 2"/>
          <p:cNvSpPr>
            <a:spLocks noGrp="1"/>
          </p:cNvSpPr>
          <p:nvPr>
            <p:ph type="body" idx="1"/>
          </p:nvPr>
        </p:nvSpPr>
        <p:spPr>
          <a:noFill/>
          <a:ln/>
        </p:spPr>
        <p:txBody>
          <a:bodyPr/>
          <a:lstStyle/>
          <a:p>
            <a:r>
              <a:rPr lang="en-US" smtClean="0"/>
              <a:t>The only thing we can do to increase drive strength is to add another fin.   So this is what we refer to as “width quantization”.  Drive strength is 1x, 2x, 3x, and so on.</a:t>
            </a:r>
          </a:p>
        </p:txBody>
      </p:sp>
      <p:sp>
        <p:nvSpPr>
          <p:cNvPr id="126979" name="Slide Number Placeholder 3"/>
          <p:cNvSpPr>
            <a:spLocks noGrp="1"/>
          </p:cNvSpPr>
          <p:nvPr>
            <p:ph type="sldNum" sz="quarter" idx="5"/>
          </p:nvPr>
        </p:nvSpPr>
        <p:spPr>
          <a:noFill/>
        </p:spPr>
        <p:txBody>
          <a:bodyPr/>
          <a:lstStyle/>
          <a:p>
            <a:fld id="{CD127B7E-2BB6-4E46-8F4C-1C141B606012}" type="slidenum">
              <a:rPr lang="en-US" smtClean="0"/>
              <a:pPr/>
              <a:t>17</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a:ln/>
        </p:spPr>
      </p:sp>
      <p:sp>
        <p:nvSpPr>
          <p:cNvPr id="130050" name="Notes Placeholder 2"/>
          <p:cNvSpPr>
            <a:spLocks noGrp="1"/>
          </p:cNvSpPr>
          <p:nvPr>
            <p:ph type="body" idx="1"/>
          </p:nvPr>
        </p:nvSpPr>
        <p:spPr>
          <a:noFill/>
          <a:ln/>
        </p:spPr>
        <p:txBody>
          <a:bodyPr/>
          <a:lstStyle/>
          <a:p>
            <a:pPr marL="0" lvl="1" defTabSz="457200" eaLnBrk="1" hangingPunct="1">
              <a:spcBef>
                <a:spcPct val="0"/>
              </a:spcBef>
            </a:pPr>
            <a:r>
              <a:rPr lang="en-US" sz="1600" smtClean="0"/>
              <a:t>Here, I’m showing a set of cell optimization simulations, where the Y axis is timing and the X axis are the various optimization simulations across different groups of transistors within the cell, varying the device widths in allowable increments.   </a:t>
            </a:r>
          </a:p>
          <a:p>
            <a:pPr marL="0" lvl="1" defTabSz="457200" eaLnBrk="1" hangingPunct="1">
              <a:spcBef>
                <a:spcPct val="0"/>
              </a:spcBef>
            </a:pPr>
            <a:endParaRPr lang="en-US" smtClean="0"/>
          </a:p>
          <a:p>
            <a:pPr defTabSz="457200"/>
            <a:r>
              <a:rPr lang="en-US" smtClean="0"/>
              <a:t>All of the colored dots are legal with bulk devices, but as you can imagine, only a smaller number of discrete points will be legal with the finFETs.   It turns out that this issue is not as bad as you might think– more or less along the lines of this figure, where we got fairly close to the less constrained planar minimum in the yellow set.    That is, for any given cell.      But that is not the full issue with width quantization.</a:t>
            </a:r>
          </a:p>
        </p:txBody>
      </p:sp>
      <p:sp>
        <p:nvSpPr>
          <p:cNvPr id="130051" name="Slide Number Placeholder 3"/>
          <p:cNvSpPr>
            <a:spLocks noGrp="1"/>
          </p:cNvSpPr>
          <p:nvPr>
            <p:ph type="sldNum" sz="quarter" idx="5"/>
          </p:nvPr>
        </p:nvSpPr>
        <p:spPr>
          <a:noFill/>
        </p:spPr>
        <p:txBody>
          <a:bodyPr/>
          <a:lstStyle/>
          <a:p>
            <a:fld id="{99763AC0-A48C-454C-8AE6-1822DDF40340}" type="slidenum">
              <a:rPr lang="en-US" smtClean="0"/>
              <a:pPr/>
              <a:t>18</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a:ln/>
        </p:spPr>
      </p:sp>
      <p:sp>
        <p:nvSpPr>
          <p:cNvPr id="166914" name="Notes Placeholder 2"/>
          <p:cNvSpPr>
            <a:spLocks noGrp="1"/>
          </p:cNvSpPr>
          <p:nvPr>
            <p:ph type="body" idx="1"/>
          </p:nvPr>
        </p:nvSpPr>
        <p:spPr>
          <a:noFill/>
          <a:ln/>
        </p:spPr>
        <p:txBody>
          <a:bodyPr/>
          <a:lstStyle/>
          <a:p>
            <a:r>
              <a:rPr lang="en-US" smtClean="0"/>
              <a:t>It’s actually a bit more complicated than that.    It turns out there aren’t a lot of options for reasonable fin pitches.</a:t>
            </a:r>
          </a:p>
          <a:p>
            <a:r>
              <a:rPr lang="en-US" smtClean="0"/>
              <a:t/>
            </a:r>
            <a:br>
              <a:rPr lang="en-US" smtClean="0"/>
            </a:br>
            <a:r>
              <a:rPr lang="en-US" smtClean="0"/>
              <a:t>This is what we refer to as the gear ratio problem.     It’s an important point because only if the fin pitch equals the metal pitch do we see what I have labeled “Business As Usual”.     For only that fin pitch can standard cell designers take the design rules and make whatever cell height we want.      </a:t>
            </a:r>
          </a:p>
          <a:p>
            <a:endParaRPr lang="en-US" smtClean="0"/>
          </a:p>
          <a:p>
            <a:r>
              <a:rPr lang="en-US" smtClean="0"/>
              <a:t>For smaller fin pitches, we can fill in this table with more solutions if we allow small variations in fin pitch.    </a:t>
            </a:r>
          </a:p>
        </p:txBody>
      </p:sp>
      <p:sp>
        <p:nvSpPr>
          <p:cNvPr id="166915" name="Slide Number Placeholder 3"/>
          <p:cNvSpPr>
            <a:spLocks noGrp="1"/>
          </p:cNvSpPr>
          <p:nvPr>
            <p:ph type="sldNum" sz="quarter" idx="5"/>
          </p:nvPr>
        </p:nvSpPr>
        <p:spPr>
          <a:noFill/>
        </p:spPr>
        <p:txBody>
          <a:bodyPr/>
          <a:lstStyle/>
          <a:p>
            <a:fld id="{20ACE50E-96E3-4FE8-B34A-040B051BB513}" type="slidenum">
              <a:rPr lang="en-US" smtClean="0"/>
              <a:pPr/>
              <a:t>21</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we have the router</a:t>
            </a:r>
            <a:r>
              <a:rPr lang="en-US" baseline="0" dirty="0" smtClean="0"/>
              <a:t> coming through in the higher level of metal, on the pre-defined tracks.</a:t>
            </a:r>
            <a:endParaRPr lang="en-US" dirty="0"/>
          </a:p>
        </p:txBody>
      </p:sp>
      <p:sp>
        <p:nvSpPr>
          <p:cNvPr id="4" name="Slide Number Placeholder 3"/>
          <p:cNvSpPr>
            <a:spLocks noGrp="1"/>
          </p:cNvSpPr>
          <p:nvPr>
            <p:ph type="sldNum" sz="quarter" idx="10"/>
          </p:nvPr>
        </p:nvSpPr>
        <p:spPr/>
        <p:txBody>
          <a:bodyPr/>
          <a:lstStyle/>
          <a:p>
            <a:pPr>
              <a:defRPr/>
            </a:pPr>
            <a:fld id="{62A51473-464E-4EFD-BDB0-4F7F3A41BC46}" type="slidenum">
              <a:rPr lang="en-GB" smtClean="0"/>
              <a:pPr>
                <a:defRPr/>
              </a:pPr>
              <a:t>22</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a:t>
            </a:r>
            <a:r>
              <a:rPr lang="en-US" baseline="0" dirty="0" smtClean="0"/>
              <a:t> 32nm, some of the foundry processes still allowed perpendicular poly, but the penalty enforced via </a:t>
            </a:r>
            <a:r>
              <a:rPr lang="en-US" baseline="0" dirty="0" err="1" smtClean="0"/>
              <a:t>linewidth</a:t>
            </a:r>
            <a:r>
              <a:rPr lang="en-US" baseline="0" dirty="0" smtClean="0"/>
              <a:t> control was too much to justify.    Fully collinear gate shapes like this will often incur a </a:t>
            </a:r>
            <a:r>
              <a:rPr lang="en-US" baseline="0" dirty="0" err="1" smtClean="0"/>
              <a:t>penality</a:t>
            </a:r>
            <a:r>
              <a:rPr lang="en-US" baseline="0" dirty="0" smtClean="0"/>
              <a:t> in terms of increased poly pitches, but the end result is better than with the poly irregularity.</a:t>
            </a:r>
            <a:endParaRPr lang="en-US" dirty="0"/>
          </a:p>
        </p:txBody>
      </p:sp>
      <p:sp>
        <p:nvSpPr>
          <p:cNvPr id="4" name="Slide Number Placeholder 3"/>
          <p:cNvSpPr>
            <a:spLocks noGrp="1"/>
          </p:cNvSpPr>
          <p:nvPr>
            <p:ph type="sldNum" sz="quarter" idx="10"/>
          </p:nvPr>
        </p:nvSpPr>
        <p:spPr/>
        <p:txBody>
          <a:bodyPr/>
          <a:lstStyle/>
          <a:p>
            <a:pPr>
              <a:defRPr/>
            </a:pPr>
            <a:fld id="{62A51473-464E-4EFD-BDB0-4F7F3A41BC46}" type="slidenum">
              <a:rPr lang="en-GB" smtClean="0"/>
              <a:pPr>
                <a:defRPr/>
              </a:pPr>
              <a:t>27</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F488C2-4092-4A51-A3F1-45074E59E8BF}" type="slidenum">
              <a:rPr lang="en-US">
                <a:solidFill>
                  <a:srgbClr val="0000FF"/>
                </a:solidFill>
              </a:rPr>
              <a:pPr/>
              <a:t>34</a:t>
            </a:fld>
            <a:endParaRPr lang="en-US">
              <a:solidFill>
                <a:srgbClr val="0000FF"/>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en-US"/>
              <a:t>it can be coded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ChangeArrowheads="1" noTextEdit="1"/>
          </p:cNvSpPr>
          <p:nvPr>
            <p:ph type="sldImg"/>
          </p:nvPr>
        </p:nvSpPr>
        <p:spPr>
          <a:ln/>
        </p:spPr>
      </p:sp>
      <p:sp>
        <p:nvSpPr>
          <p:cNvPr id="17101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let me just cut to the chase</a:t>
            </a:r>
            <a:r>
              <a:rPr lang="en-US" baseline="0" dirty="0" smtClean="0"/>
              <a:t> and take a look at some </a:t>
            </a:r>
            <a:r>
              <a:rPr lang="en-US" baseline="0" dirty="0" err="1" smtClean="0"/>
              <a:t>finFET</a:t>
            </a:r>
            <a:r>
              <a:rPr lang="en-US" baseline="0" dirty="0" smtClean="0"/>
              <a:t> data.   Here’s a plot with a fairly famous format showing circuit delay vs. VDD.     </a:t>
            </a:r>
          </a:p>
          <a:p>
            <a:endParaRPr lang="en-US" baseline="0" dirty="0" smtClean="0"/>
          </a:p>
          <a:p>
            <a:r>
              <a:rPr lang="en-US" baseline="0" dirty="0" smtClean="0"/>
              <a:t>What I’m examining here is a relatively simple FOM or Figure of Merit circuit delay, which is just a simple collection of NANDs and NORs and Inverters with some typical wire loads thrown in.   The predictive device I have chosen for 14nm has similar static power to the 20nm device which is fairly representative of real 20nm process.      </a:t>
            </a:r>
          </a:p>
          <a:p>
            <a:endParaRPr lang="en-US" baseline="0" dirty="0" smtClean="0"/>
          </a:p>
          <a:p>
            <a:pPr algn="l"/>
            <a:r>
              <a:rPr lang="en-US" baseline="0" dirty="0" smtClean="0"/>
              <a:t>Note that the Y-axis scale here is The key take away here is that we can expect the transition to 14nm and </a:t>
            </a:r>
            <a:r>
              <a:rPr lang="en-US" baseline="0" dirty="0" err="1" smtClean="0"/>
              <a:t>finFETs</a:t>
            </a:r>
            <a:r>
              <a:rPr lang="en-US" baseline="0" dirty="0" smtClean="0"/>
              <a:t> to provide a benefit similar to what has been discussed publicly by other companies.    Keep in mind the scale here– this is a big jump--  The final determination on VDD will involve a lot of varying details, it will most likely be 0.8V give or take, but really in any point along that range we should be able to see a decent performance scaling along with the very attractive power savings that comes with power supply reduction.    </a:t>
            </a:r>
          </a:p>
          <a:p>
            <a:pPr algn="l"/>
            <a:endParaRPr lang="en-US" baseline="0" dirty="0" smtClean="0"/>
          </a:p>
          <a:p>
            <a:pPr algn="l"/>
            <a:endParaRPr lang="en-US" baseline="0" dirty="0" smtClean="0"/>
          </a:p>
          <a:p>
            <a:pPr algn="l"/>
            <a:endParaRPr lang="en-US" baseline="0" dirty="0" smtClean="0"/>
          </a:p>
        </p:txBody>
      </p:sp>
      <p:sp>
        <p:nvSpPr>
          <p:cNvPr id="4" name="Slide Number Placeholder 3"/>
          <p:cNvSpPr>
            <a:spLocks noGrp="1"/>
          </p:cNvSpPr>
          <p:nvPr>
            <p:ph type="sldNum" sz="quarter" idx="10"/>
          </p:nvPr>
        </p:nvSpPr>
        <p:spPr/>
        <p:txBody>
          <a:bodyPr/>
          <a:lstStyle/>
          <a:p>
            <a:fld id="{AF087CD6-7E79-4A5C-84EA-38270F6CE21A}" type="slidenum">
              <a:rPr lang="en-US" smtClean="0"/>
              <a:pPr/>
              <a:t>38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point here is that within a reasonable range of possible outcomes, 14nm FinFETs present the</a:t>
            </a:r>
            <a:r>
              <a:rPr lang="en-US" baseline="0" dirty="0" smtClean="0"/>
              <a:t> potential for a very good step in technology node scaling for power and performance from the specific viewpoint of low power standard cells.</a:t>
            </a:r>
          </a:p>
        </p:txBody>
      </p:sp>
      <p:sp>
        <p:nvSpPr>
          <p:cNvPr id="4" name="Slide Number Placeholder 3"/>
          <p:cNvSpPr>
            <a:spLocks noGrp="1"/>
          </p:cNvSpPr>
          <p:nvPr>
            <p:ph type="sldNum" sz="quarter" idx="10"/>
          </p:nvPr>
        </p:nvSpPr>
        <p:spPr/>
        <p:txBody>
          <a:bodyPr/>
          <a:lstStyle/>
          <a:p>
            <a:fld id="{AF087CD6-7E79-4A5C-84EA-38270F6CE21A}" type="slidenum">
              <a:rPr lang="en-US" smtClean="0"/>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most</a:t>
            </a:r>
            <a:r>
              <a:rPr lang="en-US" baseline="0" dirty="0" smtClean="0"/>
              <a:t> part, during this period, it has been reasonably accurate to predict circuit performance with fairly simple extrapolations of trends.</a:t>
            </a:r>
          </a:p>
          <a:p>
            <a:r>
              <a:rPr lang="en-US" baseline="0" dirty="0" smtClean="0"/>
              <a:t>This is how the ITRS calculates things.</a:t>
            </a:r>
            <a:endParaRPr lang="en-US" dirty="0" smtClean="0"/>
          </a:p>
          <a:p>
            <a:endParaRPr lang="en-US" dirty="0"/>
          </a:p>
        </p:txBody>
      </p:sp>
      <p:sp>
        <p:nvSpPr>
          <p:cNvPr id="4" name="Slide Number Placeholder 3"/>
          <p:cNvSpPr>
            <a:spLocks noGrp="1"/>
          </p:cNvSpPr>
          <p:nvPr>
            <p:ph type="sldNum" sz="quarter" idx="10"/>
          </p:nvPr>
        </p:nvSpPr>
        <p:spPr/>
        <p:txBody>
          <a:bodyPr/>
          <a:lstStyle/>
          <a:p>
            <a:fld id="{35E16853-7D2F-4C3E-BDB6-44BF33528420}" type="slidenum">
              <a:rPr lang="en-GB" smtClean="0"/>
              <a:pPr/>
              <a:t>7</a:t>
            </a:fld>
            <a:endParaRPr lang="en-GB"/>
          </a:p>
        </p:txBody>
      </p:sp>
    </p:spTree>
    <p:extLst>
      <p:ext uri="{BB962C8B-B14F-4D97-AF65-F5344CB8AC3E}">
        <p14:creationId xmlns:p14="http://schemas.microsoft.com/office/powerpoint/2010/main" val="2159563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is just a small snapshot of all of the things we’re developing simultaneously.</a:t>
            </a:r>
          </a:p>
          <a:p>
            <a:pPr eaLnBrk="1" hangingPunct="1">
              <a:spcBef>
                <a:spcPct val="0"/>
              </a:spcBef>
            </a:pPr>
            <a:endParaRPr lang="en-US" dirty="0" smtClean="0"/>
          </a:p>
          <a:p>
            <a:pPr eaLnBrk="1" hangingPunct="1">
              <a:spcBef>
                <a:spcPct val="0"/>
              </a:spcBef>
            </a:pPr>
            <a:r>
              <a:rPr lang="en-US" dirty="0" smtClean="0"/>
              <a:t>I’ve listed the things we’re doing along with all of the languages and syntaxes we’re supporting.  I think the breadth is pretty impressive.</a:t>
            </a:r>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421432-B273-40EB-B7F3-A72A47265777}" type="slidenum">
              <a:rPr lang="en-US"/>
              <a:pPr fontAlgn="base">
                <a:spcBef>
                  <a:spcPct val="0"/>
                </a:spcBef>
                <a:spcAft>
                  <a:spcPct val="0"/>
                </a:spcAft>
                <a:defRPr/>
              </a:pPr>
              <a:t>43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a:t>
            </a:r>
            <a:r>
              <a:rPr lang="en-US" baseline="0" dirty="0" smtClean="0"/>
              <a:t> here in 2014 we face a significant bump in technology complexity as double patterning (two </a:t>
            </a:r>
            <a:r>
              <a:rPr lang="en-US" baseline="0" dirty="0" err="1" smtClean="0"/>
              <a:t>litho</a:t>
            </a:r>
            <a:r>
              <a:rPr lang="en-US" baseline="0" dirty="0" smtClean="0"/>
              <a:t>/etch steps) comes online in 20nm and then FinFETs come shortly after that.   </a:t>
            </a:r>
            <a:endParaRPr lang="en-US" dirty="0" smtClean="0"/>
          </a:p>
          <a:p>
            <a:endParaRPr lang="en-US" dirty="0"/>
          </a:p>
        </p:txBody>
      </p:sp>
      <p:sp>
        <p:nvSpPr>
          <p:cNvPr id="4" name="Slide Number Placeholder 3"/>
          <p:cNvSpPr>
            <a:spLocks noGrp="1"/>
          </p:cNvSpPr>
          <p:nvPr>
            <p:ph type="sldNum" sz="quarter" idx="10"/>
          </p:nvPr>
        </p:nvSpPr>
        <p:spPr/>
        <p:txBody>
          <a:bodyPr/>
          <a:lstStyle/>
          <a:p>
            <a:fld id="{35E16853-7D2F-4C3E-BDB6-44BF33528420}" type="slidenum">
              <a:rPr lang="en-GB" smtClean="0"/>
              <a:pPr/>
              <a:t>8</a:t>
            </a:fld>
            <a:endParaRPr lang="en-GB"/>
          </a:p>
        </p:txBody>
      </p:sp>
    </p:spTree>
    <p:extLst>
      <p:ext uri="{BB962C8B-B14F-4D97-AF65-F5344CB8AC3E}">
        <p14:creationId xmlns:p14="http://schemas.microsoft.com/office/powerpoint/2010/main" val="215956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41363"/>
            <a:ext cx="4940300" cy="3705225"/>
          </a:xfrm>
        </p:spPr>
      </p:sp>
      <p:sp>
        <p:nvSpPr>
          <p:cNvPr id="3" name="Notes Placeholder 2"/>
          <p:cNvSpPr>
            <a:spLocks noGrp="1"/>
          </p:cNvSpPr>
          <p:nvPr>
            <p:ph type="body" idx="1"/>
          </p:nvPr>
        </p:nvSpPr>
        <p:spPr/>
        <p:txBody>
          <a:bodyPr/>
          <a:lstStyle/>
          <a:p>
            <a:r>
              <a:rPr lang="en-US" dirty="0" smtClean="0"/>
              <a:t>But this talk is about technology</a:t>
            </a:r>
            <a:r>
              <a:rPr lang="en-US" baseline="0" dirty="0" smtClean="0"/>
              <a:t> forecasting.   20/16/14…those technologies and products are already in the pipeline.  For forecasting, we need to look farther out…out to the horizon in which we have time to react in terms of processor roadmaps.</a:t>
            </a:r>
          </a:p>
          <a:p>
            <a:r>
              <a:rPr lang="en-US" baseline="0" dirty="0" smtClean="0"/>
              <a:t>And an over-reaching questions is– have we hit a technology complexity inflection point?</a:t>
            </a:r>
            <a:endParaRPr lang="en-US" dirty="0" smtClean="0"/>
          </a:p>
        </p:txBody>
      </p:sp>
      <p:sp>
        <p:nvSpPr>
          <p:cNvPr id="4" name="Slide Number Placeholder 3"/>
          <p:cNvSpPr>
            <a:spLocks noGrp="1"/>
          </p:cNvSpPr>
          <p:nvPr>
            <p:ph type="sldNum" sz="quarter" idx="10"/>
          </p:nvPr>
        </p:nvSpPr>
        <p:spPr/>
        <p:txBody>
          <a:bodyPr/>
          <a:lstStyle/>
          <a:p>
            <a:fld id="{579786E7-EDAB-724E-B5AE-1BDD6B8AC677}" type="slidenum">
              <a:rPr lang="en-US" smtClean="0"/>
              <a:pPr/>
              <a:t>9</a:t>
            </a:fld>
            <a:endParaRPr lang="en-US" dirty="0"/>
          </a:p>
        </p:txBody>
      </p:sp>
    </p:spTree>
    <p:extLst>
      <p:ext uri="{BB962C8B-B14F-4D97-AF65-F5344CB8AC3E}">
        <p14:creationId xmlns:p14="http://schemas.microsoft.com/office/powerpoint/2010/main" val="149365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41363"/>
            <a:ext cx="4940300" cy="3705225"/>
          </a:xfrm>
        </p:spPr>
      </p:sp>
      <p:sp>
        <p:nvSpPr>
          <p:cNvPr id="3" name="Notes Placeholder 2"/>
          <p:cNvSpPr>
            <a:spLocks noGrp="1"/>
          </p:cNvSpPr>
          <p:nvPr>
            <p:ph type="body" idx="1"/>
          </p:nvPr>
        </p:nvSpPr>
        <p:spPr/>
        <p:txBody>
          <a:bodyPr/>
          <a:lstStyle/>
          <a:p>
            <a:r>
              <a:rPr lang="en-US" dirty="0" smtClean="0"/>
              <a:t>Dennard scaling broke down, had to add strain.  Moore’s law upheld with clever patterning tricks.  But performance,</a:t>
            </a:r>
            <a:r>
              <a:rPr lang="en-US" baseline="0" dirty="0" smtClean="0"/>
              <a:t> power, and area scaling still held close to expectation from process scaling.</a:t>
            </a:r>
            <a:endParaRPr lang="en-US" dirty="0" smtClean="0"/>
          </a:p>
        </p:txBody>
      </p:sp>
      <p:sp>
        <p:nvSpPr>
          <p:cNvPr id="4" name="Slide Number Placeholder 3"/>
          <p:cNvSpPr>
            <a:spLocks noGrp="1"/>
          </p:cNvSpPr>
          <p:nvPr>
            <p:ph type="sldNum" sz="quarter" idx="10"/>
          </p:nvPr>
        </p:nvSpPr>
        <p:spPr/>
        <p:txBody>
          <a:bodyPr/>
          <a:lstStyle/>
          <a:p>
            <a:fld id="{579786E7-EDAB-724E-B5AE-1BDD6B8AC677}" type="slidenum">
              <a:rPr lang="en-US" smtClean="0"/>
              <a:pPr/>
              <a:t>10</a:t>
            </a:fld>
            <a:endParaRPr lang="en-US" dirty="0"/>
          </a:p>
        </p:txBody>
      </p:sp>
    </p:spTree>
    <p:extLst>
      <p:ext uri="{BB962C8B-B14F-4D97-AF65-F5344CB8AC3E}">
        <p14:creationId xmlns:p14="http://schemas.microsoft.com/office/powerpoint/2010/main" val="1493659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41363"/>
            <a:ext cx="4940300" cy="3705225"/>
          </a:xfrm>
        </p:spPr>
      </p:sp>
      <p:sp>
        <p:nvSpPr>
          <p:cNvPr id="3" name="Notes Placeholder 2"/>
          <p:cNvSpPr>
            <a:spLocks noGrp="1"/>
          </p:cNvSpPr>
          <p:nvPr>
            <p:ph type="body" idx="1"/>
          </p:nvPr>
        </p:nvSpPr>
        <p:spPr/>
        <p:txBody>
          <a:bodyPr/>
          <a:lstStyle/>
          <a:p>
            <a:r>
              <a:rPr lang="en-US" dirty="0" smtClean="0"/>
              <a:t>Here’s what we are watching</a:t>
            </a:r>
            <a:r>
              <a:rPr lang="en-US" baseline="0" dirty="0" smtClean="0"/>
              <a:t> for in PTM land.  Complexity is generally going up and to the right, but not in every specific case.</a:t>
            </a:r>
          </a:p>
          <a:p>
            <a:endParaRPr lang="en-US" baseline="0" dirty="0" smtClean="0"/>
          </a:p>
          <a:p>
            <a:r>
              <a:rPr lang="en-US" dirty="0" smtClean="0"/>
              <a:t>Directly</a:t>
            </a:r>
            <a:r>
              <a:rPr lang="en-US" baseline="0" dirty="0" smtClean="0"/>
              <a:t> on our PTM roadmap is the mobility-enhanced device (compound semiconductors, usually in the form of Quantum Well FETs, as published by Intel for instance).  We can compare these to the nanowires.   It appears IMEC is pushing the Vertical Nanowire (VNW) for 7nm but Horizontal (HNW is closer to the existing FinFET). </a:t>
            </a:r>
          </a:p>
          <a:p>
            <a:endParaRPr lang="en-US" baseline="0" dirty="0" smtClean="0"/>
          </a:p>
          <a:p>
            <a:r>
              <a:rPr lang="en-US" baseline="0" dirty="0" smtClean="0"/>
              <a:t>Somewhere in the 2023 time frame it is quite possible that we might find ourselves with NO silicon in the technology.    Probably a good idea to broaden the name from “silicon”.     </a:t>
            </a:r>
          </a:p>
          <a:p>
            <a:endParaRPr lang="en-US" baseline="0" dirty="0" smtClean="0"/>
          </a:p>
          <a:p>
            <a:r>
              <a:rPr lang="en-US" baseline="0" dirty="0" smtClean="0"/>
              <a:t>All of the patterning items are on our to-do list.   IBM 10nm POR is shown, which uses both triple patterning (LELELE) and Self Aligned Double Patterning.</a:t>
            </a:r>
          </a:p>
          <a:p>
            <a:r>
              <a:rPr lang="en-US" baseline="0" dirty="0" smtClean="0"/>
              <a:t>EUV or quad patterning comes after that.  EUV will likely need a secondary cut mask, which can be done with Direct Write E-Beam or Directed Self Assembly.   (ASML, IMEC collaboration)</a:t>
            </a:r>
          </a:p>
          <a:p>
            <a:endParaRPr lang="en-US" baseline="0" dirty="0" smtClean="0"/>
          </a:p>
          <a:p>
            <a:r>
              <a:rPr lang="en-US" baseline="0" dirty="0" smtClean="0"/>
              <a:t>Not a lot of investment in anything opto at this point.   Monitoring it for use as just I/O or for use inside the chip for global interconnect.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08B156F-D177-482A-ACE7-B8AF955D4A95}" type="slidenum">
              <a:rPr lang="en-US" smtClean="0"/>
              <a:pPr>
                <a:defRPr/>
              </a:pPr>
              <a:t>11</a:t>
            </a:fld>
            <a:endParaRPr lang="en-US" dirty="0"/>
          </a:p>
        </p:txBody>
      </p:sp>
    </p:spTree>
    <p:extLst>
      <p:ext uri="{BB962C8B-B14F-4D97-AF65-F5344CB8AC3E}">
        <p14:creationId xmlns:p14="http://schemas.microsoft.com/office/powerpoint/2010/main" val="3831943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41363"/>
            <a:ext cx="4940300" cy="3705225"/>
          </a:xfrm>
        </p:spPr>
      </p:sp>
      <p:sp>
        <p:nvSpPr>
          <p:cNvPr id="3" name="Notes Placeholder 2"/>
          <p:cNvSpPr>
            <a:spLocks noGrp="1"/>
          </p:cNvSpPr>
          <p:nvPr>
            <p:ph type="body" idx="1"/>
          </p:nvPr>
        </p:nvSpPr>
        <p:spPr/>
        <p:txBody>
          <a:bodyPr/>
          <a:lstStyle/>
          <a:p>
            <a:r>
              <a:rPr lang="en-US" baseline="0" dirty="0" smtClean="0"/>
              <a:t>Changing the material is a lot more complicated than just changing the mobility number in our SPICE models.    Band gap difference and density of state differences will lead to different on/off characteristics, and practical considerations such as good oxides and contacts are TBD.   HNW should be relatively safe for designers experiences with FinFETs, but VNW will be a new paradigm of layout entirely.    Graphene likewise should be not too much more complicated than standard FETs, but CNT presents entirely new levels of design complexity owing to extreme variability.   </a:t>
            </a:r>
          </a:p>
          <a:p>
            <a:endParaRPr lang="en-US" dirty="0"/>
          </a:p>
        </p:txBody>
      </p:sp>
      <p:sp>
        <p:nvSpPr>
          <p:cNvPr id="4" name="Slide Number Placeholder 3"/>
          <p:cNvSpPr>
            <a:spLocks noGrp="1"/>
          </p:cNvSpPr>
          <p:nvPr>
            <p:ph type="sldNum" sz="quarter" idx="10"/>
          </p:nvPr>
        </p:nvSpPr>
        <p:spPr/>
        <p:txBody>
          <a:bodyPr/>
          <a:lstStyle/>
          <a:p>
            <a:pPr>
              <a:defRPr/>
            </a:pPr>
            <a:fld id="{608B156F-D177-482A-ACE7-B8AF955D4A95}" type="slidenum">
              <a:rPr lang="en-US" smtClean="0"/>
              <a:pPr>
                <a:defRPr/>
              </a:pPr>
              <a:t>12</a:t>
            </a:fld>
            <a:endParaRPr lang="en-US" dirty="0"/>
          </a:p>
        </p:txBody>
      </p:sp>
    </p:spTree>
    <p:extLst>
      <p:ext uri="{BB962C8B-B14F-4D97-AF65-F5344CB8AC3E}">
        <p14:creationId xmlns:p14="http://schemas.microsoft.com/office/powerpoint/2010/main" val="3831943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41363"/>
            <a:ext cx="4940300" cy="3705225"/>
          </a:xfrm>
        </p:spPr>
      </p:sp>
      <p:sp>
        <p:nvSpPr>
          <p:cNvPr id="3" name="Notes Placeholder 2"/>
          <p:cNvSpPr>
            <a:spLocks noGrp="1"/>
          </p:cNvSpPr>
          <p:nvPr>
            <p:ph type="body" idx="1"/>
          </p:nvPr>
        </p:nvSpPr>
        <p:spPr/>
        <p:txBody>
          <a:bodyPr/>
          <a:lstStyle/>
          <a:p>
            <a:r>
              <a:rPr lang="en-US" baseline="0" dirty="0" smtClean="0"/>
              <a:t>Changing the material is a lot more complicated than just changing the mobility number in our SPICE models.    Band gap difference and density of state differences will lead to different on/off characteristics, and practical considerations such as good oxides and contacts are TBD.   HNW should be relatively safe for designers experiences with FinFETs, but VNW will be a new paradigm of layout entirely.    Graphene likewise should be not too much more complicated than standard FETs, but CNT presents entirely new levels of design complexity owing to extreme variability.   </a:t>
            </a:r>
          </a:p>
          <a:p>
            <a:endParaRPr lang="en-US" dirty="0"/>
          </a:p>
        </p:txBody>
      </p:sp>
      <p:sp>
        <p:nvSpPr>
          <p:cNvPr id="4" name="Slide Number Placeholder 3"/>
          <p:cNvSpPr>
            <a:spLocks noGrp="1"/>
          </p:cNvSpPr>
          <p:nvPr>
            <p:ph type="sldNum" sz="quarter" idx="10"/>
          </p:nvPr>
        </p:nvSpPr>
        <p:spPr/>
        <p:txBody>
          <a:bodyPr/>
          <a:lstStyle/>
          <a:p>
            <a:pPr>
              <a:defRPr/>
            </a:pPr>
            <a:fld id="{608B156F-D177-482A-ACE7-B8AF955D4A95}" type="slidenum">
              <a:rPr lang="en-US" smtClean="0"/>
              <a:pPr>
                <a:defRPr/>
              </a:pPr>
              <a:t>13</a:t>
            </a:fld>
            <a:endParaRPr lang="en-US" dirty="0"/>
          </a:p>
        </p:txBody>
      </p:sp>
    </p:spTree>
    <p:extLst>
      <p:ext uri="{BB962C8B-B14F-4D97-AF65-F5344CB8AC3E}">
        <p14:creationId xmlns:p14="http://schemas.microsoft.com/office/powerpoint/2010/main" val="3831943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a:ln/>
        </p:spPr>
      </p:sp>
      <p:sp>
        <p:nvSpPr>
          <p:cNvPr id="106498" name="Notes Placeholder 2"/>
          <p:cNvSpPr>
            <a:spLocks noGrp="1"/>
          </p:cNvSpPr>
          <p:nvPr>
            <p:ph type="body" idx="1"/>
          </p:nvPr>
        </p:nvSpPr>
        <p:spPr>
          <a:noFill/>
          <a:ln/>
        </p:spPr>
        <p:txBody>
          <a:bodyPr/>
          <a:lstStyle/>
          <a:p>
            <a:r>
              <a:rPr lang="en-US" smtClean="0"/>
              <a:t>Current between the source and drain can be much better controlled in this structure.</a:t>
            </a:r>
          </a:p>
        </p:txBody>
      </p:sp>
      <p:sp>
        <p:nvSpPr>
          <p:cNvPr id="106499" name="Slide Number Placeholder 3"/>
          <p:cNvSpPr>
            <a:spLocks noGrp="1"/>
          </p:cNvSpPr>
          <p:nvPr>
            <p:ph type="sldNum" sz="quarter" idx="5"/>
          </p:nvPr>
        </p:nvSpPr>
        <p:spPr>
          <a:noFill/>
        </p:spPr>
        <p:txBody>
          <a:bodyPr/>
          <a:lstStyle/>
          <a:p>
            <a:fld id="{366E6C2D-FEE1-4B58-BB81-8DC6D29942E7}" type="slidenum">
              <a:rPr lang="en-US" smtClean="0"/>
              <a:pPr/>
              <a:t>15</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7315" name="Picture 35" descr="combined"/>
          <p:cNvPicPr>
            <a:picLocks noChangeAspect="1" noChangeArrowheads="1"/>
          </p:cNvPicPr>
          <p:nvPr/>
        </p:nvPicPr>
        <p:blipFill>
          <a:blip r:embed="rId2"/>
          <a:srcRect/>
          <a:stretch>
            <a:fillRect/>
          </a:stretch>
        </p:blipFill>
        <p:spPr bwMode="auto">
          <a:xfrm>
            <a:off x="0" y="4757738"/>
            <a:ext cx="9144000" cy="2100263"/>
          </a:xfrm>
          <a:prstGeom prst="rect">
            <a:avLst/>
          </a:prstGeom>
          <a:noFill/>
        </p:spPr>
      </p:pic>
      <p:sp>
        <p:nvSpPr>
          <p:cNvPr id="97283" name="Rectangle 3"/>
          <p:cNvSpPr>
            <a:spLocks noGrp="1" noChangeArrowheads="1"/>
          </p:cNvSpPr>
          <p:nvPr>
            <p:ph type="ctrTitle"/>
          </p:nvPr>
        </p:nvSpPr>
        <p:spPr>
          <a:xfrm>
            <a:off x="927102" y="2058990"/>
            <a:ext cx="7337425" cy="1411287"/>
          </a:xfrm>
        </p:spPr>
        <p:txBody>
          <a:bodyPr wrap="square" anchor="t"/>
          <a:lstStyle>
            <a:lvl1pPr algn="ctr">
              <a:defRPr sz="4600"/>
            </a:lvl1pPr>
          </a:lstStyle>
          <a:p>
            <a:r>
              <a:rPr lang="en-US" smtClean="0"/>
              <a:t>Click to edit Master title style</a:t>
            </a:r>
            <a:endParaRPr lang="en-GB"/>
          </a:p>
        </p:txBody>
      </p:sp>
      <p:sp>
        <p:nvSpPr>
          <p:cNvPr id="97284" name="Rectangle 4"/>
          <p:cNvSpPr>
            <a:spLocks noGrp="1" noChangeArrowheads="1"/>
          </p:cNvSpPr>
          <p:nvPr>
            <p:ph type="subTitle" idx="1"/>
          </p:nvPr>
        </p:nvSpPr>
        <p:spPr>
          <a:xfrm>
            <a:off x="1216025" y="3673475"/>
            <a:ext cx="6711950" cy="1460500"/>
          </a:xfrm>
        </p:spPr>
        <p:txBody>
          <a:bodyPr/>
          <a:lstStyle>
            <a:lvl1pPr marL="0" indent="0" algn="ctr">
              <a:buFont typeface="Wingdings" pitchFamily="2" charset="2"/>
              <a:buNone/>
              <a:defRPr/>
            </a:lvl1pPr>
          </a:lstStyle>
          <a:p>
            <a:r>
              <a:rPr lang="en-US" smtClean="0"/>
              <a:t>Click to edit Master subtitle style</a:t>
            </a:r>
            <a:endParaRPr lang="en-GB"/>
          </a:p>
        </p:txBody>
      </p:sp>
      <p:sp>
        <p:nvSpPr>
          <p:cNvPr id="97310" name="Rectangle 30"/>
          <p:cNvSpPr>
            <a:spLocks noChangeArrowheads="1"/>
          </p:cNvSpPr>
          <p:nvPr/>
        </p:nvSpPr>
        <p:spPr bwMode="auto">
          <a:xfrm>
            <a:off x="257175" y="6621464"/>
            <a:ext cx="427038" cy="238125"/>
          </a:xfrm>
          <a:prstGeom prst="rect">
            <a:avLst/>
          </a:prstGeom>
          <a:noFill/>
          <a:ln w="9525">
            <a:noFill/>
            <a:miter lim="800000"/>
            <a:headEnd/>
            <a:tailEnd/>
          </a:ln>
          <a:effectLst/>
        </p:spPr>
        <p:txBody>
          <a:bodyPr/>
          <a:lstStyle/>
          <a:p>
            <a:pPr algn="r"/>
            <a:fld id="{30477D0E-3C20-42A0-8B59-EF6FD45C2F68}" type="slidenum">
              <a:rPr lang="en-GB" sz="900">
                <a:solidFill>
                  <a:schemeClr val="bg1"/>
                </a:solidFill>
              </a:rPr>
              <a:pPr algn="r"/>
              <a:t>‹#›</a:t>
            </a:fld>
            <a:endParaRPr lang="en-GB" sz="900">
              <a:solidFill>
                <a:schemeClr val="bg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2" y="7940"/>
            <a:ext cx="2193925" cy="63722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17488" y="7940"/>
            <a:ext cx="6430962" cy="6372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ubhead, Bullets -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smtClean="0"/>
              <a:t>Click to edit Master title style</a:t>
            </a:r>
            <a:endParaRPr kumimoji="0" lang="en-US" dirty="0"/>
          </a:p>
        </p:txBody>
      </p:sp>
      <p:sp>
        <p:nvSpPr>
          <p:cNvPr id="3" name="Content Placeholder 2"/>
          <p:cNvSpPr>
            <a:spLocks noGrp="1"/>
          </p:cNvSpPr>
          <p:nvPr>
            <p:ph sz="half" idx="1"/>
          </p:nvPr>
        </p:nvSpPr>
        <p:spPr>
          <a:xfrm>
            <a:off x="360000" y="1260000"/>
            <a:ext cx="8280000" cy="5040000"/>
          </a:xfrm>
        </p:spPr>
        <p:txBody>
          <a:bodyPr/>
          <a:lstStyle>
            <a:lvl1pPr marL="0" indent="0">
              <a:spcBef>
                <a:spcPts val="1400"/>
              </a:spcBef>
              <a:buFontTx/>
              <a:buNone/>
              <a:defRPr sz="2400"/>
            </a:lvl1pPr>
            <a:lvl2pPr>
              <a:defRPr sz="2000"/>
            </a:lvl2pPr>
            <a:lvl3pPr>
              <a:defRPr sz="2000"/>
            </a:lvl3pPr>
            <a:lvl4pPr>
              <a:defRPr sz="2000"/>
            </a:lvl4pPr>
            <a:lvl5pPr>
              <a:defRPr sz="2000"/>
            </a:lvl5pPr>
          </a:lstStyle>
          <a:p>
            <a:pPr lvl="0" eaLnBrk="1" latinLnBrk="0" hangingPunct="1"/>
            <a:r>
              <a:rPr lang="en-GB" dirty="0" smtClean="0"/>
              <a:t>Click to edit Master text styles</a:t>
            </a:r>
          </a:p>
          <a:p>
            <a:pPr lvl="1" eaLnBrk="1" latinLnBrk="0" hangingPunct="1"/>
            <a:r>
              <a:rPr lang="en-GB" dirty="0" smtClean="0"/>
              <a:t>Second level</a:t>
            </a:r>
          </a:p>
          <a:p>
            <a:pPr lvl="2" eaLnBrk="1" latinLnBrk="0" hangingPunct="1"/>
            <a:r>
              <a:rPr lang="en-GB" dirty="0" smtClean="0"/>
              <a:t>Third level</a:t>
            </a:r>
          </a:p>
          <a:p>
            <a:pPr lvl="3" eaLnBrk="1" latinLnBrk="0" hangingPunct="1"/>
            <a:r>
              <a:rPr lang="en-GB" dirty="0" smtClean="0"/>
              <a:t>Fourth level</a:t>
            </a:r>
          </a:p>
          <a:p>
            <a:pPr lvl="4" eaLnBrk="1" latinLnBrk="0" hangingPunct="1"/>
            <a:r>
              <a:rPr lang="en-GB" dirty="0" smtClean="0"/>
              <a:t>Fifth level</a:t>
            </a:r>
            <a:endParaRPr kumimoji="0" lang="en-US" dirty="0"/>
          </a:p>
        </p:txBody>
      </p:sp>
      <p:sp>
        <p:nvSpPr>
          <p:cNvPr id="4" name="Slide Number Placeholder 4"/>
          <p:cNvSpPr>
            <a:spLocks noGrp="1"/>
          </p:cNvSpPr>
          <p:nvPr>
            <p:ph type="sldNum" sz="quarter" idx="4"/>
          </p:nvPr>
        </p:nvSpPr>
        <p:spPr>
          <a:xfrm>
            <a:off x="5026917" y="6551192"/>
            <a:ext cx="360000" cy="240000"/>
          </a:xfrm>
          <a:prstGeom prst="rect">
            <a:avLst/>
          </a:prstGeom>
        </p:spPr>
        <p:txBody>
          <a:bodyPr vert="horz" lIns="0" tIns="0" bIns="0" anchor="t"/>
          <a:lstStyle>
            <a:lvl1pPr algn="l" eaLnBrk="1" latinLnBrk="0" hangingPunct="1">
              <a:defRPr kumimoji="0" sz="1000">
                <a:solidFill>
                  <a:schemeClr val="tx1"/>
                </a:solidFill>
                <a:latin typeface="+mn-lt"/>
                <a:cs typeface="Gill Sans Light"/>
              </a:defRPr>
            </a:lvl1pPr>
          </a:lstStyle>
          <a:p>
            <a:fld id="{319DA607-C033-414D-8F05-C963E77EB547}" type="slidenum">
              <a:rPr lang="en-US" smtClean="0"/>
              <a:pPr/>
              <a:t>‹#›</a:t>
            </a:fld>
            <a:endParaRPr lang="en-US" dirty="0"/>
          </a:p>
        </p:txBody>
      </p:sp>
    </p:spTree>
    <p:extLst>
      <p:ext uri="{BB962C8B-B14F-4D97-AF65-F5344CB8AC3E}">
        <p14:creationId xmlns:p14="http://schemas.microsoft.com/office/powerpoint/2010/main" val="2181204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17488" y="906463"/>
            <a:ext cx="4311650"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1538" y="906463"/>
            <a:ext cx="4311650"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6294" name="Picture 38" descr="combinedfooter"/>
          <p:cNvPicPr>
            <a:picLocks noChangeAspect="1" noChangeArrowheads="1"/>
          </p:cNvPicPr>
          <p:nvPr/>
        </p:nvPicPr>
        <p:blipFill>
          <a:blip r:embed="rId14"/>
          <a:srcRect/>
          <a:stretch>
            <a:fillRect/>
          </a:stretch>
        </p:blipFill>
        <p:spPr bwMode="auto">
          <a:xfrm>
            <a:off x="0" y="4757738"/>
            <a:ext cx="9144000" cy="2100263"/>
          </a:xfrm>
          <a:prstGeom prst="rect">
            <a:avLst/>
          </a:prstGeom>
          <a:noFill/>
        </p:spPr>
      </p:pic>
      <p:sp>
        <p:nvSpPr>
          <p:cNvPr id="96258" name="Rectangle 2"/>
          <p:cNvSpPr>
            <a:spLocks noGrp="1" noChangeArrowheads="1"/>
          </p:cNvSpPr>
          <p:nvPr>
            <p:ph type="title"/>
          </p:nvPr>
        </p:nvSpPr>
        <p:spPr bwMode="auto">
          <a:xfrm>
            <a:off x="217490" y="7939"/>
            <a:ext cx="8777287" cy="838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96259" name="Rectangle 3"/>
          <p:cNvSpPr>
            <a:spLocks noGrp="1" noChangeArrowheads="1"/>
          </p:cNvSpPr>
          <p:nvPr>
            <p:ph type="body" idx="1"/>
          </p:nvPr>
        </p:nvSpPr>
        <p:spPr bwMode="auto">
          <a:xfrm>
            <a:off x="217488" y="906463"/>
            <a:ext cx="8775700" cy="5473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96260" name="Line 4"/>
          <p:cNvSpPr>
            <a:spLocks noChangeShapeType="1"/>
          </p:cNvSpPr>
          <p:nvPr/>
        </p:nvSpPr>
        <p:spPr bwMode="auto">
          <a:xfrm>
            <a:off x="342900" y="787400"/>
            <a:ext cx="8801100" cy="0"/>
          </a:xfrm>
          <a:prstGeom prst="line">
            <a:avLst/>
          </a:prstGeom>
          <a:noFill/>
          <a:ln w="12700">
            <a:solidFill>
              <a:schemeClr val="folHlink"/>
            </a:solidFill>
            <a:round/>
            <a:headEnd/>
            <a:tailEnd/>
          </a:ln>
          <a:effectLst/>
        </p:spPr>
        <p:txBody>
          <a:bodyPr lIns="80167" tIns="40084" rIns="80167" bIns="40084" anchor="ctr"/>
          <a:lstStyle/>
          <a:p>
            <a:endParaRPr lang="en-GB"/>
          </a:p>
        </p:txBody>
      </p:sp>
      <p:sp>
        <p:nvSpPr>
          <p:cNvPr id="96284" name="Rectangle 28"/>
          <p:cNvSpPr>
            <a:spLocks noChangeArrowheads="1"/>
          </p:cNvSpPr>
          <p:nvPr/>
        </p:nvSpPr>
        <p:spPr bwMode="auto">
          <a:xfrm>
            <a:off x="257175" y="6621464"/>
            <a:ext cx="427038" cy="238125"/>
          </a:xfrm>
          <a:prstGeom prst="rect">
            <a:avLst/>
          </a:prstGeom>
          <a:noFill/>
          <a:ln w="9525">
            <a:noFill/>
            <a:miter lim="800000"/>
            <a:headEnd/>
            <a:tailEnd/>
          </a:ln>
          <a:effectLst/>
        </p:spPr>
        <p:txBody>
          <a:bodyPr/>
          <a:lstStyle/>
          <a:p>
            <a:pPr algn="r"/>
            <a:fld id="{CB3BD946-1972-463F-9E3C-3061958D246C}" type="slidenum">
              <a:rPr lang="en-GB" sz="900">
                <a:solidFill>
                  <a:schemeClr val="bg1"/>
                </a:solidFill>
              </a:rPr>
              <a:pPr algn="r"/>
              <a:t>‹#›</a:t>
            </a:fld>
            <a:endParaRPr lang="en-GB" sz="900">
              <a:solidFill>
                <a:schemeClr val="bg1"/>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89" r:id="rId12"/>
  </p:sldLayoutIdLst>
  <p:txStyles>
    <p:titleStyle>
      <a:lvl1pPr algn="l" rtl="0" eaLnBrk="1" fontAlgn="base" hangingPunct="1">
        <a:spcBef>
          <a:spcPct val="0"/>
        </a:spcBef>
        <a:spcAft>
          <a:spcPct val="0"/>
        </a:spcAft>
        <a:defRPr sz="3600" b="1">
          <a:solidFill>
            <a:srgbClr val="000000"/>
          </a:solidFill>
          <a:latin typeface="+mj-lt"/>
          <a:ea typeface="+mj-ea"/>
          <a:cs typeface="+mj-cs"/>
        </a:defRPr>
      </a:lvl1pPr>
      <a:lvl2pPr algn="l" rtl="0" eaLnBrk="1" fontAlgn="base" hangingPunct="1">
        <a:spcBef>
          <a:spcPct val="0"/>
        </a:spcBef>
        <a:spcAft>
          <a:spcPct val="0"/>
        </a:spcAft>
        <a:defRPr sz="3600" b="1">
          <a:solidFill>
            <a:srgbClr val="000000"/>
          </a:solidFill>
          <a:latin typeface="Arial" charset="0"/>
        </a:defRPr>
      </a:lvl2pPr>
      <a:lvl3pPr algn="l" rtl="0" eaLnBrk="1" fontAlgn="base" hangingPunct="1">
        <a:spcBef>
          <a:spcPct val="0"/>
        </a:spcBef>
        <a:spcAft>
          <a:spcPct val="0"/>
        </a:spcAft>
        <a:defRPr sz="3600" b="1">
          <a:solidFill>
            <a:srgbClr val="000000"/>
          </a:solidFill>
          <a:latin typeface="Arial" charset="0"/>
        </a:defRPr>
      </a:lvl3pPr>
      <a:lvl4pPr algn="l" rtl="0" eaLnBrk="1" fontAlgn="base" hangingPunct="1">
        <a:spcBef>
          <a:spcPct val="0"/>
        </a:spcBef>
        <a:spcAft>
          <a:spcPct val="0"/>
        </a:spcAft>
        <a:defRPr sz="3600" b="1">
          <a:solidFill>
            <a:srgbClr val="000000"/>
          </a:solidFill>
          <a:latin typeface="Arial" charset="0"/>
        </a:defRPr>
      </a:lvl4pPr>
      <a:lvl5pPr algn="l" rtl="0" eaLnBrk="1" fontAlgn="base" hangingPunct="1">
        <a:spcBef>
          <a:spcPct val="0"/>
        </a:spcBef>
        <a:spcAft>
          <a:spcPct val="0"/>
        </a:spcAft>
        <a:defRPr sz="3600" b="1">
          <a:solidFill>
            <a:srgbClr val="000000"/>
          </a:solidFill>
          <a:latin typeface="Arial" charset="0"/>
        </a:defRPr>
      </a:lvl5pPr>
      <a:lvl6pPr marL="457200" algn="l" rtl="0" eaLnBrk="1" fontAlgn="base" hangingPunct="1">
        <a:spcBef>
          <a:spcPct val="0"/>
        </a:spcBef>
        <a:spcAft>
          <a:spcPct val="0"/>
        </a:spcAft>
        <a:defRPr sz="3600" b="1">
          <a:solidFill>
            <a:srgbClr val="000000"/>
          </a:solidFill>
          <a:latin typeface="Arial" charset="0"/>
        </a:defRPr>
      </a:lvl6pPr>
      <a:lvl7pPr marL="914400" algn="l" rtl="0" eaLnBrk="1" fontAlgn="base" hangingPunct="1">
        <a:spcBef>
          <a:spcPct val="0"/>
        </a:spcBef>
        <a:spcAft>
          <a:spcPct val="0"/>
        </a:spcAft>
        <a:defRPr sz="3600" b="1">
          <a:solidFill>
            <a:srgbClr val="000000"/>
          </a:solidFill>
          <a:latin typeface="Arial" charset="0"/>
        </a:defRPr>
      </a:lvl7pPr>
      <a:lvl8pPr marL="1371600" algn="l" rtl="0" eaLnBrk="1" fontAlgn="base" hangingPunct="1">
        <a:spcBef>
          <a:spcPct val="0"/>
        </a:spcBef>
        <a:spcAft>
          <a:spcPct val="0"/>
        </a:spcAft>
        <a:defRPr sz="3600" b="1">
          <a:solidFill>
            <a:srgbClr val="000000"/>
          </a:solidFill>
          <a:latin typeface="Arial" charset="0"/>
        </a:defRPr>
      </a:lvl8pPr>
      <a:lvl9pPr marL="1828800" algn="l" rtl="0" eaLnBrk="1" fontAlgn="base" hangingPunct="1">
        <a:spcBef>
          <a:spcPct val="0"/>
        </a:spcBef>
        <a:spcAft>
          <a:spcPct val="0"/>
        </a:spcAft>
        <a:defRPr sz="3600" b="1">
          <a:solidFill>
            <a:srgbClr val="000000"/>
          </a:solidFill>
          <a:latin typeface="Arial" charset="0"/>
        </a:defRPr>
      </a:lvl9pPr>
    </p:titleStyle>
    <p:bodyStyle>
      <a:lvl1pPr marL="265113" indent="-265113" algn="l" rtl="0" eaLnBrk="1" fontAlgn="ctr" hangingPunct="1">
        <a:spcBef>
          <a:spcPct val="25000"/>
        </a:spcBef>
        <a:spcAft>
          <a:spcPct val="0"/>
        </a:spcAft>
        <a:buClr>
          <a:schemeClr val="accent1"/>
        </a:buClr>
        <a:buSzPct val="125000"/>
        <a:buFont typeface="Wingdings" pitchFamily="2" charset="2"/>
        <a:buChar char="§"/>
        <a:defRPr sz="2400">
          <a:solidFill>
            <a:srgbClr val="000000"/>
          </a:solidFill>
          <a:latin typeface="+mn-lt"/>
          <a:ea typeface="+mn-ea"/>
          <a:cs typeface="+mn-cs"/>
        </a:defRPr>
      </a:lvl1pPr>
      <a:lvl2pPr marL="722313" indent="-277813" algn="l" rtl="0" eaLnBrk="1" fontAlgn="ctr" hangingPunct="1">
        <a:spcBef>
          <a:spcPct val="25000"/>
        </a:spcBef>
        <a:spcAft>
          <a:spcPct val="0"/>
        </a:spcAft>
        <a:buClr>
          <a:schemeClr val="accent1"/>
        </a:buClr>
        <a:buSzPct val="125000"/>
        <a:buFont typeface="Wingdings" pitchFamily="2" charset="2"/>
        <a:buChar char="§"/>
        <a:defRPr sz="2000">
          <a:solidFill>
            <a:srgbClr val="000000"/>
          </a:solidFill>
          <a:latin typeface="+mn-lt"/>
        </a:defRPr>
      </a:lvl2pPr>
      <a:lvl3pPr marL="1165225" indent="-250825" algn="l" rtl="0" eaLnBrk="1" fontAlgn="ctr" hangingPunct="1">
        <a:spcBef>
          <a:spcPct val="25000"/>
        </a:spcBef>
        <a:spcAft>
          <a:spcPct val="0"/>
        </a:spcAft>
        <a:buClr>
          <a:schemeClr val="accent1"/>
        </a:buClr>
        <a:buSzPct val="125000"/>
        <a:buFont typeface="Wingdings" pitchFamily="2" charset="2"/>
        <a:buChar char="§"/>
        <a:defRPr sz="2000">
          <a:solidFill>
            <a:srgbClr val="000000"/>
          </a:solidFill>
          <a:latin typeface="+mn-lt"/>
        </a:defRPr>
      </a:lvl3pPr>
      <a:lvl4pPr marL="1600200" indent="-228600" algn="l" rtl="0" eaLnBrk="1" fontAlgn="ctr" hangingPunct="1">
        <a:spcBef>
          <a:spcPct val="25000"/>
        </a:spcBef>
        <a:spcAft>
          <a:spcPct val="0"/>
        </a:spcAft>
        <a:buClr>
          <a:schemeClr val="accent1"/>
        </a:buClr>
        <a:buSzPct val="125000"/>
        <a:buFont typeface="Wingdings" pitchFamily="2" charset="2"/>
        <a:buChar char="§"/>
        <a:defRPr sz="2000">
          <a:solidFill>
            <a:srgbClr val="000000"/>
          </a:solidFill>
          <a:latin typeface="+mn-lt"/>
        </a:defRPr>
      </a:lvl4pPr>
      <a:lvl5pPr marL="2057400" indent="-228600" algn="l" rtl="0" eaLnBrk="1" fontAlgn="ctr" hangingPunct="1">
        <a:spcBef>
          <a:spcPct val="25000"/>
        </a:spcBef>
        <a:spcAft>
          <a:spcPct val="0"/>
        </a:spcAft>
        <a:buClr>
          <a:schemeClr val="accent1"/>
        </a:buClr>
        <a:buSzPct val="125000"/>
        <a:buFont typeface="Wingdings" pitchFamily="2" charset="2"/>
        <a:buChar char="§"/>
        <a:defRPr sz="2000">
          <a:solidFill>
            <a:srgbClr val="000000"/>
          </a:solidFill>
          <a:latin typeface="+mn-lt"/>
        </a:defRPr>
      </a:lvl5pPr>
      <a:lvl6pPr marL="2514600" indent="-228600" algn="l" rtl="0" eaLnBrk="1" fontAlgn="ctr" hangingPunct="1">
        <a:spcBef>
          <a:spcPct val="25000"/>
        </a:spcBef>
        <a:spcAft>
          <a:spcPct val="0"/>
        </a:spcAft>
        <a:buClr>
          <a:schemeClr val="accent1"/>
        </a:buClr>
        <a:buSzPct val="125000"/>
        <a:buFont typeface="Wingdings" pitchFamily="2" charset="2"/>
        <a:buChar char="§"/>
        <a:defRPr sz="2000">
          <a:solidFill>
            <a:srgbClr val="000000"/>
          </a:solidFill>
          <a:latin typeface="+mn-lt"/>
        </a:defRPr>
      </a:lvl6pPr>
      <a:lvl7pPr marL="2971800" indent="-228600" algn="l" rtl="0" eaLnBrk="1" fontAlgn="ctr" hangingPunct="1">
        <a:spcBef>
          <a:spcPct val="25000"/>
        </a:spcBef>
        <a:spcAft>
          <a:spcPct val="0"/>
        </a:spcAft>
        <a:buClr>
          <a:schemeClr val="accent1"/>
        </a:buClr>
        <a:buSzPct val="125000"/>
        <a:buFont typeface="Wingdings" pitchFamily="2" charset="2"/>
        <a:buChar char="§"/>
        <a:defRPr sz="2000">
          <a:solidFill>
            <a:srgbClr val="000000"/>
          </a:solidFill>
          <a:latin typeface="+mn-lt"/>
        </a:defRPr>
      </a:lvl7pPr>
      <a:lvl8pPr marL="3429000" indent="-228600" algn="l" rtl="0" eaLnBrk="1" fontAlgn="ctr" hangingPunct="1">
        <a:spcBef>
          <a:spcPct val="25000"/>
        </a:spcBef>
        <a:spcAft>
          <a:spcPct val="0"/>
        </a:spcAft>
        <a:buClr>
          <a:schemeClr val="accent1"/>
        </a:buClr>
        <a:buSzPct val="125000"/>
        <a:buFont typeface="Wingdings" pitchFamily="2" charset="2"/>
        <a:buChar char="§"/>
        <a:defRPr sz="2000">
          <a:solidFill>
            <a:srgbClr val="000000"/>
          </a:solidFill>
          <a:latin typeface="+mn-lt"/>
        </a:defRPr>
      </a:lvl8pPr>
      <a:lvl9pPr marL="3886200" indent="-228600" algn="l" rtl="0" eaLnBrk="1" fontAlgn="ctr" hangingPunct="1">
        <a:spcBef>
          <a:spcPct val="25000"/>
        </a:spcBef>
        <a:spcAft>
          <a:spcPct val="0"/>
        </a:spcAft>
        <a:buClr>
          <a:schemeClr val="accent1"/>
        </a:buClr>
        <a:buSzPct val="125000"/>
        <a:buFont typeface="Wingdings" pitchFamily="2" charset="2"/>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432" y="1426030"/>
            <a:ext cx="7617808" cy="2044248"/>
          </a:xfrm>
        </p:spPr>
        <p:txBody>
          <a:bodyPr/>
          <a:lstStyle/>
          <a:p>
            <a:r>
              <a:rPr lang="en-US" sz="3200" dirty="0" smtClean="0"/>
              <a:t>Physical Design and FinFETs</a:t>
            </a:r>
            <a:endParaRPr lang="en-US" sz="3200" b="0" dirty="0"/>
          </a:p>
        </p:txBody>
      </p:sp>
      <p:sp>
        <p:nvSpPr>
          <p:cNvPr id="3" name="Subtitle 2"/>
          <p:cNvSpPr>
            <a:spLocks noGrp="1"/>
          </p:cNvSpPr>
          <p:nvPr>
            <p:ph type="subTitle" idx="1"/>
          </p:nvPr>
        </p:nvSpPr>
        <p:spPr>
          <a:xfrm>
            <a:off x="345192" y="2703657"/>
            <a:ext cx="8488908" cy="2113176"/>
          </a:xfrm>
        </p:spPr>
        <p:txBody>
          <a:bodyPr/>
          <a:lstStyle/>
          <a:p>
            <a:r>
              <a:rPr lang="en-US" b="1" dirty="0" smtClean="0"/>
              <a:t>Rob Aitken</a:t>
            </a:r>
            <a:endParaRPr lang="en-US" dirty="0" smtClean="0"/>
          </a:p>
          <a:p>
            <a:r>
              <a:rPr lang="en-US" dirty="0" smtClean="0"/>
              <a:t>ARM </a:t>
            </a:r>
            <a:r>
              <a:rPr lang="en-US" dirty="0" smtClean="0"/>
              <a:t>R&amp;D</a:t>
            </a:r>
          </a:p>
          <a:p>
            <a:r>
              <a:rPr lang="en-US" dirty="0" smtClean="0"/>
              <a:t>San Jose, CA</a:t>
            </a:r>
            <a:endParaRPr lang="en-US" dirty="0" smtClean="0"/>
          </a:p>
          <a:p>
            <a:r>
              <a:rPr lang="en-US" dirty="0" smtClean="0"/>
              <a:t>(with help from Greg Yeric, Brian Cline, Saurabh Sinha, Lucian Shifren, Imran Iqbal, Vikas Chandra and</a:t>
            </a:r>
            <a:br>
              <a:rPr lang="en-US" dirty="0" smtClean="0"/>
            </a:br>
            <a:r>
              <a:rPr lang="en-US" dirty="0" smtClean="0"/>
              <a:t>Dave Pietromonaco)</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ight Arrow 45"/>
          <p:cNvSpPr/>
          <p:nvPr/>
        </p:nvSpPr>
        <p:spPr bwMode="auto">
          <a:xfrm rot="18976257">
            <a:off x="5672472" y="2564029"/>
            <a:ext cx="1863495" cy="960482"/>
          </a:xfrm>
          <a:prstGeom prst="rightArrow">
            <a:avLst/>
          </a:prstGeom>
          <a:solidFill>
            <a:srgbClr val="FBD0AD">
              <a:alpha val="87843"/>
            </a:srgbClr>
          </a:solidFill>
          <a:ln w="19050" cap="flat" cmpd="sng" algn="ctr">
            <a:solidFill>
              <a:schemeClr val="bg2">
                <a:lumMod val="40000"/>
                <a:lumOff val="60000"/>
              </a:schemeClr>
            </a:solidFill>
            <a:prstDash val="solid"/>
            <a:round/>
            <a:headEnd type="none" w="med" len="med"/>
            <a:tailEnd type="none" w="med" len="med"/>
          </a:ln>
          <a:effectLst/>
          <a:scene3d>
            <a:camera prst="orthographicFront"/>
            <a:lightRig rig="threePt" dir="t"/>
          </a:scene3d>
          <a:sp3d>
            <a:bevelT w="165100" prst="coolSlan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cxnSp>
        <p:nvCxnSpPr>
          <p:cNvPr id="41" name="Straight Connector 40"/>
          <p:cNvCxnSpPr/>
          <p:nvPr/>
        </p:nvCxnSpPr>
        <p:spPr bwMode="auto">
          <a:xfrm>
            <a:off x="5741253" y="1287319"/>
            <a:ext cx="0" cy="4091269"/>
          </a:xfrm>
          <a:prstGeom prst="line">
            <a:avLst/>
          </a:prstGeom>
          <a:noFill/>
          <a:ln w="28575" cap="flat" cmpd="sng" algn="ctr">
            <a:solidFill>
              <a:schemeClr val="tx1"/>
            </a:solidFill>
            <a:prstDash val="sysDash"/>
            <a:round/>
            <a:headEnd type="none" w="med" len="med"/>
            <a:tailEnd type="none" w="med" len="med"/>
          </a:ln>
          <a:effectLst/>
        </p:spPr>
      </p:cxnSp>
      <p:sp>
        <p:nvSpPr>
          <p:cNvPr id="53" name="Rounded Rectangle 52"/>
          <p:cNvSpPr/>
          <p:nvPr/>
        </p:nvSpPr>
        <p:spPr bwMode="auto">
          <a:xfrm>
            <a:off x="5710519" y="3453630"/>
            <a:ext cx="612009" cy="182880"/>
          </a:xfrm>
          <a:prstGeom prst="roundRect">
            <a:avLst/>
          </a:prstGeom>
          <a:gradFill>
            <a:gsLst>
              <a:gs pos="14000">
                <a:schemeClr val="bg1">
                  <a:lumMod val="95000"/>
                </a:schemeClr>
              </a:gs>
              <a:gs pos="100000">
                <a:schemeClr val="accent6">
                  <a:lumMod val="20000"/>
                  <a:lumOff val="80000"/>
                </a:schemeClr>
              </a:gs>
            </a:gsLst>
            <a:path path="circle">
              <a:fillToRect l="100000" b="100000"/>
            </a:path>
          </a:gradFill>
          <a:ln w="19050" cap="flat" cmpd="sng" algn="ctr">
            <a:gradFill flip="none" rotWithShape="1">
              <a:gsLst>
                <a:gs pos="0">
                  <a:schemeClr val="accent2">
                    <a:lumMod val="75000"/>
                  </a:schemeClr>
                </a:gs>
                <a:gs pos="100000">
                  <a:schemeClr val="bg1"/>
                </a:gs>
              </a:gsLst>
              <a:lin ang="0" scaled="1"/>
              <a:tileRect/>
            </a:gra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smtClean="0">
                <a:solidFill>
                  <a:srgbClr val="000000"/>
                </a:solidFill>
                <a:ea typeface="MS PGothic" pitchFamily="34" charset="-128"/>
              </a:rPr>
              <a:t>FinFET</a:t>
            </a:r>
          </a:p>
        </p:txBody>
      </p:sp>
      <p:sp>
        <p:nvSpPr>
          <p:cNvPr id="54" name="Rounded Rectangle 53"/>
          <p:cNvSpPr/>
          <p:nvPr/>
        </p:nvSpPr>
        <p:spPr bwMode="auto">
          <a:xfrm>
            <a:off x="5543999" y="3649957"/>
            <a:ext cx="714011" cy="18288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smtClean="0">
                <a:solidFill>
                  <a:srgbClr val="000000"/>
                </a:solidFill>
                <a:ea typeface="MS PGothic" pitchFamily="34" charset="-128"/>
              </a:rPr>
              <a:t>LELE</a:t>
            </a:r>
          </a:p>
        </p:txBody>
      </p:sp>
      <p:sp>
        <p:nvSpPr>
          <p:cNvPr id="2" name="Title 1"/>
          <p:cNvSpPr>
            <a:spLocks noGrp="1"/>
          </p:cNvSpPr>
          <p:nvPr>
            <p:ph type="title"/>
          </p:nvPr>
        </p:nvSpPr>
        <p:spPr/>
        <p:txBody>
          <a:bodyPr/>
          <a:lstStyle/>
          <a:p>
            <a:r>
              <a:rPr lang="en-US" sz="3200" dirty="0" smtClean="0"/>
              <a:t>Technology Complexity Inflection Point?</a:t>
            </a:r>
            <a:endParaRPr lang="en-US" sz="3200" dirty="0"/>
          </a:p>
        </p:txBody>
      </p:sp>
      <p:cxnSp>
        <p:nvCxnSpPr>
          <p:cNvPr id="6" name="Straight Arrow Connector 5"/>
          <p:cNvCxnSpPr/>
          <p:nvPr/>
        </p:nvCxnSpPr>
        <p:spPr bwMode="auto">
          <a:xfrm flipV="1">
            <a:off x="1198576" y="5378588"/>
            <a:ext cx="7215730" cy="12842"/>
          </a:xfrm>
          <a:prstGeom prst="straightConnector1">
            <a:avLst/>
          </a:prstGeom>
          <a:noFill/>
          <a:ln w="38100"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a:off x="2243138" y="5296558"/>
            <a:ext cx="0" cy="232911"/>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8" name="Straight Arrow Connector 7"/>
          <p:cNvCxnSpPr/>
          <p:nvPr/>
        </p:nvCxnSpPr>
        <p:spPr bwMode="auto">
          <a:xfrm>
            <a:off x="3283906" y="5296556"/>
            <a:ext cx="0" cy="232912"/>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9" name="Straight Arrow Connector 8"/>
          <p:cNvCxnSpPr/>
          <p:nvPr/>
        </p:nvCxnSpPr>
        <p:spPr bwMode="auto">
          <a:xfrm>
            <a:off x="4324674" y="5296556"/>
            <a:ext cx="0" cy="232913"/>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10" name="Straight Arrow Connector 9"/>
          <p:cNvCxnSpPr/>
          <p:nvPr/>
        </p:nvCxnSpPr>
        <p:spPr bwMode="auto">
          <a:xfrm>
            <a:off x="5365442" y="5285052"/>
            <a:ext cx="0" cy="244416"/>
          </a:xfrm>
          <a:prstGeom prst="straightConnector1">
            <a:avLst/>
          </a:prstGeom>
          <a:noFill/>
          <a:ln w="19050" cap="flat" cmpd="sng" algn="ctr">
            <a:solidFill>
              <a:schemeClr val="tx1"/>
            </a:solidFill>
            <a:prstDash val="solid"/>
            <a:round/>
            <a:headEnd type="none" w="med" len="med"/>
            <a:tailEnd type="none" w="med" len="med"/>
          </a:ln>
          <a:effectLst/>
        </p:spPr>
      </p:cxnSp>
      <p:sp>
        <p:nvSpPr>
          <p:cNvPr id="11" name="TextBox 10"/>
          <p:cNvSpPr txBox="1"/>
          <p:nvPr/>
        </p:nvSpPr>
        <p:spPr>
          <a:xfrm>
            <a:off x="1952549" y="5543843"/>
            <a:ext cx="865720" cy="307777"/>
          </a:xfrm>
          <a:prstGeom prst="rect">
            <a:avLst/>
          </a:prstGeom>
          <a:noFill/>
        </p:spPr>
        <p:txBody>
          <a:bodyPr wrap="square" rtlCol="0">
            <a:spAutoFit/>
          </a:bodyPr>
          <a:lstStyle/>
          <a:p>
            <a:r>
              <a:rPr lang="en-US" dirty="0" smtClean="0"/>
              <a:t>1980</a:t>
            </a:r>
            <a:endParaRPr lang="en-US" dirty="0"/>
          </a:p>
        </p:txBody>
      </p:sp>
      <p:sp>
        <p:nvSpPr>
          <p:cNvPr id="12" name="TextBox 11"/>
          <p:cNvSpPr txBox="1"/>
          <p:nvPr/>
        </p:nvSpPr>
        <p:spPr>
          <a:xfrm>
            <a:off x="3004552" y="5543843"/>
            <a:ext cx="865720" cy="307777"/>
          </a:xfrm>
          <a:prstGeom prst="rect">
            <a:avLst/>
          </a:prstGeom>
          <a:noFill/>
        </p:spPr>
        <p:txBody>
          <a:bodyPr wrap="square" rtlCol="0">
            <a:spAutoFit/>
          </a:bodyPr>
          <a:lstStyle/>
          <a:p>
            <a:r>
              <a:rPr lang="en-US" dirty="0" smtClean="0"/>
              <a:t>1990</a:t>
            </a:r>
            <a:endParaRPr lang="en-US" dirty="0"/>
          </a:p>
        </p:txBody>
      </p:sp>
      <p:sp>
        <p:nvSpPr>
          <p:cNvPr id="13" name="TextBox 12"/>
          <p:cNvSpPr txBox="1"/>
          <p:nvPr/>
        </p:nvSpPr>
        <p:spPr>
          <a:xfrm>
            <a:off x="4056554" y="5543843"/>
            <a:ext cx="865720" cy="307777"/>
          </a:xfrm>
          <a:prstGeom prst="rect">
            <a:avLst/>
          </a:prstGeom>
          <a:noFill/>
        </p:spPr>
        <p:txBody>
          <a:bodyPr wrap="square" rtlCol="0">
            <a:spAutoFit/>
          </a:bodyPr>
          <a:lstStyle/>
          <a:p>
            <a:r>
              <a:rPr lang="en-US" dirty="0" smtClean="0"/>
              <a:t>2000</a:t>
            </a:r>
            <a:endParaRPr lang="en-US" dirty="0"/>
          </a:p>
        </p:txBody>
      </p:sp>
      <p:sp>
        <p:nvSpPr>
          <p:cNvPr id="14" name="TextBox 13"/>
          <p:cNvSpPr txBox="1"/>
          <p:nvPr/>
        </p:nvSpPr>
        <p:spPr>
          <a:xfrm>
            <a:off x="5087120" y="5543843"/>
            <a:ext cx="865720" cy="307777"/>
          </a:xfrm>
          <a:prstGeom prst="rect">
            <a:avLst/>
          </a:prstGeom>
          <a:noFill/>
        </p:spPr>
        <p:txBody>
          <a:bodyPr wrap="square" rtlCol="0">
            <a:spAutoFit/>
          </a:bodyPr>
          <a:lstStyle/>
          <a:p>
            <a:r>
              <a:rPr lang="en-US" dirty="0" smtClean="0"/>
              <a:t>2010</a:t>
            </a:r>
            <a:endParaRPr lang="en-US" dirty="0"/>
          </a:p>
        </p:txBody>
      </p:sp>
      <p:cxnSp>
        <p:nvCxnSpPr>
          <p:cNvPr id="15" name="Straight Arrow Connector 14"/>
          <p:cNvCxnSpPr/>
          <p:nvPr/>
        </p:nvCxnSpPr>
        <p:spPr bwMode="auto">
          <a:xfrm>
            <a:off x="1202371" y="5296558"/>
            <a:ext cx="0" cy="232911"/>
          </a:xfrm>
          <a:prstGeom prst="straightConnector1">
            <a:avLst/>
          </a:prstGeom>
          <a:noFill/>
          <a:ln w="19050" cap="flat" cmpd="sng" algn="ctr">
            <a:solidFill>
              <a:schemeClr val="tx1"/>
            </a:solidFill>
            <a:prstDash val="solid"/>
            <a:round/>
            <a:headEnd type="none" w="med" len="med"/>
            <a:tailEnd type="none" w="med" len="med"/>
          </a:ln>
          <a:effectLst/>
        </p:spPr>
      </p:cxnSp>
      <p:sp>
        <p:nvSpPr>
          <p:cNvPr id="16" name="TextBox 15"/>
          <p:cNvSpPr txBox="1"/>
          <p:nvPr/>
        </p:nvSpPr>
        <p:spPr>
          <a:xfrm>
            <a:off x="900546" y="5543845"/>
            <a:ext cx="865720" cy="307777"/>
          </a:xfrm>
          <a:prstGeom prst="rect">
            <a:avLst/>
          </a:prstGeom>
          <a:noFill/>
        </p:spPr>
        <p:txBody>
          <a:bodyPr wrap="square" rtlCol="0">
            <a:spAutoFit/>
          </a:bodyPr>
          <a:lstStyle/>
          <a:p>
            <a:r>
              <a:rPr lang="en-US" dirty="0" smtClean="0"/>
              <a:t>1970</a:t>
            </a:r>
            <a:endParaRPr lang="en-US" dirty="0"/>
          </a:p>
        </p:txBody>
      </p:sp>
      <p:sp>
        <p:nvSpPr>
          <p:cNvPr id="17" name="TextBox 16"/>
          <p:cNvSpPr txBox="1"/>
          <p:nvPr/>
        </p:nvSpPr>
        <p:spPr>
          <a:xfrm rot="16200000">
            <a:off x="-159966" y="3062159"/>
            <a:ext cx="2122697" cy="523220"/>
          </a:xfrm>
          <a:prstGeom prst="rect">
            <a:avLst/>
          </a:prstGeom>
          <a:noFill/>
        </p:spPr>
        <p:txBody>
          <a:bodyPr wrap="none" rtlCol="0">
            <a:spAutoFit/>
          </a:bodyPr>
          <a:lstStyle/>
          <a:p>
            <a:r>
              <a:rPr lang="en-US" sz="2800" dirty="0" smtClean="0">
                <a:solidFill>
                  <a:srgbClr val="0000FF"/>
                </a:solidFill>
              </a:rPr>
              <a:t>Complexity</a:t>
            </a:r>
            <a:endParaRPr lang="en-US" sz="2800" dirty="0">
              <a:solidFill>
                <a:srgbClr val="0000FF"/>
              </a:solidFill>
            </a:endParaRPr>
          </a:p>
        </p:txBody>
      </p:sp>
      <p:sp>
        <p:nvSpPr>
          <p:cNvPr id="18" name="Rounded Rectangle 17"/>
          <p:cNvSpPr/>
          <p:nvPr/>
        </p:nvSpPr>
        <p:spPr bwMode="auto">
          <a:xfrm>
            <a:off x="1282138" y="1967646"/>
            <a:ext cx="2341617" cy="134137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19" name="Rounded Rectangle 18"/>
          <p:cNvSpPr/>
          <p:nvPr/>
        </p:nvSpPr>
        <p:spPr bwMode="auto">
          <a:xfrm>
            <a:off x="1392721" y="2890664"/>
            <a:ext cx="408006" cy="27432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20" name="Rounded Rectangle 19"/>
          <p:cNvSpPr/>
          <p:nvPr/>
        </p:nvSpPr>
        <p:spPr bwMode="auto">
          <a:xfrm>
            <a:off x="1392720" y="2492162"/>
            <a:ext cx="408006" cy="274320"/>
          </a:xfrm>
          <a:prstGeom prst="roundRect">
            <a:avLst/>
          </a:prstGeom>
          <a:solidFill>
            <a:srgbClr val="CCECFF"/>
          </a:solidFill>
          <a:ln w="19050" cap="flat" cmpd="sng" algn="ctr">
            <a:solidFill>
              <a:srgbClr val="0000FF"/>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21" name="Rounded Rectangle 20"/>
          <p:cNvSpPr/>
          <p:nvPr/>
        </p:nvSpPr>
        <p:spPr bwMode="auto">
          <a:xfrm>
            <a:off x="1392721" y="2093661"/>
            <a:ext cx="408006" cy="274320"/>
          </a:xfrm>
          <a:prstGeom prst="roundRect">
            <a:avLst/>
          </a:prstGeom>
          <a:solidFill>
            <a:srgbClr val="CCFFCC"/>
          </a:solidFill>
          <a:ln w="19050" cap="flat" cmpd="sng" algn="ctr">
            <a:solidFill>
              <a:srgbClr val="00B05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22" name="TextBox 21"/>
          <p:cNvSpPr txBox="1"/>
          <p:nvPr/>
        </p:nvSpPr>
        <p:spPr>
          <a:xfrm>
            <a:off x="1631677" y="2849688"/>
            <a:ext cx="1709127" cy="307777"/>
          </a:xfrm>
          <a:prstGeom prst="rect">
            <a:avLst/>
          </a:prstGeom>
          <a:noFill/>
        </p:spPr>
        <p:txBody>
          <a:bodyPr wrap="square" rtlCol="0">
            <a:spAutoFit/>
          </a:bodyPr>
          <a:lstStyle/>
          <a:p>
            <a:r>
              <a:rPr lang="en-US" dirty="0" smtClean="0"/>
              <a:t>Transistors</a:t>
            </a:r>
            <a:endParaRPr lang="en-US" dirty="0"/>
          </a:p>
        </p:txBody>
      </p:sp>
      <p:sp>
        <p:nvSpPr>
          <p:cNvPr id="23" name="TextBox 22"/>
          <p:cNvSpPr txBox="1"/>
          <p:nvPr/>
        </p:nvSpPr>
        <p:spPr>
          <a:xfrm>
            <a:off x="1641175" y="2458167"/>
            <a:ext cx="1590330" cy="307777"/>
          </a:xfrm>
          <a:prstGeom prst="rect">
            <a:avLst/>
          </a:prstGeom>
          <a:noFill/>
        </p:spPr>
        <p:txBody>
          <a:bodyPr wrap="square" rtlCol="0">
            <a:spAutoFit/>
          </a:bodyPr>
          <a:lstStyle/>
          <a:p>
            <a:r>
              <a:rPr lang="en-US" dirty="0" smtClean="0"/>
              <a:t>Patterning</a:t>
            </a:r>
            <a:endParaRPr lang="en-US" dirty="0"/>
          </a:p>
        </p:txBody>
      </p:sp>
      <p:sp>
        <p:nvSpPr>
          <p:cNvPr id="24" name="TextBox 23"/>
          <p:cNvSpPr txBox="1"/>
          <p:nvPr/>
        </p:nvSpPr>
        <p:spPr>
          <a:xfrm>
            <a:off x="1629175" y="2073045"/>
            <a:ext cx="1869207" cy="307777"/>
          </a:xfrm>
          <a:prstGeom prst="rect">
            <a:avLst/>
          </a:prstGeom>
          <a:noFill/>
        </p:spPr>
        <p:txBody>
          <a:bodyPr wrap="square" rtlCol="0">
            <a:spAutoFit/>
          </a:bodyPr>
          <a:lstStyle/>
          <a:p>
            <a:r>
              <a:rPr lang="en-US" dirty="0" smtClean="0"/>
              <a:t>Interconnect</a:t>
            </a:r>
          </a:p>
        </p:txBody>
      </p:sp>
      <p:sp>
        <p:nvSpPr>
          <p:cNvPr id="25" name="Rounded Rectangle 24"/>
          <p:cNvSpPr/>
          <p:nvPr/>
        </p:nvSpPr>
        <p:spPr bwMode="auto">
          <a:xfrm>
            <a:off x="1209540" y="4947472"/>
            <a:ext cx="4008919" cy="192779"/>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Al wires</a:t>
            </a:r>
          </a:p>
        </p:txBody>
      </p:sp>
      <p:sp>
        <p:nvSpPr>
          <p:cNvPr id="26" name="Rounded Rectangle 25"/>
          <p:cNvSpPr/>
          <p:nvPr/>
        </p:nvSpPr>
        <p:spPr bwMode="auto">
          <a:xfrm>
            <a:off x="1585387" y="4345035"/>
            <a:ext cx="934838" cy="179482"/>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NMOS</a:t>
            </a:r>
          </a:p>
        </p:txBody>
      </p:sp>
      <p:cxnSp>
        <p:nvCxnSpPr>
          <p:cNvPr id="27" name="Straight Arrow Connector 26"/>
          <p:cNvCxnSpPr/>
          <p:nvPr/>
        </p:nvCxnSpPr>
        <p:spPr bwMode="auto">
          <a:xfrm>
            <a:off x="6406208" y="5285052"/>
            <a:ext cx="0" cy="244416"/>
          </a:xfrm>
          <a:prstGeom prst="straightConnector1">
            <a:avLst/>
          </a:prstGeom>
          <a:noFill/>
          <a:ln w="19050" cap="flat" cmpd="sng" algn="ctr">
            <a:solidFill>
              <a:schemeClr val="tx1"/>
            </a:solidFill>
            <a:prstDash val="solid"/>
            <a:round/>
            <a:headEnd type="none" w="med" len="med"/>
            <a:tailEnd type="none" w="med" len="med"/>
          </a:ln>
          <a:effectLst/>
        </p:spPr>
      </p:cxnSp>
      <p:sp>
        <p:nvSpPr>
          <p:cNvPr id="28" name="TextBox 27"/>
          <p:cNvSpPr txBox="1"/>
          <p:nvPr/>
        </p:nvSpPr>
        <p:spPr>
          <a:xfrm>
            <a:off x="6119175" y="5543843"/>
            <a:ext cx="865720" cy="307777"/>
          </a:xfrm>
          <a:prstGeom prst="rect">
            <a:avLst/>
          </a:prstGeom>
          <a:noFill/>
        </p:spPr>
        <p:txBody>
          <a:bodyPr wrap="square" rtlCol="0">
            <a:spAutoFit/>
          </a:bodyPr>
          <a:lstStyle/>
          <a:p>
            <a:r>
              <a:rPr lang="en-US" dirty="0" smtClean="0"/>
              <a:t>2020</a:t>
            </a:r>
            <a:endParaRPr lang="en-US" dirty="0"/>
          </a:p>
        </p:txBody>
      </p:sp>
      <p:sp>
        <p:nvSpPr>
          <p:cNvPr id="30" name="Rounded Rectangle 29"/>
          <p:cNvSpPr/>
          <p:nvPr/>
        </p:nvSpPr>
        <p:spPr bwMode="auto">
          <a:xfrm>
            <a:off x="2221178" y="4237456"/>
            <a:ext cx="3864683" cy="179391"/>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Planar CMOS</a:t>
            </a:r>
          </a:p>
        </p:txBody>
      </p:sp>
      <p:sp>
        <p:nvSpPr>
          <p:cNvPr id="31" name="Rounded Rectangle 30"/>
          <p:cNvSpPr/>
          <p:nvPr/>
        </p:nvSpPr>
        <p:spPr bwMode="auto">
          <a:xfrm>
            <a:off x="5011506" y="3846202"/>
            <a:ext cx="1062357" cy="18288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HKMG</a:t>
            </a:r>
          </a:p>
        </p:txBody>
      </p:sp>
      <p:sp>
        <p:nvSpPr>
          <p:cNvPr id="32" name="Rounded Rectangle 31"/>
          <p:cNvSpPr/>
          <p:nvPr/>
        </p:nvSpPr>
        <p:spPr bwMode="auto">
          <a:xfrm>
            <a:off x="4820247" y="4035370"/>
            <a:ext cx="1346750" cy="18288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Strain</a:t>
            </a:r>
          </a:p>
        </p:txBody>
      </p:sp>
      <p:sp>
        <p:nvSpPr>
          <p:cNvPr id="33" name="Rounded Rectangle 32"/>
          <p:cNvSpPr/>
          <p:nvPr/>
        </p:nvSpPr>
        <p:spPr bwMode="auto">
          <a:xfrm>
            <a:off x="3922361" y="4824187"/>
            <a:ext cx="2681859" cy="182880"/>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CU wires</a:t>
            </a:r>
          </a:p>
        </p:txBody>
      </p:sp>
      <p:sp>
        <p:nvSpPr>
          <p:cNvPr id="34" name="Rounded Rectangle 33"/>
          <p:cNvSpPr/>
          <p:nvPr/>
        </p:nvSpPr>
        <p:spPr bwMode="auto">
          <a:xfrm>
            <a:off x="1198575" y="4361624"/>
            <a:ext cx="575170" cy="206962"/>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PMOS</a:t>
            </a:r>
          </a:p>
        </p:txBody>
      </p:sp>
      <p:sp>
        <p:nvSpPr>
          <p:cNvPr id="37" name="Rounded Rectangle 36"/>
          <p:cNvSpPr/>
          <p:nvPr/>
        </p:nvSpPr>
        <p:spPr bwMode="auto">
          <a:xfrm>
            <a:off x="1196907" y="4596326"/>
            <a:ext cx="4219258" cy="18288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rPr>
              <a:t>LE, ~</a:t>
            </a:r>
            <a:r>
              <a:rPr lang="en-US" sz="1200" b="1" dirty="0" smtClean="0">
                <a:solidFill>
                  <a:srgbClr val="000000"/>
                </a:solidFill>
                <a:latin typeface="Symbol" pitchFamily="18" charset="2"/>
              </a:rPr>
              <a:t>l</a:t>
            </a:r>
          </a:p>
        </p:txBody>
      </p:sp>
      <p:sp>
        <p:nvSpPr>
          <p:cNvPr id="38" name="Rounded Rectangle 37"/>
          <p:cNvSpPr/>
          <p:nvPr/>
        </p:nvSpPr>
        <p:spPr bwMode="auto">
          <a:xfrm>
            <a:off x="4051185" y="4439496"/>
            <a:ext cx="2490305" cy="18288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rPr>
              <a:t>LE, &lt;</a:t>
            </a:r>
            <a:r>
              <a:rPr lang="en-US" sz="1200" b="1" dirty="0" smtClean="0">
                <a:solidFill>
                  <a:srgbClr val="000000"/>
                </a:solidFill>
                <a:latin typeface="Symbol" pitchFamily="18" charset="2"/>
              </a:rPr>
              <a:t>l</a:t>
            </a:r>
          </a:p>
        </p:txBody>
      </p:sp>
      <p:sp>
        <p:nvSpPr>
          <p:cNvPr id="39" name="Rounded Rectangle 38"/>
          <p:cNvSpPr/>
          <p:nvPr/>
        </p:nvSpPr>
        <p:spPr bwMode="auto">
          <a:xfrm>
            <a:off x="4921240" y="4236308"/>
            <a:ext cx="1196578" cy="201168"/>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Strong</a:t>
            </a:r>
            <a:r>
              <a:rPr lang="en-US" sz="1400" b="1" dirty="0" smtClean="0">
                <a:solidFill>
                  <a:srgbClr val="000000"/>
                </a:solidFill>
                <a:ea typeface="MS PGothic" pitchFamily="34" charset="-128"/>
              </a:rPr>
              <a:t> </a:t>
            </a:r>
            <a:r>
              <a:rPr lang="en-US" sz="1200" b="1" dirty="0" smtClean="0">
                <a:solidFill>
                  <a:srgbClr val="000000"/>
                </a:solidFill>
              </a:rPr>
              <a:t>RET</a:t>
            </a:r>
            <a:endParaRPr lang="en-US" sz="1200" b="1" dirty="0" smtClean="0">
              <a:solidFill>
                <a:srgbClr val="000000"/>
              </a:solidFill>
              <a:latin typeface="Symbol" pitchFamily="18" charset="2"/>
            </a:endParaRPr>
          </a:p>
        </p:txBody>
      </p:sp>
      <p:cxnSp>
        <p:nvCxnSpPr>
          <p:cNvPr id="40" name="Straight Arrow Connector 39"/>
          <p:cNvCxnSpPr/>
          <p:nvPr/>
        </p:nvCxnSpPr>
        <p:spPr bwMode="auto">
          <a:xfrm flipV="1">
            <a:off x="1198576" y="1273030"/>
            <a:ext cx="0" cy="4118402"/>
          </a:xfrm>
          <a:prstGeom prst="straightConnector1">
            <a:avLst/>
          </a:prstGeom>
          <a:noFill/>
          <a:ln w="38100" cap="flat" cmpd="sng" algn="ctr">
            <a:solidFill>
              <a:schemeClr val="tx1"/>
            </a:solidFill>
            <a:prstDash val="solid"/>
            <a:round/>
            <a:headEnd type="none" w="med" len="med"/>
            <a:tailEnd type="arrow"/>
          </a:ln>
          <a:effectLst/>
        </p:spPr>
      </p:cxnSp>
      <p:pic>
        <p:nvPicPr>
          <p:cNvPr id="4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29879" y="2548721"/>
            <a:ext cx="978654" cy="835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8436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ounded Rectangle 84"/>
          <p:cNvSpPr/>
          <p:nvPr/>
        </p:nvSpPr>
        <p:spPr bwMode="auto">
          <a:xfrm>
            <a:off x="1152985" y="4949213"/>
            <a:ext cx="2232450" cy="343181"/>
          </a:xfrm>
          <a:prstGeom prst="roundRect">
            <a:avLst/>
          </a:prstGeom>
          <a:solidFill>
            <a:srgbClr val="CCECFF"/>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00"/>
                </a:solidFill>
              </a:rPr>
              <a:t>LE</a:t>
            </a:r>
            <a:endParaRPr lang="en-US" sz="1600" dirty="0" smtClean="0">
              <a:solidFill>
                <a:srgbClr val="000000"/>
              </a:solidFill>
              <a:latin typeface="Symbol" pitchFamily="18" charset="2"/>
            </a:endParaRPr>
          </a:p>
        </p:txBody>
      </p:sp>
      <p:sp>
        <p:nvSpPr>
          <p:cNvPr id="2" name="Title 1"/>
          <p:cNvSpPr>
            <a:spLocks noGrp="1"/>
          </p:cNvSpPr>
          <p:nvPr>
            <p:ph type="title"/>
          </p:nvPr>
        </p:nvSpPr>
        <p:spPr/>
        <p:txBody>
          <a:bodyPr/>
          <a:lstStyle/>
          <a:p>
            <a:r>
              <a:rPr lang="en-US" dirty="0" smtClean="0"/>
              <a:t>Future Technology </a:t>
            </a:r>
            <a:endParaRPr lang="en-US" dirty="0"/>
          </a:p>
        </p:txBody>
      </p:sp>
      <p:cxnSp>
        <p:nvCxnSpPr>
          <p:cNvPr id="5" name="Straight Arrow Connector 4"/>
          <p:cNvCxnSpPr/>
          <p:nvPr/>
        </p:nvCxnSpPr>
        <p:spPr bwMode="auto">
          <a:xfrm flipV="1">
            <a:off x="1155276" y="1454808"/>
            <a:ext cx="0" cy="4268084"/>
          </a:xfrm>
          <a:prstGeom prst="straightConnector1">
            <a:avLst/>
          </a:prstGeom>
          <a:noFill/>
          <a:ln w="38100"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V="1">
            <a:off x="1155276" y="5722887"/>
            <a:ext cx="6556076" cy="2"/>
          </a:xfrm>
          <a:prstGeom prst="straightConnector1">
            <a:avLst/>
          </a:prstGeom>
          <a:noFill/>
          <a:ln w="3810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2745152" y="5628018"/>
            <a:ext cx="0" cy="232911"/>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12" name="Straight Arrow Connector 11"/>
          <p:cNvCxnSpPr/>
          <p:nvPr/>
        </p:nvCxnSpPr>
        <p:spPr bwMode="auto">
          <a:xfrm>
            <a:off x="4145244" y="5628015"/>
            <a:ext cx="0" cy="232912"/>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13" name="Straight Arrow Connector 12"/>
          <p:cNvCxnSpPr/>
          <p:nvPr/>
        </p:nvCxnSpPr>
        <p:spPr bwMode="auto">
          <a:xfrm>
            <a:off x="5545336" y="5628016"/>
            <a:ext cx="0" cy="232913"/>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14" name="Straight Arrow Connector 13"/>
          <p:cNvCxnSpPr/>
          <p:nvPr/>
        </p:nvCxnSpPr>
        <p:spPr bwMode="auto">
          <a:xfrm>
            <a:off x="6945427" y="5616511"/>
            <a:ext cx="0" cy="244416"/>
          </a:xfrm>
          <a:prstGeom prst="straightConnector1">
            <a:avLst/>
          </a:prstGeom>
          <a:noFill/>
          <a:ln w="19050" cap="flat" cmpd="sng" algn="ctr">
            <a:solidFill>
              <a:schemeClr val="tx1"/>
            </a:solidFill>
            <a:prstDash val="solid"/>
            <a:round/>
            <a:headEnd type="none" w="med" len="med"/>
            <a:tailEnd type="none" w="med" len="med"/>
          </a:ln>
          <a:effectLst/>
        </p:spPr>
      </p:cxnSp>
      <p:sp>
        <p:nvSpPr>
          <p:cNvPr id="15" name="TextBox 14"/>
          <p:cNvSpPr txBox="1"/>
          <p:nvPr/>
        </p:nvSpPr>
        <p:spPr>
          <a:xfrm>
            <a:off x="2349884" y="5875302"/>
            <a:ext cx="582212" cy="307777"/>
          </a:xfrm>
          <a:prstGeom prst="rect">
            <a:avLst/>
          </a:prstGeom>
          <a:noFill/>
        </p:spPr>
        <p:txBody>
          <a:bodyPr wrap="none" rtlCol="0">
            <a:spAutoFit/>
          </a:bodyPr>
          <a:lstStyle/>
          <a:p>
            <a:r>
              <a:rPr lang="en-US" dirty="0" smtClean="0"/>
              <a:t>2010</a:t>
            </a:r>
            <a:endParaRPr lang="en-US" dirty="0"/>
          </a:p>
        </p:txBody>
      </p:sp>
      <p:sp>
        <p:nvSpPr>
          <p:cNvPr id="16" name="TextBox 15"/>
          <p:cNvSpPr txBox="1"/>
          <p:nvPr/>
        </p:nvSpPr>
        <p:spPr>
          <a:xfrm>
            <a:off x="3752189" y="5875302"/>
            <a:ext cx="582212" cy="307777"/>
          </a:xfrm>
          <a:prstGeom prst="rect">
            <a:avLst/>
          </a:prstGeom>
          <a:noFill/>
        </p:spPr>
        <p:txBody>
          <a:bodyPr wrap="none" rtlCol="0">
            <a:spAutoFit/>
          </a:bodyPr>
          <a:lstStyle/>
          <a:p>
            <a:r>
              <a:rPr lang="en-US" dirty="0" smtClean="0"/>
              <a:t>2015</a:t>
            </a:r>
            <a:endParaRPr lang="en-US" dirty="0"/>
          </a:p>
        </p:txBody>
      </p:sp>
      <p:sp>
        <p:nvSpPr>
          <p:cNvPr id="17" name="TextBox 16"/>
          <p:cNvSpPr txBox="1"/>
          <p:nvPr/>
        </p:nvSpPr>
        <p:spPr>
          <a:xfrm>
            <a:off x="5154493" y="5875302"/>
            <a:ext cx="582212" cy="307777"/>
          </a:xfrm>
          <a:prstGeom prst="rect">
            <a:avLst/>
          </a:prstGeom>
          <a:noFill/>
        </p:spPr>
        <p:txBody>
          <a:bodyPr wrap="none" rtlCol="0">
            <a:spAutoFit/>
          </a:bodyPr>
          <a:lstStyle/>
          <a:p>
            <a:r>
              <a:rPr lang="en-US" dirty="0" smtClean="0"/>
              <a:t>2020</a:t>
            </a:r>
            <a:endParaRPr lang="en-US" dirty="0"/>
          </a:p>
        </p:txBody>
      </p:sp>
      <p:sp>
        <p:nvSpPr>
          <p:cNvPr id="18" name="TextBox 17"/>
          <p:cNvSpPr txBox="1"/>
          <p:nvPr/>
        </p:nvSpPr>
        <p:spPr>
          <a:xfrm>
            <a:off x="6556800" y="5875302"/>
            <a:ext cx="582212" cy="307777"/>
          </a:xfrm>
          <a:prstGeom prst="rect">
            <a:avLst/>
          </a:prstGeom>
          <a:noFill/>
        </p:spPr>
        <p:txBody>
          <a:bodyPr wrap="none" rtlCol="0">
            <a:spAutoFit/>
          </a:bodyPr>
          <a:lstStyle/>
          <a:p>
            <a:r>
              <a:rPr lang="en-US" dirty="0" smtClean="0"/>
              <a:t>2025</a:t>
            </a:r>
            <a:endParaRPr lang="en-US" dirty="0"/>
          </a:p>
        </p:txBody>
      </p:sp>
      <p:cxnSp>
        <p:nvCxnSpPr>
          <p:cNvPr id="35" name="Straight Arrow Connector 34"/>
          <p:cNvCxnSpPr/>
          <p:nvPr/>
        </p:nvCxnSpPr>
        <p:spPr bwMode="auto">
          <a:xfrm>
            <a:off x="1345060" y="5628018"/>
            <a:ext cx="0" cy="232911"/>
          </a:xfrm>
          <a:prstGeom prst="straightConnector1">
            <a:avLst/>
          </a:prstGeom>
          <a:noFill/>
          <a:ln w="19050" cap="flat" cmpd="sng" algn="ctr">
            <a:solidFill>
              <a:schemeClr val="tx1"/>
            </a:solidFill>
            <a:prstDash val="solid"/>
            <a:round/>
            <a:headEnd type="none" w="med" len="med"/>
            <a:tailEnd type="none" w="med" len="med"/>
          </a:ln>
          <a:effectLst/>
        </p:spPr>
      </p:cxnSp>
      <p:sp>
        <p:nvSpPr>
          <p:cNvPr id="36" name="TextBox 35"/>
          <p:cNvSpPr txBox="1"/>
          <p:nvPr/>
        </p:nvSpPr>
        <p:spPr>
          <a:xfrm>
            <a:off x="947579" y="5875304"/>
            <a:ext cx="582212" cy="307777"/>
          </a:xfrm>
          <a:prstGeom prst="rect">
            <a:avLst/>
          </a:prstGeom>
          <a:noFill/>
        </p:spPr>
        <p:txBody>
          <a:bodyPr wrap="none" rtlCol="0">
            <a:spAutoFit/>
          </a:bodyPr>
          <a:lstStyle/>
          <a:p>
            <a:r>
              <a:rPr lang="en-US" dirty="0" smtClean="0"/>
              <a:t>2005</a:t>
            </a:r>
            <a:endParaRPr lang="en-US" dirty="0"/>
          </a:p>
        </p:txBody>
      </p:sp>
      <p:sp>
        <p:nvSpPr>
          <p:cNvPr id="39" name="TextBox 38"/>
          <p:cNvSpPr txBox="1"/>
          <p:nvPr/>
        </p:nvSpPr>
        <p:spPr>
          <a:xfrm rot="16200000">
            <a:off x="-222050" y="3393618"/>
            <a:ext cx="2122697" cy="523220"/>
          </a:xfrm>
          <a:prstGeom prst="rect">
            <a:avLst/>
          </a:prstGeom>
          <a:noFill/>
        </p:spPr>
        <p:txBody>
          <a:bodyPr wrap="none" rtlCol="0">
            <a:spAutoFit/>
          </a:bodyPr>
          <a:lstStyle/>
          <a:p>
            <a:r>
              <a:rPr lang="en-US" sz="2800" dirty="0" smtClean="0">
                <a:solidFill>
                  <a:srgbClr val="0000FF"/>
                </a:solidFill>
              </a:rPr>
              <a:t>Complexity</a:t>
            </a:r>
            <a:endParaRPr lang="en-US" sz="2800" dirty="0">
              <a:solidFill>
                <a:srgbClr val="0000FF"/>
              </a:solidFill>
            </a:endParaRPr>
          </a:p>
        </p:txBody>
      </p:sp>
      <p:sp>
        <p:nvSpPr>
          <p:cNvPr id="4" name="Rounded Rectangle 3"/>
          <p:cNvSpPr/>
          <p:nvPr/>
        </p:nvSpPr>
        <p:spPr bwMode="auto">
          <a:xfrm>
            <a:off x="1276768" y="1751501"/>
            <a:ext cx="1768153" cy="136297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34" name="Rounded Rectangle 33"/>
          <p:cNvSpPr/>
          <p:nvPr/>
        </p:nvSpPr>
        <p:spPr bwMode="auto">
          <a:xfrm>
            <a:off x="1424173" y="2696118"/>
            <a:ext cx="365760" cy="274320"/>
          </a:xfrm>
          <a:prstGeom prst="roundRect">
            <a:avLst/>
          </a:prstGeom>
          <a:solidFill>
            <a:schemeClr val="tx2">
              <a:lumMod val="40000"/>
              <a:lumOff val="60000"/>
            </a:schemeClr>
          </a:solidFill>
          <a:ln w="1905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40" name="Rounded Rectangle 39"/>
          <p:cNvSpPr/>
          <p:nvPr/>
        </p:nvSpPr>
        <p:spPr bwMode="auto">
          <a:xfrm>
            <a:off x="1424173" y="2297616"/>
            <a:ext cx="365760" cy="274320"/>
          </a:xfrm>
          <a:prstGeom prst="roundRect">
            <a:avLst/>
          </a:prstGeom>
          <a:solidFill>
            <a:srgbClr val="CCECFF"/>
          </a:solidFill>
          <a:ln w="19050" cap="flat" cmpd="sng" algn="ctr">
            <a:solidFill>
              <a:srgbClr val="0000FF"/>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41" name="Rounded Rectangle 40"/>
          <p:cNvSpPr/>
          <p:nvPr/>
        </p:nvSpPr>
        <p:spPr bwMode="auto">
          <a:xfrm>
            <a:off x="1424173" y="1899115"/>
            <a:ext cx="365760" cy="274320"/>
          </a:xfrm>
          <a:prstGeom prst="roundRect">
            <a:avLst/>
          </a:prstGeom>
          <a:solidFill>
            <a:srgbClr val="CCFFCC"/>
          </a:solidFill>
          <a:ln w="19050" cap="flat" cmpd="sng" algn="ctr">
            <a:solidFill>
              <a:srgbClr val="00B05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3" name="TextBox 2"/>
          <p:cNvSpPr txBox="1"/>
          <p:nvPr/>
        </p:nvSpPr>
        <p:spPr>
          <a:xfrm>
            <a:off x="1729453" y="2655143"/>
            <a:ext cx="1149418" cy="307777"/>
          </a:xfrm>
          <a:prstGeom prst="rect">
            <a:avLst/>
          </a:prstGeom>
          <a:noFill/>
        </p:spPr>
        <p:txBody>
          <a:bodyPr wrap="none" rtlCol="0">
            <a:spAutoFit/>
          </a:bodyPr>
          <a:lstStyle/>
          <a:p>
            <a:r>
              <a:rPr lang="en-US" dirty="0" smtClean="0"/>
              <a:t>Transistors</a:t>
            </a:r>
            <a:endParaRPr lang="en-US" dirty="0"/>
          </a:p>
        </p:txBody>
      </p:sp>
      <p:sp>
        <p:nvSpPr>
          <p:cNvPr id="42" name="TextBox 41"/>
          <p:cNvSpPr txBox="1"/>
          <p:nvPr/>
        </p:nvSpPr>
        <p:spPr>
          <a:xfrm>
            <a:off x="1741139" y="2263621"/>
            <a:ext cx="1069525" cy="307777"/>
          </a:xfrm>
          <a:prstGeom prst="rect">
            <a:avLst/>
          </a:prstGeom>
          <a:noFill/>
        </p:spPr>
        <p:txBody>
          <a:bodyPr wrap="none" rtlCol="0">
            <a:spAutoFit/>
          </a:bodyPr>
          <a:lstStyle/>
          <a:p>
            <a:r>
              <a:rPr lang="en-US" dirty="0" smtClean="0"/>
              <a:t>Patterning</a:t>
            </a:r>
            <a:endParaRPr lang="en-US" dirty="0"/>
          </a:p>
        </p:txBody>
      </p:sp>
      <p:sp>
        <p:nvSpPr>
          <p:cNvPr id="44" name="TextBox 43"/>
          <p:cNvSpPr txBox="1"/>
          <p:nvPr/>
        </p:nvSpPr>
        <p:spPr>
          <a:xfrm>
            <a:off x="1738398" y="1878499"/>
            <a:ext cx="1257075" cy="307777"/>
          </a:xfrm>
          <a:prstGeom prst="rect">
            <a:avLst/>
          </a:prstGeom>
          <a:noFill/>
        </p:spPr>
        <p:txBody>
          <a:bodyPr wrap="none" rtlCol="0">
            <a:spAutoFit/>
          </a:bodyPr>
          <a:lstStyle/>
          <a:p>
            <a:r>
              <a:rPr lang="en-US" dirty="0" smtClean="0"/>
              <a:t>Interconnect</a:t>
            </a:r>
          </a:p>
        </p:txBody>
      </p:sp>
      <p:sp>
        <p:nvSpPr>
          <p:cNvPr id="58" name="Rounded Rectangle 57"/>
          <p:cNvSpPr/>
          <p:nvPr/>
        </p:nvSpPr>
        <p:spPr bwMode="auto">
          <a:xfrm>
            <a:off x="3967202" y="3786644"/>
            <a:ext cx="1284780" cy="32004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FinFET</a:t>
            </a:r>
          </a:p>
        </p:txBody>
      </p:sp>
      <p:sp>
        <p:nvSpPr>
          <p:cNvPr id="53" name="Rounded Rectangle 52"/>
          <p:cNvSpPr/>
          <p:nvPr/>
        </p:nvSpPr>
        <p:spPr bwMode="auto">
          <a:xfrm>
            <a:off x="3365821" y="3458057"/>
            <a:ext cx="1202761" cy="32004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LELE</a:t>
            </a:r>
          </a:p>
        </p:txBody>
      </p:sp>
      <p:sp>
        <p:nvSpPr>
          <p:cNvPr id="76" name="Rounded Rectangle 75"/>
          <p:cNvSpPr/>
          <p:nvPr/>
        </p:nvSpPr>
        <p:spPr bwMode="auto">
          <a:xfrm>
            <a:off x="4574399" y="2792115"/>
            <a:ext cx="672483" cy="32004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SADP</a:t>
            </a:r>
          </a:p>
        </p:txBody>
      </p:sp>
      <p:sp>
        <p:nvSpPr>
          <p:cNvPr id="82" name="Rounded Rectangle 81"/>
          <p:cNvSpPr/>
          <p:nvPr/>
        </p:nvSpPr>
        <p:spPr bwMode="auto">
          <a:xfrm>
            <a:off x="4571411" y="3130686"/>
            <a:ext cx="662544" cy="32004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LELELE</a:t>
            </a:r>
          </a:p>
        </p:txBody>
      </p:sp>
      <p:sp>
        <p:nvSpPr>
          <p:cNvPr id="57" name="Rounded Rectangle 56"/>
          <p:cNvSpPr/>
          <p:nvPr/>
        </p:nvSpPr>
        <p:spPr bwMode="auto">
          <a:xfrm>
            <a:off x="5045791" y="3458057"/>
            <a:ext cx="902579" cy="32004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EUV</a:t>
            </a:r>
          </a:p>
        </p:txBody>
      </p:sp>
      <p:sp>
        <p:nvSpPr>
          <p:cNvPr id="59" name="Rounded Rectangle 58"/>
          <p:cNvSpPr/>
          <p:nvPr/>
        </p:nvSpPr>
        <p:spPr bwMode="auto">
          <a:xfrm>
            <a:off x="5248015" y="3130686"/>
            <a:ext cx="705338"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HNW</a:t>
            </a:r>
          </a:p>
        </p:txBody>
      </p:sp>
      <p:sp>
        <p:nvSpPr>
          <p:cNvPr id="74" name="Rounded Rectangle 73"/>
          <p:cNvSpPr/>
          <p:nvPr/>
        </p:nvSpPr>
        <p:spPr bwMode="auto">
          <a:xfrm>
            <a:off x="5248015" y="2792115"/>
            <a:ext cx="705338"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latin typeface="Symbol" pitchFamily="18" charset="2"/>
                <a:ea typeface="MS PGothic" pitchFamily="34" charset="-128"/>
              </a:rPr>
              <a:t>m</a:t>
            </a:r>
            <a:r>
              <a:rPr lang="en-US" sz="1400" dirty="0" smtClean="0">
                <a:solidFill>
                  <a:srgbClr val="000000"/>
                </a:solidFill>
                <a:ea typeface="MS PGothic" pitchFamily="34" charset="-128"/>
              </a:rPr>
              <a:t>-enh</a:t>
            </a:r>
          </a:p>
        </p:txBody>
      </p:sp>
      <p:sp>
        <p:nvSpPr>
          <p:cNvPr id="77" name="Rounded Rectangle 76"/>
          <p:cNvSpPr/>
          <p:nvPr/>
        </p:nvSpPr>
        <p:spPr bwMode="auto">
          <a:xfrm>
            <a:off x="5226105" y="2450399"/>
            <a:ext cx="715991" cy="32004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SAQP</a:t>
            </a:r>
          </a:p>
        </p:txBody>
      </p:sp>
      <p:sp>
        <p:nvSpPr>
          <p:cNvPr id="65" name="Rounded Rectangle 64"/>
          <p:cNvSpPr/>
          <p:nvPr/>
        </p:nvSpPr>
        <p:spPr bwMode="auto">
          <a:xfrm>
            <a:off x="5218477" y="2121182"/>
            <a:ext cx="723618" cy="320040"/>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 // 3DIC</a:t>
            </a:r>
          </a:p>
        </p:txBody>
      </p:sp>
      <p:sp>
        <p:nvSpPr>
          <p:cNvPr id="54" name="Rounded Rectangle 53"/>
          <p:cNvSpPr/>
          <p:nvPr/>
        </p:nvSpPr>
        <p:spPr bwMode="auto">
          <a:xfrm>
            <a:off x="6668997" y="2121182"/>
            <a:ext cx="2137546" cy="320040"/>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Graphene wire, CNT via</a:t>
            </a:r>
          </a:p>
        </p:txBody>
      </p:sp>
      <p:sp>
        <p:nvSpPr>
          <p:cNvPr id="68" name="Rounded Rectangle 67"/>
          <p:cNvSpPr/>
          <p:nvPr/>
        </p:nvSpPr>
        <p:spPr bwMode="auto">
          <a:xfrm>
            <a:off x="5948370" y="1799754"/>
            <a:ext cx="934351" cy="32004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EUV LELE</a:t>
            </a:r>
          </a:p>
        </p:txBody>
      </p:sp>
      <p:sp>
        <p:nvSpPr>
          <p:cNvPr id="75" name="Rounded Rectangle 74"/>
          <p:cNvSpPr/>
          <p:nvPr/>
        </p:nvSpPr>
        <p:spPr bwMode="auto">
          <a:xfrm>
            <a:off x="5961661" y="2121182"/>
            <a:ext cx="705338"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VNW</a:t>
            </a:r>
          </a:p>
        </p:txBody>
      </p:sp>
      <p:sp>
        <p:nvSpPr>
          <p:cNvPr id="67" name="Rounded Rectangle 66"/>
          <p:cNvSpPr/>
          <p:nvPr/>
        </p:nvSpPr>
        <p:spPr bwMode="auto">
          <a:xfrm>
            <a:off x="5961660" y="1118946"/>
            <a:ext cx="707336" cy="320040"/>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Opto I/O</a:t>
            </a:r>
          </a:p>
        </p:txBody>
      </p:sp>
      <p:sp>
        <p:nvSpPr>
          <p:cNvPr id="83" name="Rounded Rectangle 82"/>
          <p:cNvSpPr/>
          <p:nvPr/>
        </p:nvSpPr>
        <p:spPr bwMode="auto">
          <a:xfrm>
            <a:off x="5961661" y="2450399"/>
            <a:ext cx="1382757" cy="32004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EUV + DWEB</a:t>
            </a:r>
          </a:p>
        </p:txBody>
      </p:sp>
      <p:sp>
        <p:nvSpPr>
          <p:cNvPr id="60" name="Rounded Rectangle 59"/>
          <p:cNvSpPr/>
          <p:nvPr/>
        </p:nvSpPr>
        <p:spPr bwMode="auto">
          <a:xfrm>
            <a:off x="6882721" y="1800009"/>
            <a:ext cx="966248" cy="321173"/>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2D:C, MoS</a:t>
            </a:r>
          </a:p>
        </p:txBody>
      </p:sp>
      <p:sp>
        <p:nvSpPr>
          <p:cNvPr id="73" name="Rounded Rectangle 72"/>
          <p:cNvSpPr/>
          <p:nvPr/>
        </p:nvSpPr>
        <p:spPr bwMode="auto">
          <a:xfrm>
            <a:off x="6668996" y="1454808"/>
            <a:ext cx="1042355" cy="32004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EUV + DSA</a:t>
            </a:r>
          </a:p>
        </p:txBody>
      </p:sp>
      <p:sp>
        <p:nvSpPr>
          <p:cNvPr id="70" name="Rounded Rectangle 69"/>
          <p:cNvSpPr/>
          <p:nvPr/>
        </p:nvSpPr>
        <p:spPr bwMode="auto">
          <a:xfrm>
            <a:off x="6672002" y="795336"/>
            <a:ext cx="1055256" cy="320040"/>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Opto int</a:t>
            </a:r>
          </a:p>
        </p:txBody>
      </p:sp>
      <p:sp>
        <p:nvSpPr>
          <p:cNvPr id="72" name="Rounded Rectangle 71"/>
          <p:cNvSpPr/>
          <p:nvPr/>
        </p:nvSpPr>
        <p:spPr bwMode="auto">
          <a:xfrm>
            <a:off x="7727258" y="782864"/>
            <a:ext cx="1079285"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Spintronics</a:t>
            </a:r>
          </a:p>
        </p:txBody>
      </p:sp>
      <p:sp>
        <p:nvSpPr>
          <p:cNvPr id="64" name="Rounded Rectangle 63"/>
          <p:cNvSpPr/>
          <p:nvPr/>
        </p:nvSpPr>
        <p:spPr bwMode="auto">
          <a:xfrm>
            <a:off x="7711352" y="1454808"/>
            <a:ext cx="687699" cy="320040"/>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Seq. 3D</a:t>
            </a:r>
          </a:p>
        </p:txBody>
      </p:sp>
      <p:sp>
        <p:nvSpPr>
          <p:cNvPr id="66" name="Rounded Rectangle 65"/>
          <p:cNvSpPr/>
          <p:nvPr/>
        </p:nvSpPr>
        <p:spPr bwMode="auto">
          <a:xfrm>
            <a:off x="1165456" y="5292395"/>
            <a:ext cx="5131164" cy="306837"/>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                 Al / Cu / W wires</a:t>
            </a:r>
          </a:p>
        </p:txBody>
      </p:sp>
      <p:sp>
        <p:nvSpPr>
          <p:cNvPr id="69" name="Rounded Rectangle 68"/>
          <p:cNvSpPr/>
          <p:nvPr/>
        </p:nvSpPr>
        <p:spPr bwMode="auto">
          <a:xfrm>
            <a:off x="6668997" y="1118946"/>
            <a:ext cx="798194" cy="31982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NEMS</a:t>
            </a:r>
          </a:p>
        </p:txBody>
      </p:sp>
      <p:sp>
        <p:nvSpPr>
          <p:cNvPr id="86" name="Rounded Rectangle 85"/>
          <p:cNvSpPr/>
          <p:nvPr/>
        </p:nvSpPr>
        <p:spPr bwMode="auto">
          <a:xfrm>
            <a:off x="1155276" y="4629172"/>
            <a:ext cx="2811925" cy="32004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Planar CMOS</a:t>
            </a:r>
          </a:p>
        </p:txBody>
      </p:sp>
      <p:sp>
        <p:nvSpPr>
          <p:cNvPr id="23" name="AutoShape 4" descr="data:image/jpeg;base64,/9j/4AAQSkZJRgABAQAAAQABAAD/2wCEAAkGBg8QEBQUEBMQFBAWEBIVFhAUFhAYFxIUFBUVFxUVFRQXHDIgGBknHBQVHzMgIycpLC0tFx4xNjAqNSYrLCkBCQoKDQsNGQ4OGSkkHiQ1MTU2NSk1NTYpNTU2MTU2NTUpNjU1MTU0KTI2MzIuKTU2Ni4yKSkqKSwpNiksMi8pKf/AABEIAH4BkAMBIgACEQEDEQH/xAAcAAEAAwEBAQEBAAAAAAAAAAAABgcIBQMEAQL/xABLEAACAgEBBAQICwUGAwkAAAABAgADBBEFBxIxBiFBUQgTIjVhcYGhMkJSVHJ0kZKxs9IUF2KCtBgjU5OywRYl0RUzNGOUoqPC4f/EABcBAQEBAQAAAAAAAAAAAAAAAAADBQT/xAAkEQEAAgECBAcAAAAAAAAAAAAAAQIDBLERElGiBRMVIjJTYf/aAAwDAQACEQMRAD8AvGIiAiIgIiICIiAiIgIiICIiAiIgIiICIiAiIgIiICIiAiIgIiICIiAiIgIiICIiAiIgIiICIiAiIgIiICIiAiIgIiICIiAiIgIiICIiAiIgIiICIiAiIgIiICIiAiIgIiICIiAiIgIiICIiAiIgIiICIiAiIgIiICIiAiIgIiICIiAiIgJTG0en+0kutVbyFW6xQOCnqCuwA+D3CXPI9du/2a7MzUAszFieO7rLHUn4XeZLJW1vjLR0Go0+CbTnrzcfyJ3Vh+8Pafzg/cp/TH7w9p/OD9yn9Msz93Wy/m4+/d+qP3dbL+bj7936pLysnVq+o+H/AFdtUP6F9M8/Izqarri1bF9V4ahrpW5HWF15gS1JxNndC8DHtW2mnhsXXRuO06agg9RbTkTO3LY62rHulj67NhzZIthryxw6RGxERKOEiIged96VqzuyqiqWZ2ICqoGpJJ6gAO2cj/jjZXz7B/8AUY/6p/PTvzXnfUcn8p5jmBtzCzqr0FlNldlZ10srZWU6Eg6Mp0PWCPZPeQXcj5jxfXkf1N0nUBERAREQEREBERAREQEREBERAREQEREBERAREQEREBERA+XaO1aMZPGZFtVNeoHHYyoup5DiY6az4qOmGznSyxMvEaurhNjrdUVr4zovGQdF1PUNZ076VcaMqsO5gCPsMqs7If8A4Urr8S3jSmKHr8W3GwGZWSGXTi5a+zWBZeRtnGrWtrLqVW1lWpmdALWcaqEJPlEjlpPtlI5HR7MZ1qtrtNOzMvFpxW0c+NW7NrcW9Q6wmOlaHnpqZd0BESit7m+S0WPh7OcoEJW7KU+UzDqaupvigciw6yeWgGpC3dsdMNn4Z0ycrHqb5DOvH9weV7p8GBvN2Ne4SvNx+InQBmKanuBcAEzIxZmbU6liefWSSfxM98jZl9Y1sqtRT2ujqD7SIG2Ynnj/AAF+iPwnpAT49qbZxsVOPJuqpT5VjqoJ7hqes+gT7JkfpFhbQ2jtLK8WmVlOuTcnkrZZwKtjBV1HwVA7OoQNBXb59gqdDmKT/DVksPtWvSdjYfTvZmceHFyqbHPKvUq59VbgMfsmYcvdntmpC74WTwAakheIgdpKqSdPZI0jlSCCQQQQR1EEciD2GBuGJWW5HeFZtHHejJbiyqAv94fhW1HqDN3sCNCe3VTzJlmwERED8ZgBqeod8h+0N72w6HKPmVlgdD4tbrAP561K/YZV+/PeRZbc+BjOVorOl7Kf+9s7ayR8ReRHa2uvISoKqWdgqAsxOgVQSSe4Ac4GsdvdJMTO2PnWYl1dyDByQSh61JpfQMp61PoIEyXOthbQy9nvYullTWY9tNlTqy8ddqFSGU+vUHvAnJgap3I+Y8X15H9TdJ1ILuR8x4vryP6m6TqAiJ8O3NtU4ePZkXtw1VoWY9p7AoHaxJAA7yIH05WVXUhe10RFGrO7BVUd5Y9QkXt3sbEVuE5tGvevjGX7yrp75nDpzvAy9rXl7mK0hj4rGBPBWOz6T6c2PuGgnwjobtE4/wC0/suT+z8PF47xb8PDz4/o/wAXKBr7Ze2cbKTjxrqrk+VWysAe46cj6DPsmMujPSjK2dkLfiuVcEar18Ni9qWL8ZT/APo0PXNbdE+klW0cOrJq6lsXrTmUcHR0PqII17eo9sDrxEQOftjpBiYaq2VdVSrNwq1jBQx010GvonK/eVsb5/if5iyE+Egn/L8c92YB9tVn/SZ41ga9/eVsb5/if5iz3xOnuyrWC15uGzHkvjawSe4AnrMyL/2Vkf4V33H/AOk+UgjnA3FEz9uL3jXJkJgZLl6LNRQWOpqsA1CAn4jAEAdh005maBgIiICeOXm1UoXtdK0HN3ZVUetmOgkf6fdOKNk4pus8qxjw1U66Gx9Pco5k/wC5AmXOlHS/N2labMu1nOp4axqK6x3InIevme0mBp27etsRG4TnUa/wl2H3lBHvne2TtvGy048a6q5NdC1bK2h7jpyPoMxnjbOvtBNddrgcyiOwHrIHVLw8GtCEzgQQRZj6g8x5NvMQLqiIgJztsdIsPDUNlX00g8vGOqlvoqetvZIvvV3irsnGAr4Wy7dRUp6wgHwrWHcNQAO0nuBmZMnKys7I4nNt+TY2nxndyeSqB7gPZA1Ri71diWtwrm0A/wAZdB95wB75Kq7AwBUgqQCCCCCDyII5iYz210WzsLh/a8e6kN8EupAbvAblr6OcmO6LeXbs7ISi9ycG1wpVj1UMx6rF15DU+UOWmp5iBp2IiAiIgRHep0nbZ+y7rUOlzAU1HtD2ajiHpVQ7fyzJZMvnwlswinCq7Gtvcj01rWo/NMpXo9gi/Lx6m5WZNNZ9T2Kp/GBovc9u4pwcSvIuRWzbkDlmGppRhqqJr8E6EEnnqdOQljOgYEEAgjQg9YI9In6BpP2AAiIgJ5Y+LXWOGtVRdSeFQANWOpOg7STrrPWU1vC39LQ7UbMCWOpKtlN1oCOoipR8PT5R6urqDDrgXJMt77tiV4u17fFKFW2uu7hA0AZ9Q+nrZGb+YzgbV6e7VyiTdmZLa/EDsieytNF9042T4zUGzj1I1Bfi1I9vZzgT3cPnGvbVSjlbTfWfSBWbPxqE1BMqblfPuJ67/wCnumq4CfBt7aYxcW+89Yqoss07+BCwHu0n3yG74bymxMwjtrRfY9tan3EwMpZF7WOzuSzsxZmPMsx1JPtJmgfB86I114jZrqDdc7rWx+JUh4Tw9xZg2voUTPYmu92WMK9j4IHI4tbe2wcZ97GBx99PRarM2XbYVHj8ZDdXZ2hV67F1+SV16u8A9ky3NjdO/Ned9RyfynmOYGqdyPmLF9eR/U2ydSC7kfMWL68j+ptk6gJSPhH9IiFx8NToG1vsHeASlQ9WvjD7BLumX9/GWX21ap5V1UIPQDWH/GwwOTus6NLtDalFVg4qVLW2L2FKxrwn0FuFT6GmtAg000GmmmnomQ+gXTazZGS19dVdrNS1XC5YABmRiRp2+Rp7ZPf7SeZ80xvv2wIPvQ6Ppg7VyaaxpVxixFHJVtUPwj0AsV9ks3wbNsE15eMT1K1dyD6YKP8A6K5VHTfpe+1cr9osrStvFonChYjyddDqe3r90nPg4Mf+0rx2HCY/ZbV/1gaKiIgVV4Ro/wCV0/X6/wAm+ZyE0d4Rvmqr6/V+TkTOIgbex/gL9FfwlG+EZ0aqQ4+ZWoV3ZqrSABxkLxVsdObaBxr3ad0vLG+Av0V/ASq/CP8ANtH15fyboFAbHzjRkU2r8Ku6uwetHDD8JtcTD1fMesTcC8h6oH7ETzyLeBGb5KlvsGsDLe+bpQ2btW1QdaccmisdmqH+8b1l+Lr7lXun87o+gi7VzdLgf2WlRZaBqOPU6JXqOXEQdfQrcjpIVkXM7szHVmYsT3ljqfxmhvBywVXZ19unlWZZUn+GutOH3u/2wLTxMOulFrqRErUaKiAKqjuCjqE9BWASQBqdNT2nTlqfaZ/UQERPDOyPF1O/yUZvugn/AGgZR3q9IjnbVyH11rrc019wSoldR6C3E380sXwcujKFb811BcP4ion4uihrSPSeJBr6GHbKOsckknrJOpPeTzlhdCt8t+y8QY1WPS6h3fjZrASXOvWB1dw9kDQPTjo6mfs/IoZQS1TFCfi2qCa2Hd5QHsJHbMdy4T4SWZ80xvv2yn3bUk95ga83b7YOXsrEtY6uaArE8y1RNbE+klCfbJLK93EWE7FqB7LbwPV4wn8SZYUBERApDwmKTw4DdgbKU+thQR/pMqDorlCrPxbG6lTLx3J7gtqk/hND7+dgnJ2SzoNXx7Vu6ufBoUs9gDhv5JmSBuKJDN13TuraeEmrj9rqRUvrJ8riA08YB2q3PXsJI7JM9YCIiBX2+/pO+FsthUStuQ4oDDmqEFrCP5V4f55mTBw3utSqsa2WWIijvZ2CqPtIl7+EpSxxsRvii+1T62QFfcrSlei20Ex87Fuf4FWVRY30UsVm9wMDUvQvdzg7MqUV1o9/COPJZQXdu0gn4C68lHo5nrlO+Ed5zo+op+dfNE1WqyhlIKkAhgQQQesEEcxM7eEd5zo+op+dfA4G5Xz7ieu/+numq5lTcr59xPXf/T3TVcBIZvipLbEzAOyutvu3VsfcDJnOd0j2X+1YeRR1f3uPbWCewuhAP2kGBi4TXm7TID7IwSOQxKl9qDgPvUzIttbKxVgQwJBB5gjqIM0X4PvSZLtnnFZh47HdiF7TTYxYMO/Ri4Pd5PfAnHTvzXnfUcn8p5jmbG6d+a876jk/lPMcwNU7kfMWL68j+ptk6kF3I+Y8X15H9RbJ1ATLO/GkrtzJPylx2H+RWv4qZqaZ/wDCP2GVycfKA8iyo1Me56yWGvpKv/7DAh+6zoTRtbLsoussrC47Wgpwakq9a6eUOWjk+yWl/ZuwPnWV9lP6ZUW7XpSuzdpU3vr4nU126f4dg0J07dDo2n8M1vj5KWIr1sroyhldSCrKesEEcxAqX+zdgfOsr7Kf0yS9A90+Nsi97qbrrGeo1kOK9ACytqOEc/JEnMQERECq/CN81VfX6vyciZxE0d4Rvmqr6/V+TkTOIgbexvgL9FfwEqvwj/NtH15fybpamN8Bfor+AlV+Ef5to+vL+TdAztXzHrE3AvIeqYfr5j1ibgXkPVA/Z4Z1XHU6jm1bj7VInvEDDpE0d4OuSG2XanxkzLNR6GrqIP4/ZKS3g7COFtPJpI0UXMyemuw8den8rAesGSfch05r2fmPVkMExsgKpsPwa7VJ4GY9iniZSfSCeoQNNRPxWBGoI0PI98/YCfJtekvj2qObU2KPWUI/3n1xAw7Lc3cbm8PamAuRZkXo5ssRkQV6DgbQcxry0PtlfdNthHC2hk0EaBLn4fTWx4qz7VZZZ/g8dMaqzbg3MFNlnjaSeTOVCvXr36KpA7dGgdr+zdgfOsr7Kf0x/ZuwPnWV9lP6Zb0QOJ0O6LVbMxExqmd0Vnbjfh4iXYsddBp26eyduIgIiIHnkULYjI4DIylWU9YZWGhBHaCDMs7zN2N+yrmdFZ8Fm/u7us8GvKu09jDkCepuY69QNVT+LqVdSrgMpBBVgCCDzBB5iBibDzraXD0u9dg5OjMrD1MvWJ1srp1tS1eCzNzGQjQqbrdCPSNev2zSG0tzOw72LHFFbH/CeysexFPCPYI2buZ2HQwYYodgerxr2WD2ox4T7RAmWP8AAX6I/CekARAjW8LoiNqYFuPqBZ1PUx5LamvDr6DqVJ7mMyXtPZl2Na9V6NXah0ZGGhB/3HcR1Hsm2ZytudFsHOAGXj03aDQM6jiUdyuPKHsMDKOy94G1cWsVUZeQlS/BQNqFHcobkPQJ8G2+kOVm2CzLte2xUCBn01CgkgdXZqx+2af/AHO7C+ZV/fyP1x+53YXzKv7+R+uBQG6C7h23hn/zXX71Vi/7zWUimz91ux8e1LacREtrcMjh79VYcjoX0krgIiIGdd9+7ezHyHzsdC2Na3FaFGviLT8JmHYjHr17CSOrq1rDZ2078awWY9llVq8rEYqw15jUdnom2HQEEEAgjQg8iD2GRTN3U7Eucs+FRxHnwcdY+7WwHugZty95O17a3rszL2rdGRkJGjKwIYHq5EEiRqav/c5sL5kn+Zkfrj9zmwvmSf5mR+uB8W4m/i2JSPk25C//ACs3/wBpYM5uwejuLgVeKxKxVVxl+AFz5TaAnViT2CdKAnD6adFKtp4dmNb1cXlJZpqa7F+A4HtII7QSO2dyIGM+k3RbL2deacqso4J4W6+Cxfl1t8Zfw5HQ9U9dhdN9pYI4cXJurT/DB1TU8zwNqoPsmu9qbHx8qvxeTVVbX8ixVYa9415H0iQ/I3H7Cc6/szL6FuvA+wt1eyBQOdvP21cNHzsnT+BhX+WBNB7l7WfYmMzEsxOQSxJJJ/aLesk857bO3Q7EoYMuHWzDttay0fdsYr7pLqaVRQqKqqBoFUAAAdgA5CB/cRECq/CN81VfX6vyciZxE2f0g6NYmfUKsuoW1hw4Ulxo4DKDqpB5M32yP/ud2F8yr+/kfrgS/G+Av0V/ASq/CP8ANtH15fybpa6qANByE5nSDozibQrWvMqFtavxhSXGjAFdfJIPJj9sDGVfMesTcC8h6pDRud2F8yr+/kfrkzEBERArXfJuzbadS34wH7ZSpHD1Dx9fWeDU8mBJI9ZHaCM15OM9bslisjqSGRgQykcwQesGbenE6QdCtnZ//i8aqxtNPGEFXA7hYpDaejWBlHZ/TPaWOgrozMqusckW2wKvqXXQeyXP4PG1L8hc58i221+PH8ux3c6aW9rGSIbith8WviLdPk+Ov0/1a++SzYHRjDwEKYlNdKkgtwg6sRyLMetuZ5mB1IiIFX7592L7RRcnEXXLqThavl4+sakAfxrqdO8EjumcLanrcqwZHVtCpBDKwPIg9YM2/OHt/oRs7P68vGqsbl4zQq+nd4xCG09GsDMeFvU21SgRM2/hHLj4HI/msBPvn80dNtpZeTSuRl5NiHIq1Q2MEPlr8QeT7pfY3F7C118RZp8nx1+n+rX3zvbE3f7LwiGxsShHHKwgu49TuSw9hgSEREQEREBERAREQEREBERAREQEREBERAREQEREBERAREQEREBERAREQEREBERAREQEREBERAREQEREBERAREQEREBERA//2Q=="/>
          <p:cNvSpPr>
            <a:spLocks noChangeAspect="1" noChangeArrowheads="1"/>
          </p:cNvSpPr>
          <p:nvPr/>
        </p:nvSpPr>
        <p:spPr bwMode="auto">
          <a:xfrm>
            <a:off x="152400" y="-430213"/>
            <a:ext cx="3810000" cy="1200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Rounded Rectangle 86"/>
          <p:cNvSpPr/>
          <p:nvPr/>
        </p:nvSpPr>
        <p:spPr bwMode="auto">
          <a:xfrm>
            <a:off x="3365822" y="4118408"/>
            <a:ext cx="1886161" cy="326757"/>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W LI</a:t>
            </a:r>
          </a:p>
        </p:txBody>
      </p:sp>
      <p:cxnSp>
        <p:nvCxnSpPr>
          <p:cNvPr id="90" name="Straight Connector 89"/>
          <p:cNvCxnSpPr/>
          <p:nvPr/>
        </p:nvCxnSpPr>
        <p:spPr bwMode="auto">
          <a:xfrm>
            <a:off x="4655518" y="2592179"/>
            <a:ext cx="0" cy="2734218"/>
          </a:xfrm>
          <a:prstGeom prst="line">
            <a:avLst/>
          </a:prstGeom>
          <a:noFill/>
          <a:ln w="28575" cap="flat" cmpd="sng" algn="ctr">
            <a:solidFill>
              <a:schemeClr val="tx1"/>
            </a:solidFill>
            <a:prstDash val="sysDash"/>
            <a:round/>
            <a:headEnd type="none" w="med" len="med"/>
            <a:tailEnd type="none" w="med" len="med"/>
          </a:ln>
          <a:effectLst/>
        </p:spPr>
      </p:cxnSp>
      <p:sp>
        <p:nvSpPr>
          <p:cNvPr id="78" name="Rounded Rectangle 77"/>
          <p:cNvSpPr/>
          <p:nvPr/>
        </p:nvSpPr>
        <p:spPr bwMode="auto">
          <a:xfrm>
            <a:off x="4304942" y="5094997"/>
            <a:ext cx="653918" cy="41403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charset="0"/>
                <a:ea typeface="MS PGothic" pitchFamily="34" charset="-128"/>
              </a:rPr>
              <a:t>10nm</a:t>
            </a:r>
          </a:p>
        </p:txBody>
      </p:sp>
      <p:sp>
        <p:nvSpPr>
          <p:cNvPr id="94" name="Rounded Rectangle 93"/>
          <p:cNvSpPr/>
          <p:nvPr/>
        </p:nvSpPr>
        <p:spPr bwMode="auto">
          <a:xfrm>
            <a:off x="5943508" y="1454808"/>
            <a:ext cx="706223"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eNVM</a:t>
            </a:r>
          </a:p>
        </p:txBody>
      </p:sp>
      <p:sp>
        <p:nvSpPr>
          <p:cNvPr id="55" name="Rounded Rectangle 54"/>
          <p:cNvSpPr/>
          <p:nvPr/>
        </p:nvSpPr>
        <p:spPr bwMode="auto">
          <a:xfrm>
            <a:off x="5260898" y="4118080"/>
            <a:ext cx="1053431" cy="320040"/>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Cu doping</a:t>
            </a:r>
          </a:p>
        </p:txBody>
      </p:sp>
      <p:cxnSp>
        <p:nvCxnSpPr>
          <p:cNvPr id="61" name="Straight Connector 60"/>
          <p:cNvCxnSpPr/>
          <p:nvPr/>
        </p:nvCxnSpPr>
        <p:spPr bwMode="auto">
          <a:xfrm>
            <a:off x="5298045" y="2045957"/>
            <a:ext cx="0" cy="3280441"/>
          </a:xfrm>
          <a:prstGeom prst="line">
            <a:avLst/>
          </a:prstGeom>
          <a:noFill/>
          <a:ln w="28575" cap="flat" cmpd="sng" algn="ctr">
            <a:solidFill>
              <a:schemeClr val="tx1"/>
            </a:solidFill>
            <a:prstDash val="sysDash"/>
            <a:round/>
            <a:headEnd type="none" w="med" len="med"/>
            <a:tailEnd type="none" w="med" len="med"/>
          </a:ln>
          <a:effectLst/>
        </p:spPr>
      </p:cxnSp>
      <p:sp>
        <p:nvSpPr>
          <p:cNvPr id="62" name="Rounded Rectangle 61"/>
          <p:cNvSpPr/>
          <p:nvPr/>
        </p:nvSpPr>
        <p:spPr bwMode="auto">
          <a:xfrm>
            <a:off x="5000472" y="5094997"/>
            <a:ext cx="653918" cy="41403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charset="0"/>
                <a:ea typeface="MS PGothic" pitchFamily="34" charset="-128"/>
              </a:rPr>
              <a:t>7nm</a:t>
            </a:r>
          </a:p>
        </p:txBody>
      </p:sp>
      <p:cxnSp>
        <p:nvCxnSpPr>
          <p:cNvPr id="63" name="Straight Connector 62"/>
          <p:cNvCxnSpPr/>
          <p:nvPr/>
        </p:nvCxnSpPr>
        <p:spPr bwMode="auto">
          <a:xfrm>
            <a:off x="6002225" y="884642"/>
            <a:ext cx="0" cy="4458440"/>
          </a:xfrm>
          <a:prstGeom prst="line">
            <a:avLst/>
          </a:prstGeom>
          <a:noFill/>
          <a:ln w="28575" cap="flat" cmpd="sng" algn="ctr">
            <a:solidFill>
              <a:schemeClr val="tx1"/>
            </a:solidFill>
            <a:prstDash val="sysDash"/>
            <a:round/>
            <a:headEnd type="none" w="med" len="med"/>
            <a:tailEnd type="none" w="med" len="med"/>
          </a:ln>
          <a:effectLst/>
        </p:spPr>
      </p:cxnSp>
      <p:sp>
        <p:nvSpPr>
          <p:cNvPr id="71" name="Rounded Rectangle 70"/>
          <p:cNvSpPr/>
          <p:nvPr/>
        </p:nvSpPr>
        <p:spPr bwMode="auto">
          <a:xfrm>
            <a:off x="5696002" y="5094997"/>
            <a:ext cx="653918" cy="41403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charset="0"/>
                <a:ea typeface="MS PGothic" pitchFamily="34" charset="-128"/>
              </a:rPr>
              <a:t>5nm</a:t>
            </a:r>
          </a:p>
        </p:txBody>
      </p:sp>
      <p:cxnSp>
        <p:nvCxnSpPr>
          <p:cNvPr id="79" name="Straight Connector 78"/>
          <p:cNvCxnSpPr/>
          <p:nvPr/>
        </p:nvCxnSpPr>
        <p:spPr bwMode="auto">
          <a:xfrm>
            <a:off x="6696126" y="611592"/>
            <a:ext cx="0" cy="4748172"/>
          </a:xfrm>
          <a:prstGeom prst="line">
            <a:avLst/>
          </a:prstGeom>
          <a:noFill/>
          <a:ln w="28575" cap="flat" cmpd="sng" algn="ctr">
            <a:solidFill>
              <a:schemeClr val="tx1"/>
            </a:solidFill>
            <a:prstDash val="sysDash"/>
            <a:round/>
            <a:headEnd type="none" w="med" len="med"/>
            <a:tailEnd type="none" w="med" len="med"/>
          </a:ln>
          <a:effectLst/>
        </p:spPr>
      </p:cxnSp>
      <p:sp>
        <p:nvSpPr>
          <p:cNvPr id="80" name="Rounded Rectangle 79"/>
          <p:cNvSpPr/>
          <p:nvPr/>
        </p:nvSpPr>
        <p:spPr bwMode="auto">
          <a:xfrm>
            <a:off x="6391532" y="5094997"/>
            <a:ext cx="653918" cy="41403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charset="0"/>
                <a:ea typeface="MS PGothic" pitchFamily="34" charset="-128"/>
              </a:rPr>
              <a:t>3nm</a:t>
            </a:r>
          </a:p>
        </p:txBody>
      </p:sp>
      <p:sp>
        <p:nvSpPr>
          <p:cNvPr id="88" name="Rounded Rectangle 87"/>
          <p:cNvSpPr/>
          <p:nvPr/>
        </p:nvSpPr>
        <p:spPr bwMode="auto">
          <a:xfrm>
            <a:off x="7479226" y="1117594"/>
            <a:ext cx="739487" cy="321173"/>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1D:CNT</a:t>
            </a:r>
          </a:p>
        </p:txBody>
      </p:sp>
    </p:spTree>
    <p:extLst>
      <p:ext uri="{BB962C8B-B14F-4D97-AF65-F5344CB8AC3E}">
        <p14:creationId xmlns:p14="http://schemas.microsoft.com/office/powerpoint/2010/main" val="380147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61"/>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62"/>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71"/>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79"/>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62" grpId="0" animBg="1"/>
      <p:bldP spid="71" grpId="0" animBg="1"/>
      <p:bldP spid="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ounded Rectangle 84"/>
          <p:cNvSpPr/>
          <p:nvPr/>
        </p:nvSpPr>
        <p:spPr bwMode="auto">
          <a:xfrm>
            <a:off x="1245480" y="4951304"/>
            <a:ext cx="2232450" cy="343181"/>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chemeClr val="bg1">
                    <a:lumMod val="75000"/>
                  </a:schemeClr>
                </a:solidFill>
              </a:rPr>
              <a:t>LE</a:t>
            </a:r>
            <a:endParaRPr lang="en-US" sz="1600" dirty="0" smtClean="0">
              <a:solidFill>
                <a:schemeClr val="bg1">
                  <a:lumMod val="75000"/>
                </a:schemeClr>
              </a:solidFill>
              <a:latin typeface="Symbol" pitchFamily="18" charset="2"/>
            </a:endParaRPr>
          </a:p>
        </p:txBody>
      </p:sp>
      <p:sp>
        <p:nvSpPr>
          <p:cNvPr id="2" name="Title 1"/>
          <p:cNvSpPr>
            <a:spLocks noGrp="1"/>
          </p:cNvSpPr>
          <p:nvPr>
            <p:ph type="title"/>
          </p:nvPr>
        </p:nvSpPr>
        <p:spPr/>
        <p:txBody>
          <a:bodyPr/>
          <a:lstStyle/>
          <a:p>
            <a:r>
              <a:rPr lang="en-US" dirty="0" smtClean="0"/>
              <a:t>Future Transistors </a:t>
            </a:r>
            <a:endParaRPr lang="en-US" dirty="0"/>
          </a:p>
        </p:txBody>
      </p:sp>
      <p:cxnSp>
        <p:nvCxnSpPr>
          <p:cNvPr id="5" name="Straight Arrow Connector 4"/>
          <p:cNvCxnSpPr/>
          <p:nvPr/>
        </p:nvCxnSpPr>
        <p:spPr bwMode="auto">
          <a:xfrm flipV="1">
            <a:off x="1247771" y="1456899"/>
            <a:ext cx="0" cy="4268084"/>
          </a:xfrm>
          <a:prstGeom prst="straightConnector1">
            <a:avLst/>
          </a:prstGeom>
          <a:noFill/>
          <a:ln w="38100"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V="1">
            <a:off x="1247771" y="5724978"/>
            <a:ext cx="6556076" cy="2"/>
          </a:xfrm>
          <a:prstGeom prst="straightConnector1">
            <a:avLst/>
          </a:prstGeom>
          <a:noFill/>
          <a:ln w="3810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2837647" y="5630109"/>
            <a:ext cx="0" cy="232911"/>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12" name="Straight Arrow Connector 11"/>
          <p:cNvCxnSpPr/>
          <p:nvPr/>
        </p:nvCxnSpPr>
        <p:spPr bwMode="auto">
          <a:xfrm>
            <a:off x="4237739" y="5630106"/>
            <a:ext cx="0" cy="232912"/>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13" name="Straight Arrow Connector 12"/>
          <p:cNvCxnSpPr/>
          <p:nvPr/>
        </p:nvCxnSpPr>
        <p:spPr bwMode="auto">
          <a:xfrm>
            <a:off x="5637831" y="5630107"/>
            <a:ext cx="0" cy="232913"/>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14" name="Straight Arrow Connector 13"/>
          <p:cNvCxnSpPr/>
          <p:nvPr/>
        </p:nvCxnSpPr>
        <p:spPr bwMode="auto">
          <a:xfrm>
            <a:off x="7037922" y="5618602"/>
            <a:ext cx="0" cy="244416"/>
          </a:xfrm>
          <a:prstGeom prst="straightConnector1">
            <a:avLst/>
          </a:prstGeom>
          <a:noFill/>
          <a:ln w="19050" cap="flat" cmpd="sng" algn="ctr">
            <a:solidFill>
              <a:schemeClr val="tx1"/>
            </a:solidFill>
            <a:prstDash val="solid"/>
            <a:round/>
            <a:headEnd type="none" w="med" len="med"/>
            <a:tailEnd type="none" w="med" len="med"/>
          </a:ln>
          <a:effectLst/>
        </p:spPr>
      </p:cxnSp>
      <p:sp>
        <p:nvSpPr>
          <p:cNvPr id="15" name="TextBox 14"/>
          <p:cNvSpPr txBox="1"/>
          <p:nvPr/>
        </p:nvSpPr>
        <p:spPr>
          <a:xfrm>
            <a:off x="2442379" y="5877393"/>
            <a:ext cx="582212" cy="307777"/>
          </a:xfrm>
          <a:prstGeom prst="rect">
            <a:avLst/>
          </a:prstGeom>
          <a:noFill/>
        </p:spPr>
        <p:txBody>
          <a:bodyPr wrap="none" rtlCol="0">
            <a:spAutoFit/>
          </a:bodyPr>
          <a:lstStyle/>
          <a:p>
            <a:r>
              <a:rPr lang="en-US" dirty="0" smtClean="0"/>
              <a:t>2010</a:t>
            </a:r>
            <a:endParaRPr lang="en-US" dirty="0"/>
          </a:p>
        </p:txBody>
      </p:sp>
      <p:sp>
        <p:nvSpPr>
          <p:cNvPr id="16" name="TextBox 15"/>
          <p:cNvSpPr txBox="1"/>
          <p:nvPr/>
        </p:nvSpPr>
        <p:spPr>
          <a:xfrm>
            <a:off x="3844684" y="5877393"/>
            <a:ext cx="582212" cy="307777"/>
          </a:xfrm>
          <a:prstGeom prst="rect">
            <a:avLst/>
          </a:prstGeom>
          <a:noFill/>
        </p:spPr>
        <p:txBody>
          <a:bodyPr wrap="none" rtlCol="0">
            <a:spAutoFit/>
          </a:bodyPr>
          <a:lstStyle/>
          <a:p>
            <a:r>
              <a:rPr lang="en-US" dirty="0" smtClean="0"/>
              <a:t>2015</a:t>
            </a:r>
            <a:endParaRPr lang="en-US" dirty="0"/>
          </a:p>
        </p:txBody>
      </p:sp>
      <p:sp>
        <p:nvSpPr>
          <p:cNvPr id="17" name="TextBox 16"/>
          <p:cNvSpPr txBox="1"/>
          <p:nvPr/>
        </p:nvSpPr>
        <p:spPr>
          <a:xfrm>
            <a:off x="5246988" y="5877393"/>
            <a:ext cx="582212" cy="307777"/>
          </a:xfrm>
          <a:prstGeom prst="rect">
            <a:avLst/>
          </a:prstGeom>
          <a:noFill/>
        </p:spPr>
        <p:txBody>
          <a:bodyPr wrap="none" rtlCol="0">
            <a:spAutoFit/>
          </a:bodyPr>
          <a:lstStyle/>
          <a:p>
            <a:r>
              <a:rPr lang="en-US" dirty="0" smtClean="0"/>
              <a:t>2020</a:t>
            </a:r>
            <a:endParaRPr lang="en-US" dirty="0"/>
          </a:p>
        </p:txBody>
      </p:sp>
      <p:sp>
        <p:nvSpPr>
          <p:cNvPr id="18" name="TextBox 17"/>
          <p:cNvSpPr txBox="1"/>
          <p:nvPr/>
        </p:nvSpPr>
        <p:spPr>
          <a:xfrm>
            <a:off x="6649295" y="5877393"/>
            <a:ext cx="582212" cy="307777"/>
          </a:xfrm>
          <a:prstGeom prst="rect">
            <a:avLst/>
          </a:prstGeom>
          <a:noFill/>
        </p:spPr>
        <p:txBody>
          <a:bodyPr wrap="none" rtlCol="0">
            <a:spAutoFit/>
          </a:bodyPr>
          <a:lstStyle/>
          <a:p>
            <a:r>
              <a:rPr lang="en-US" dirty="0" smtClean="0"/>
              <a:t>2025</a:t>
            </a:r>
            <a:endParaRPr lang="en-US" dirty="0"/>
          </a:p>
        </p:txBody>
      </p:sp>
      <p:cxnSp>
        <p:nvCxnSpPr>
          <p:cNvPr id="35" name="Straight Arrow Connector 34"/>
          <p:cNvCxnSpPr/>
          <p:nvPr/>
        </p:nvCxnSpPr>
        <p:spPr bwMode="auto">
          <a:xfrm>
            <a:off x="1437555" y="5630109"/>
            <a:ext cx="0" cy="232911"/>
          </a:xfrm>
          <a:prstGeom prst="straightConnector1">
            <a:avLst/>
          </a:prstGeom>
          <a:noFill/>
          <a:ln w="19050" cap="flat" cmpd="sng" algn="ctr">
            <a:solidFill>
              <a:schemeClr val="tx1"/>
            </a:solidFill>
            <a:prstDash val="solid"/>
            <a:round/>
            <a:headEnd type="none" w="med" len="med"/>
            <a:tailEnd type="none" w="med" len="med"/>
          </a:ln>
          <a:effectLst/>
        </p:spPr>
      </p:cxnSp>
      <p:sp>
        <p:nvSpPr>
          <p:cNvPr id="36" name="TextBox 35"/>
          <p:cNvSpPr txBox="1"/>
          <p:nvPr/>
        </p:nvSpPr>
        <p:spPr>
          <a:xfrm>
            <a:off x="1040074" y="5877395"/>
            <a:ext cx="582212" cy="307777"/>
          </a:xfrm>
          <a:prstGeom prst="rect">
            <a:avLst/>
          </a:prstGeom>
          <a:noFill/>
        </p:spPr>
        <p:txBody>
          <a:bodyPr wrap="none" rtlCol="0">
            <a:spAutoFit/>
          </a:bodyPr>
          <a:lstStyle/>
          <a:p>
            <a:r>
              <a:rPr lang="en-US" dirty="0" smtClean="0"/>
              <a:t>2005</a:t>
            </a:r>
            <a:endParaRPr lang="en-US" dirty="0"/>
          </a:p>
        </p:txBody>
      </p:sp>
      <p:sp>
        <p:nvSpPr>
          <p:cNvPr id="39" name="TextBox 38"/>
          <p:cNvSpPr txBox="1"/>
          <p:nvPr/>
        </p:nvSpPr>
        <p:spPr>
          <a:xfrm rot="16200000">
            <a:off x="-129555" y="3395709"/>
            <a:ext cx="2122697" cy="523220"/>
          </a:xfrm>
          <a:prstGeom prst="rect">
            <a:avLst/>
          </a:prstGeom>
          <a:noFill/>
        </p:spPr>
        <p:txBody>
          <a:bodyPr wrap="none" rtlCol="0">
            <a:spAutoFit/>
          </a:bodyPr>
          <a:lstStyle/>
          <a:p>
            <a:r>
              <a:rPr lang="en-US" sz="2800" dirty="0" smtClean="0">
                <a:solidFill>
                  <a:srgbClr val="0000FF"/>
                </a:solidFill>
              </a:rPr>
              <a:t>Complexity</a:t>
            </a:r>
            <a:endParaRPr lang="en-US" sz="2800" dirty="0">
              <a:solidFill>
                <a:srgbClr val="0000FF"/>
              </a:solidFill>
            </a:endParaRPr>
          </a:p>
        </p:txBody>
      </p:sp>
      <p:sp>
        <p:nvSpPr>
          <p:cNvPr id="4" name="Rounded Rectangle 3"/>
          <p:cNvSpPr/>
          <p:nvPr/>
        </p:nvSpPr>
        <p:spPr bwMode="auto">
          <a:xfrm>
            <a:off x="1369263" y="1753592"/>
            <a:ext cx="1768153" cy="136297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34" name="Rounded Rectangle 33"/>
          <p:cNvSpPr/>
          <p:nvPr/>
        </p:nvSpPr>
        <p:spPr bwMode="auto">
          <a:xfrm>
            <a:off x="1516668" y="2698209"/>
            <a:ext cx="365760" cy="274320"/>
          </a:xfrm>
          <a:prstGeom prst="roundRect">
            <a:avLst/>
          </a:prstGeom>
          <a:solidFill>
            <a:schemeClr val="tx2">
              <a:lumMod val="40000"/>
              <a:lumOff val="60000"/>
            </a:schemeClr>
          </a:solidFill>
          <a:ln w="1905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40" name="Rounded Rectangle 39"/>
          <p:cNvSpPr/>
          <p:nvPr/>
        </p:nvSpPr>
        <p:spPr bwMode="auto">
          <a:xfrm>
            <a:off x="1516668" y="2299707"/>
            <a:ext cx="365760" cy="274320"/>
          </a:xfrm>
          <a:prstGeom prst="roundRect">
            <a:avLst/>
          </a:prstGeom>
          <a:solidFill>
            <a:srgbClr val="CCECFF"/>
          </a:solidFill>
          <a:ln w="19050" cap="flat" cmpd="sng" algn="ctr">
            <a:solidFill>
              <a:srgbClr val="0000FF"/>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41" name="Rounded Rectangle 40"/>
          <p:cNvSpPr/>
          <p:nvPr/>
        </p:nvSpPr>
        <p:spPr bwMode="auto">
          <a:xfrm>
            <a:off x="1516668" y="1901206"/>
            <a:ext cx="365760" cy="274320"/>
          </a:xfrm>
          <a:prstGeom prst="roundRect">
            <a:avLst/>
          </a:prstGeom>
          <a:solidFill>
            <a:srgbClr val="CCFFCC"/>
          </a:solidFill>
          <a:ln w="19050" cap="flat" cmpd="sng" algn="ctr">
            <a:solidFill>
              <a:srgbClr val="00B05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3" name="TextBox 2"/>
          <p:cNvSpPr txBox="1"/>
          <p:nvPr/>
        </p:nvSpPr>
        <p:spPr>
          <a:xfrm>
            <a:off x="1821948" y="2657234"/>
            <a:ext cx="1149418" cy="307777"/>
          </a:xfrm>
          <a:prstGeom prst="rect">
            <a:avLst/>
          </a:prstGeom>
          <a:noFill/>
        </p:spPr>
        <p:txBody>
          <a:bodyPr wrap="none" rtlCol="0">
            <a:spAutoFit/>
          </a:bodyPr>
          <a:lstStyle/>
          <a:p>
            <a:r>
              <a:rPr lang="en-US" dirty="0" smtClean="0"/>
              <a:t>Transistors</a:t>
            </a:r>
            <a:endParaRPr lang="en-US" dirty="0"/>
          </a:p>
        </p:txBody>
      </p:sp>
      <p:sp>
        <p:nvSpPr>
          <p:cNvPr id="42" name="TextBox 41"/>
          <p:cNvSpPr txBox="1"/>
          <p:nvPr/>
        </p:nvSpPr>
        <p:spPr>
          <a:xfrm>
            <a:off x="1833634" y="2265712"/>
            <a:ext cx="1069525" cy="307777"/>
          </a:xfrm>
          <a:prstGeom prst="rect">
            <a:avLst/>
          </a:prstGeom>
          <a:noFill/>
        </p:spPr>
        <p:txBody>
          <a:bodyPr wrap="none" rtlCol="0">
            <a:spAutoFit/>
          </a:bodyPr>
          <a:lstStyle/>
          <a:p>
            <a:r>
              <a:rPr lang="en-US" dirty="0" smtClean="0"/>
              <a:t>Patterning</a:t>
            </a:r>
            <a:endParaRPr lang="en-US" dirty="0"/>
          </a:p>
        </p:txBody>
      </p:sp>
      <p:sp>
        <p:nvSpPr>
          <p:cNvPr id="44" name="TextBox 43"/>
          <p:cNvSpPr txBox="1"/>
          <p:nvPr/>
        </p:nvSpPr>
        <p:spPr>
          <a:xfrm>
            <a:off x="1830893" y="1880590"/>
            <a:ext cx="1257075" cy="307777"/>
          </a:xfrm>
          <a:prstGeom prst="rect">
            <a:avLst/>
          </a:prstGeom>
          <a:noFill/>
        </p:spPr>
        <p:txBody>
          <a:bodyPr wrap="none" rtlCol="0">
            <a:spAutoFit/>
          </a:bodyPr>
          <a:lstStyle/>
          <a:p>
            <a:r>
              <a:rPr lang="en-US" dirty="0" smtClean="0"/>
              <a:t>Interconnect</a:t>
            </a:r>
          </a:p>
        </p:txBody>
      </p:sp>
      <p:sp>
        <p:nvSpPr>
          <p:cNvPr id="58" name="Rounded Rectangle 57"/>
          <p:cNvSpPr/>
          <p:nvPr/>
        </p:nvSpPr>
        <p:spPr bwMode="auto">
          <a:xfrm>
            <a:off x="4059697" y="3788735"/>
            <a:ext cx="1284780" cy="32004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FinFET</a:t>
            </a:r>
          </a:p>
        </p:txBody>
      </p:sp>
      <p:sp>
        <p:nvSpPr>
          <p:cNvPr id="53" name="Rounded Rectangle 52"/>
          <p:cNvSpPr/>
          <p:nvPr/>
        </p:nvSpPr>
        <p:spPr bwMode="auto">
          <a:xfrm>
            <a:off x="3458316" y="3460148"/>
            <a:ext cx="1202761"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LELE</a:t>
            </a:r>
          </a:p>
        </p:txBody>
      </p:sp>
      <p:sp>
        <p:nvSpPr>
          <p:cNvPr id="76" name="Rounded Rectangle 75"/>
          <p:cNvSpPr/>
          <p:nvPr/>
        </p:nvSpPr>
        <p:spPr bwMode="auto">
          <a:xfrm>
            <a:off x="4666894" y="2794206"/>
            <a:ext cx="672483"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SADP</a:t>
            </a:r>
          </a:p>
        </p:txBody>
      </p:sp>
      <p:sp>
        <p:nvSpPr>
          <p:cNvPr id="82" name="Rounded Rectangle 81"/>
          <p:cNvSpPr/>
          <p:nvPr/>
        </p:nvSpPr>
        <p:spPr bwMode="auto">
          <a:xfrm>
            <a:off x="4663906" y="3132777"/>
            <a:ext cx="662544"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LELELE</a:t>
            </a:r>
          </a:p>
        </p:txBody>
      </p:sp>
      <p:sp>
        <p:nvSpPr>
          <p:cNvPr id="57" name="Rounded Rectangle 56"/>
          <p:cNvSpPr/>
          <p:nvPr/>
        </p:nvSpPr>
        <p:spPr bwMode="auto">
          <a:xfrm>
            <a:off x="5138286" y="3460148"/>
            <a:ext cx="902579"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EUV</a:t>
            </a:r>
          </a:p>
        </p:txBody>
      </p:sp>
      <p:sp>
        <p:nvSpPr>
          <p:cNvPr id="59" name="Rounded Rectangle 58"/>
          <p:cNvSpPr/>
          <p:nvPr/>
        </p:nvSpPr>
        <p:spPr bwMode="auto">
          <a:xfrm>
            <a:off x="5340510" y="3132777"/>
            <a:ext cx="705338"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HNW</a:t>
            </a:r>
          </a:p>
        </p:txBody>
      </p:sp>
      <p:sp>
        <p:nvSpPr>
          <p:cNvPr id="74" name="Rounded Rectangle 73"/>
          <p:cNvSpPr/>
          <p:nvPr/>
        </p:nvSpPr>
        <p:spPr bwMode="auto">
          <a:xfrm>
            <a:off x="5340510" y="2794206"/>
            <a:ext cx="705338"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latin typeface="Symbol" pitchFamily="18" charset="2"/>
                <a:ea typeface="MS PGothic" pitchFamily="34" charset="-128"/>
              </a:rPr>
              <a:t>m</a:t>
            </a:r>
            <a:r>
              <a:rPr lang="en-US" sz="1400" dirty="0" smtClean="0">
                <a:solidFill>
                  <a:srgbClr val="000000"/>
                </a:solidFill>
                <a:ea typeface="MS PGothic" pitchFamily="34" charset="-128"/>
              </a:rPr>
              <a:t>-enh</a:t>
            </a:r>
          </a:p>
        </p:txBody>
      </p:sp>
      <p:sp>
        <p:nvSpPr>
          <p:cNvPr id="77" name="Rounded Rectangle 76"/>
          <p:cNvSpPr/>
          <p:nvPr/>
        </p:nvSpPr>
        <p:spPr bwMode="auto">
          <a:xfrm>
            <a:off x="5318600" y="2452490"/>
            <a:ext cx="715991"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SAQP</a:t>
            </a:r>
          </a:p>
        </p:txBody>
      </p:sp>
      <p:sp>
        <p:nvSpPr>
          <p:cNvPr id="65" name="Rounded Rectangle 64"/>
          <p:cNvSpPr/>
          <p:nvPr/>
        </p:nvSpPr>
        <p:spPr bwMode="auto">
          <a:xfrm>
            <a:off x="5310972" y="2123273"/>
            <a:ext cx="723618" cy="320040"/>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 // 3DIC</a:t>
            </a:r>
          </a:p>
        </p:txBody>
      </p:sp>
      <p:sp>
        <p:nvSpPr>
          <p:cNvPr id="54" name="Rounded Rectangle 53"/>
          <p:cNvSpPr/>
          <p:nvPr/>
        </p:nvSpPr>
        <p:spPr bwMode="auto">
          <a:xfrm>
            <a:off x="6761492" y="2123273"/>
            <a:ext cx="1867994" cy="320040"/>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Graphene wire, CNT via</a:t>
            </a:r>
          </a:p>
        </p:txBody>
      </p:sp>
      <p:sp>
        <p:nvSpPr>
          <p:cNvPr id="68" name="Rounded Rectangle 67"/>
          <p:cNvSpPr/>
          <p:nvPr/>
        </p:nvSpPr>
        <p:spPr bwMode="auto">
          <a:xfrm>
            <a:off x="6040865" y="1801845"/>
            <a:ext cx="934351"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EUV LELE</a:t>
            </a:r>
          </a:p>
        </p:txBody>
      </p:sp>
      <p:sp>
        <p:nvSpPr>
          <p:cNvPr id="75" name="Rounded Rectangle 74"/>
          <p:cNvSpPr/>
          <p:nvPr/>
        </p:nvSpPr>
        <p:spPr bwMode="auto">
          <a:xfrm>
            <a:off x="6054156" y="2123273"/>
            <a:ext cx="705338"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VNW</a:t>
            </a:r>
          </a:p>
        </p:txBody>
      </p:sp>
      <p:sp>
        <p:nvSpPr>
          <p:cNvPr id="67" name="Rounded Rectangle 66"/>
          <p:cNvSpPr/>
          <p:nvPr/>
        </p:nvSpPr>
        <p:spPr bwMode="auto">
          <a:xfrm>
            <a:off x="6054155" y="1121037"/>
            <a:ext cx="707336" cy="320040"/>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Opto I/O</a:t>
            </a:r>
          </a:p>
        </p:txBody>
      </p:sp>
      <p:sp>
        <p:nvSpPr>
          <p:cNvPr id="83" name="Rounded Rectangle 82"/>
          <p:cNvSpPr/>
          <p:nvPr/>
        </p:nvSpPr>
        <p:spPr bwMode="auto">
          <a:xfrm>
            <a:off x="6054156" y="2452490"/>
            <a:ext cx="1382757"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EUV + DWEB</a:t>
            </a:r>
          </a:p>
        </p:txBody>
      </p:sp>
      <p:sp>
        <p:nvSpPr>
          <p:cNvPr id="60" name="Rounded Rectangle 59"/>
          <p:cNvSpPr/>
          <p:nvPr/>
        </p:nvSpPr>
        <p:spPr bwMode="auto">
          <a:xfrm>
            <a:off x="6975215" y="1802100"/>
            <a:ext cx="1193612" cy="321173"/>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2D:  C, MoS</a:t>
            </a:r>
          </a:p>
        </p:txBody>
      </p:sp>
      <p:sp>
        <p:nvSpPr>
          <p:cNvPr id="73" name="Rounded Rectangle 72"/>
          <p:cNvSpPr/>
          <p:nvPr/>
        </p:nvSpPr>
        <p:spPr bwMode="auto">
          <a:xfrm>
            <a:off x="6761492" y="1456899"/>
            <a:ext cx="1102528"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EUV + DSA</a:t>
            </a:r>
          </a:p>
        </p:txBody>
      </p:sp>
      <p:sp>
        <p:nvSpPr>
          <p:cNvPr id="70" name="Rounded Rectangle 69"/>
          <p:cNvSpPr/>
          <p:nvPr/>
        </p:nvSpPr>
        <p:spPr bwMode="auto">
          <a:xfrm>
            <a:off x="6764497" y="797427"/>
            <a:ext cx="1055256" cy="320040"/>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Opto int</a:t>
            </a:r>
          </a:p>
        </p:txBody>
      </p:sp>
      <p:sp>
        <p:nvSpPr>
          <p:cNvPr id="72" name="Rounded Rectangle 71"/>
          <p:cNvSpPr/>
          <p:nvPr/>
        </p:nvSpPr>
        <p:spPr bwMode="auto">
          <a:xfrm>
            <a:off x="7819753" y="784955"/>
            <a:ext cx="1034874"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Spintronics</a:t>
            </a:r>
          </a:p>
        </p:txBody>
      </p:sp>
      <p:sp>
        <p:nvSpPr>
          <p:cNvPr id="64" name="Rounded Rectangle 63"/>
          <p:cNvSpPr/>
          <p:nvPr/>
        </p:nvSpPr>
        <p:spPr bwMode="auto">
          <a:xfrm>
            <a:off x="7864020" y="1462414"/>
            <a:ext cx="826729" cy="320040"/>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Seq. 3D</a:t>
            </a:r>
          </a:p>
        </p:txBody>
      </p:sp>
      <p:sp>
        <p:nvSpPr>
          <p:cNvPr id="66" name="Rounded Rectangle 65"/>
          <p:cNvSpPr/>
          <p:nvPr/>
        </p:nvSpPr>
        <p:spPr bwMode="auto">
          <a:xfrm>
            <a:off x="1257951" y="5294486"/>
            <a:ext cx="5131164" cy="306837"/>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                 Al / Cu / W wires</a:t>
            </a:r>
          </a:p>
        </p:txBody>
      </p:sp>
      <p:sp>
        <p:nvSpPr>
          <p:cNvPr id="69" name="Rounded Rectangle 68"/>
          <p:cNvSpPr/>
          <p:nvPr/>
        </p:nvSpPr>
        <p:spPr bwMode="auto">
          <a:xfrm>
            <a:off x="6761492" y="1121037"/>
            <a:ext cx="798194" cy="31982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NEMS</a:t>
            </a:r>
          </a:p>
        </p:txBody>
      </p:sp>
      <p:sp>
        <p:nvSpPr>
          <p:cNvPr id="86" name="Rounded Rectangle 85"/>
          <p:cNvSpPr/>
          <p:nvPr/>
        </p:nvSpPr>
        <p:spPr bwMode="auto">
          <a:xfrm>
            <a:off x="1247771" y="4631263"/>
            <a:ext cx="2811925" cy="32004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Planar CMOS</a:t>
            </a:r>
          </a:p>
        </p:txBody>
      </p:sp>
      <p:sp>
        <p:nvSpPr>
          <p:cNvPr id="22" name="AutoShape 2" descr="data:image/jpeg;base64,/9j/4AAQSkZJRgABAQAAAQABAAD/2wCEAAkGBg8QEBQUEBMQFBAWEBIVFhAUFhAYFxIUFBUVFxUVFRQXHDIgGBknHBQVHzMgIycpLC0tFx4xNjAqNSYrLCkBCQoKDQsNGQ4OGSkkHiQ1MTU2NSk1NTYpNTU2MTU2NTUpNjU1MTU0KTI2MzIuKTU2Ni4yKSkqKSwpNiksMi8pKf/AABEIAH4BkAMBIgACEQEDEQH/xAAcAAEAAwEBAQEBAAAAAAAAAAAABgcIBQMEAQL/xABLEAACAgEBBAQICwUGAwkAAAABAgADBBEFBxIxBiFBUQgTIjVhcYGhMkJSVHJ0kZKxs9IUF2KCtBgjU5OywRYl0RUzNGOUoqPC4f/EABcBAQEBAQAAAAAAAAAAAAAAAAADBQT/xAAkEQEAAgECBAcAAAAAAAAAAAAAAQIDBLERElGiBRMVIjJTYf/aAAwDAQACEQMRAD8AvGIiAiIgIiICIiAiIgIiICIiAiIgIiICIiAiIgIiICIiAiIgIiICIiAiIgIiICIiAiIgIiICIiAiIgIiICIiAiIgIiICIiAiIgIiICIiAiIgIiICIiAiIgIiICIiAiIgIiICIiAiIgIiICIiAiIgIiICIiAiIgIiICIiAiIgIiICIiAiIgJTG0en+0kutVbyFW6xQOCnqCuwA+D3CXPI9du/2a7MzUAszFieO7rLHUn4XeZLJW1vjLR0Go0+CbTnrzcfyJ3Vh+8Pafzg/cp/TH7w9p/OD9yn9Msz93Wy/m4+/d+qP3dbL+bj7936pLysnVq+o+H/AFdtUP6F9M8/Izqarri1bF9V4ahrpW5HWF15gS1JxNndC8DHtW2mnhsXXRuO06agg9RbTkTO3LY62rHulj67NhzZIthryxw6RGxERKOEiIged96VqzuyqiqWZ2ICqoGpJJ6gAO2cj/jjZXz7B/8AUY/6p/PTvzXnfUcn8p5jmBtzCzqr0FlNldlZ10srZWU6Eg6Mp0PWCPZPeQXcj5jxfXkf1N0nUBERAREQEREBERAREQEREBERAREQEREBERAREQEREBERA+XaO1aMZPGZFtVNeoHHYyoup5DiY6az4qOmGznSyxMvEaurhNjrdUVr4zovGQdF1PUNZ076VcaMqsO5gCPsMqs7If8A4Urr8S3jSmKHr8W3GwGZWSGXTi5a+zWBZeRtnGrWtrLqVW1lWpmdALWcaqEJPlEjlpPtlI5HR7MZ1qtrtNOzMvFpxW0c+NW7NrcW9Q6wmOlaHnpqZd0BESit7m+S0WPh7OcoEJW7KU+UzDqaupvigciw6yeWgGpC3dsdMNn4Z0ycrHqb5DOvH9weV7p8GBvN2Ne4SvNx+InQBmKanuBcAEzIxZmbU6liefWSSfxM98jZl9Y1sqtRT2ujqD7SIG2Ynnj/AAF+iPwnpAT49qbZxsVOPJuqpT5VjqoJ7hqes+gT7JkfpFhbQ2jtLK8WmVlOuTcnkrZZwKtjBV1HwVA7OoQNBXb59gqdDmKT/DVksPtWvSdjYfTvZmceHFyqbHPKvUq59VbgMfsmYcvdntmpC74WTwAakheIgdpKqSdPZI0jlSCCQQQQR1EEciD2GBuGJWW5HeFZtHHejJbiyqAv94fhW1HqDN3sCNCe3VTzJlmwERED8ZgBqeod8h+0N72w6HKPmVlgdD4tbrAP561K/YZV+/PeRZbc+BjOVorOl7Kf+9s7ayR8ReRHa2uvISoKqWdgqAsxOgVQSSe4Ac4GsdvdJMTO2PnWYl1dyDByQSh61JpfQMp61PoIEyXOthbQy9nvYullTWY9tNlTqy8ddqFSGU+vUHvAnJgap3I+Y8X15H9TdJ1ILuR8x4vryP6m6TqAiJ8O3NtU4ePZkXtw1VoWY9p7AoHaxJAA7yIH05WVXUhe10RFGrO7BVUd5Y9QkXt3sbEVuE5tGvevjGX7yrp75nDpzvAy9rXl7mK0hj4rGBPBWOz6T6c2PuGgnwjobtE4/wC0/suT+z8PF47xb8PDz4/o/wAXKBr7Ze2cbKTjxrqrk+VWysAe46cj6DPsmMujPSjK2dkLfiuVcEar18Ni9qWL8ZT/APo0PXNbdE+klW0cOrJq6lsXrTmUcHR0PqII17eo9sDrxEQOftjpBiYaq2VdVSrNwq1jBQx010GvonK/eVsb5/if5iyE+Egn/L8c92YB9tVn/SZ41ga9/eVsb5/if5iz3xOnuyrWC15uGzHkvjawSe4AnrMyL/2Vkf4V33H/AOk+UgjnA3FEz9uL3jXJkJgZLl6LNRQWOpqsA1CAn4jAEAdh005maBgIiICeOXm1UoXtdK0HN3ZVUetmOgkf6fdOKNk4pus8qxjw1U66Gx9Pco5k/wC5AmXOlHS/N2labMu1nOp4axqK6x3InIevme0mBp27etsRG4TnUa/wl2H3lBHvne2TtvGy048a6q5NdC1bK2h7jpyPoMxnjbOvtBNddrgcyiOwHrIHVLw8GtCEzgQQRZj6g8x5NvMQLqiIgJztsdIsPDUNlX00g8vGOqlvoqetvZIvvV3irsnGAr4Wy7dRUp6wgHwrWHcNQAO0nuBmZMnKys7I4nNt+TY2nxndyeSqB7gPZA1Ri71diWtwrm0A/wAZdB95wB75Kq7AwBUgqQCCCCCDyII5iYz210WzsLh/a8e6kN8EupAbvAblr6OcmO6LeXbs7ISi9ycG1wpVj1UMx6rF15DU+UOWmp5iBp2IiAiIgRHep0nbZ+y7rUOlzAU1HtD2ajiHpVQ7fyzJZMvnwlswinCq7Gtvcj01rWo/NMpXo9gi/Lx6m5WZNNZ9T2Kp/GBovc9u4pwcSvIuRWzbkDlmGppRhqqJr8E6EEnnqdOQljOgYEEAgjQg9YI9In6BpP2AAiIgJ5Y+LXWOGtVRdSeFQANWOpOg7STrrPWU1vC39LQ7UbMCWOpKtlN1oCOoipR8PT5R6urqDDrgXJMt77tiV4u17fFKFW2uu7hA0AZ9Q+nrZGb+YzgbV6e7VyiTdmZLa/EDsieytNF9042T4zUGzj1I1Bfi1I9vZzgT3cPnGvbVSjlbTfWfSBWbPxqE1BMqblfPuJ67/wCnumq4CfBt7aYxcW+89Yqoss07+BCwHu0n3yG74bymxMwjtrRfY9tan3EwMpZF7WOzuSzsxZmPMsx1JPtJmgfB86I114jZrqDdc7rWx+JUh4Tw9xZg2voUTPYmu92WMK9j4IHI4tbe2wcZ97GBx99PRarM2XbYVHj8ZDdXZ2hV67F1+SV16u8A9ky3NjdO/Ned9RyfynmOYGqdyPmLF9eR/U2ydSC7kfMWL68j+ptk6gJSPhH9IiFx8NToG1vsHeASlQ9WvjD7BLumX9/GWX21ap5V1UIPQDWH/GwwOTus6NLtDalFVg4qVLW2L2FKxrwn0FuFT6GmtAg000GmmmnomQ+gXTazZGS19dVdrNS1XC5YABmRiRp2+Rp7ZPf7SeZ80xvv2wIPvQ6Ppg7VyaaxpVxixFHJVtUPwj0AsV9ks3wbNsE15eMT1K1dyD6YKP8A6K5VHTfpe+1cr9osrStvFonChYjyddDqe3r90nPg4Mf+0rx2HCY/ZbV/1gaKiIgVV4Ro/wCV0/X6/wAm+ZyE0d4Rvmqr6/V+TkTOIgbex/gL9FfwlG+EZ0aqQ4+ZWoV3ZqrSABxkLxVsdObaBxr3ad0vLG+Av0V/ASq/CP8ANtH15fyboFAbHzjRkU2r8Ku6uwetHDD8JtcTD1fMesTcC8h6oH7ETzyLeBGb5KlvsGsDLe+bpQ2btW1QdaccmisdmqH+8b1l+Lr7lXun87o+gi7VzdLgf2WlRZaBqOPU6JXqOXEQdfQrcjpIVkXM7szHVmYsT3ljqfxmhvBywVXZ19unlWZZUn+GutOH3u/2wLTxMOulFrqRErUaKiAKqjuCjqE9BWASQBqdNT2nTlqfaZ/UQERPDOyPF1O/yUZvugn/AGgZR3q9IjnbVyH11rrc019wSoldR6C3E380sXwcujKFb811BcP4ion4uihrSPSeJBr6GHbKOsckknrJOpPeTzlhdCt8t+y8QY1WPS6h3fjZrASXOvWB1dw9kDQPTjo6mfs/IoZQS1TFCfi2qCa2Hd5QHsJHbMdy4T4SWZ80xvv2yn3bUk95ga83b7YOXsrEtY6uaArE8y1RNbE+klCfbJLK93EWE7FqB7LbwPV4wn8SZYUBERApDwmKTw4DdgbKU+thQR/pMqDorlCrPxbG6lTLx3J7gtqk/hND7+dgnJ2SzoNXx7Vu6ufBoUs9gDhv5JmSBuKJDN13TuraeEmrj9rqRUvrJ8riA08YB2q3PXsJI7JM9YCIiBX2+/pO+FsthUStuQ4oDDmqEFrCP5V4f55mTBw3utSqsa2WWIijvZ2CqPtIl7+EpSxxsRvii+1T62QFfcrSlei20Ex87Fuf4FWVRY30UsVm9wMDUvQvdzg7MqUV1o9/COPJZQXdu0gn4C68lHo5nrlO+Ed5zo+op+dfNE1WqyhlIKkAhgQQQesEEcxM7eEd5zo+op+dfA4G5Xz7ieu/+numq5lTcr59xPXf/T3TVcBIZvipLbEzAOyutvu3VsfcDJnOd0j2X+1YeRR1f3uPbWCewuhAP2kGBi4TXm7TID7IwSOQxKl9qDgPvUzIttbKxVgQwJBB5gjqIM0X4PvSZLtnnFZh47HdiF7TTYxYMO/Ri4Pd5PfAnHTvzXnfUcn8p5jmbG6d+a876jk/lPMcwNU7kfMWL68j+ptk6kF3I+Y8X15H9RbJ1ATLO/GkrtzJPylx2H+RWv4qZqaZ/wDCP2GVycfKA8iyo1Me56yWGvpKv/7DAh+6zoTRtbLsoussrC47Wgpwakq9a6eUOWjk+yWl/ZuwPnWV9lP6ZUW7XpSuzdpU3vr4nU126f4dg0J07dDo2n8M1vj5KWIr1sroyhldSCrKesEEcxAqX+zdgfOsr7Kf0yS9A90+Nsi97qbrrGeo1kOK9ACytqOEc/JEnMQERECq/CN81VfX6vyciZxE0d4Rvmqr6/V+TkTOIgbexvgL9FfwEqvwj/NtH15fybpamN8Bfor+AlV+Ef5to+vL+TdAztXzHrE3AvIeqYfr5j1ibgXkPVA/Z4Z1XHU6jm1bj7VInvEDDpE0d4OuSG2XanxkzLNR6GrqIP4/ZKS3g7COFtPJpI0UXMyemuw8den8rAesGSfch05r2fmPVkMExsgKpsPwa7VJ4GY9iniZSfSCeoQNNRPxWBGoI0PI98/YCfJtekvj2qObU2KPWUI/3n1xAw7Lc3cbm8PamAuRZkXo5ssRkQV6DgbQcxry0PtlfdNthHC2hk0EaBLn4fTWx4qz7VZZZ/g8dMaqzbg3MFNlnjaSeTOVCvXr36KpA7dGgdr+zdgfOsr7Kf0x/ZuwPnWV9lP6Zb0QOJ0O6LVbMxExqmd0Vnbjfh4iXYsddBp26eyduIgIiIHnkULYjI4DIylWU9YZWGhBHaCDMs7zN2N+yrmdFZ8Fm/u7us8GvKu09jDkCepuY69QNVT+LqVdSrgMpBBVgCCDzBB5iBibDzraXD0u9dg5OjMrD1MvWJ1srp1tS1eCzNzGQjQqbrdCPSNev2zSG0tzOw72LHFFbH/CeysexFPCPYI2buZ2HQwYYodgerxr2WD2ox4T7RAmWP8AAX6I/CekARAjW8LoiNqYFuPqBZ1PUx5LamvDr6DqVJ7mMyXtPZl2Na9V6NXah0ZGGhB/3HcR1Hsm2ZytudFsHOAGXj03aDQM6jiUdyuPKHsMDKOy94G1cWsVUZeQlS/BQNqFHcobkPQJ8G2+kOVm2CzLte2xUCBn01CgkgdXZqx+2af/AHO7C+ZV/fyP1x+53YXzKv7+R+uBQG6C7h23hn/zXX71Vi/7zWUimz91ux8e1LacREtrcMjh79VYcjoX0krgIiIGdd9+7ezHyHzsdC2Na3FaFGviLT8JmHYjHr17CSOrq1rDZ2078awWY9llVq8rEYqw15jUdnom2HQEEEAgjQg8iD2GRTN3U7Eucs+FRxHnwcdY+7WwHugZty95O17a3rszL2rdGRkJGjKwIYHq5EEiRqav/c5sL5kn+Zkfrj9zmwvmSf5mR+uB8W4m/i2JSPk25C//ACs3/wBpYM5uwejuLgVeKxKxVVxl+AFz5TaAnViT2CdKAnD6adFKtp4dmNb1cXlJZpqa7F+A4HtII7QSO2dyIGM+k3RbL2deacqso4J4W6+Cxfl1t8Zfw5HQ9U9dhdN9pYI4cXJurT/DB1TU8zwNqoPsmu9qbHx8qvxeTVVbX8ixVYa9415H0iQ/I3H7Cc6/szL6FuvA+wt1eyBQOdvP21cNHzsnT+BhX+WBNB7l7WfYmMzEsxOQSxJJJ/aLesk857bO3Q7EoYMuHWzDttay0fdsYr7pLqaVRQqKqqBoFUAAAdgA5CB/cRECq/CN81VfX6vyciZxE2f0g6NYmfUKsuoW1hw4Ulxo4DKDqpB5M32yP/ud2F8yr+/kfrgS/G+Av0V/ASq/CP8ANtH15fybpa6qANByE5nSDozibQrWvMqFtavxhSXGjAFdfJIPJj9sDGVfMesTcC8h6pDRud2F8yr+/kfrkzEBERArXfJuzbadS34wH7ZSpHD1Dx9fWeDU8mBJI9ZHaCM15OM9bslisjqSGRgQykcwQesGbenE6QdCtnZ//i8aqxtNPGEFXA7hYpDaejWBlHZ/TPaWOgrozMqusckW2wKvqXXQeyXP4PG1L8hc58i221+PH8ux3c6aW9rGSIbith8WviLdPk+Ov0/1a++SzYHRjDwEKYlNdKkgtwg6sRyLMetuZ5mB1IiIFX7592L7RRcnEXXLqThavl4+sakAfxrqdO8EjumcLanrcqwZHVtCpBDKwPIg9YM2/OHt/oRs7P68vGqsbl4zQq+nd4xCG09GsDMeFvU21SgRM2/hHLj4HI/msBPvn80dNtpZeTSuRl5NiHIq1Q2MEPlr8QeT7pfY3F7C118RZp8nx1+n+rX3zvbE3f7LwiGxsShHHKwgu49TuSw9hgSEREQEREBERAREQEREBERAREQEREBERAREQEREBERAREQEREBERAREQEREBERAREQEREBERAREQEREBERAREQEREBERA//2Q=="/>
          <p:cNvSpPr>
            <a:spLocks noChangeAspect="1" noChangeArrowheads="1"/>
          </p:cNvSpPr>
          <p:nvPr/>
        </p:nvSpPr>
        <p:spPr bwMode="auto">
          <a:xfrm>
            <a:off x="0" y="-582613"/>
            <a:ext cx="3810000" cy="1200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AutoShape 4" descr="data:image/jpeg;base64,/9j/4AAQSkZJRgABAQAAAQABAAD/2wCEAAkGBg8QEBQUEBMQFBAWEBIVFhAUFhAYFxIUFBUVFxUVFRQXHDIgGBknHBQVHzMgIycpLC0tFx4xNjAqNSYrLCkBCQoKDQsNGQ4OGSkkHiQ1MTU2NSk1NTYpNTU2MTU2NTUpNjU1MTU0KTI2MzIuKTU2Ni4yKSkqKSwpNiksMi8pKf/AABEIAH4BkAMBIgACEQEDEQH/xAAcAAEAAwEBAQEBAAAAAAAAAAAABgcIBQMEAQL/xABLEAACAgEBBAQICwUGAwkAAAABAgADBBEFBxIxBiFBUQgTIjVhcYGhMkJSVHJ0kZKxs9IUF2KCtBgjU5OywRYl0RUzNGOUoqPC4f/EABcBAQEBAQAAAAAAAAAAAAAAAAADBQT/xAAkEQEAAgECBAcAAAAAAAAAAAAAAQIDBLERElGiBRMVIjJTYf/aAAwDAQACEQMRAD8AvGIiAiIgIiICIiAiIgIiICIiAiIgIiICIiAiIgIiICIiAiIgIiICIiAiIgIiICIiAiIgIiICIiAiIgIiICIiAiIgIiICIiAiIgIiICIiAiIgIiICIiAiIgIiICIiAiIgIiICIiAiIgIiICIiAiIgIiICIiAiIgIiICIiAiIgIiICIiAiIgJTG0en+0kutVbyFW6xQOCnqCuwA+D3CXPI9du/2a7MzUAszFieO7rLHUn4XeZLJW1vjLR0Go0+CbTnrzcfyJ3Vh+8Pafzg/cp/TH7w9p/OD9yn9Msz93Wy/m4+/d+qP3dbL+bj7936pLysnVq+o+H/AFdtUP6F9M8/Izqarri1bF9V4ahrpW5HWF15gS1JxNndC8DHtW2mnhsXXRuO06agg9RbTkTO3LY62rHulj67NhzZIthryxw6RGxERKOEiIged96VqzuyqiqWZ2ICqoGpJJ6gAO2cj/jjZXz7B/8AUY/6p/PTvzXnfUcn8p5jmBtzCzqr0FlNldlZ10srZWU6Eg6Mp0PWCPZPeQXcj5jxfXkf1N0nUBERAREQEREBERAREQEREBERAREQEREBERAREQEREBERA+XaO1aMZPGZFtVNeoHHYyoup5DiY6az4qOmGznSyxMvEaurhNjrdUVr4zovGQdF1PUNZ076VcaMqsO5gCPsMqs7If8A4Urr8S3jSmKHr8W3GwGZWSGXTi5a+zWBZeRtnGrWtrLqVW1lWpmdALWcaqEJPlEjlpPtlI5HR7MZ1qtrtNOzMvFpxW0c+NW7NrcW9Q6wmOlaHnpqZd0BESit7m+S0WPh7OcoEJW7KU+UzDqaupvigciw6yeWgGpC3dsdMNn4Z0ycrHqb5DOvH9weV7p8GBvN2Ne4SvNx+InQBmKanuBcAEzIxZmbU6liefWSSfxM98jZl9Y1sqtRT2ujqD7SIG2Ynnj/AAF+iPwnpAT49qbZxsVOPJuqpT5VjqoJ7hqes+gT7JkfpFhbQ2jtLK8WmVlOuTcnkrZZwKtjBV1HwVA7OoQNBXb59gqdDmKT/DVksPtWvSdjYfTvZmceHFyqbHPKvUq59VbgMfsmYcvdntmpC74WTwAakheIgdpKqSdPZI0jlSCCQQQQR1EEciD2GBuGJWW5HeFZtHHejJbiyqAv94fhW1HqDN3sCNCe3VTzJlmwERED8ZgBqeod8h+0N72w6HKPmVlgdD4tbrAP561K/YZV+/PeRZbc+BjOVorOl7Kf+9s7ayR8ReRHa2uvISoKqWdgqAsxOgVQSSe4Ac4GsdvdJMTO2PnWYl1dyDByQSh61JpfQMp61PoIEyXOthbQy9nvYullTWY9tNlTqy8ddqFSGU+vUHvAnJgap3I+Y8X15H9TdJ1ILuR8x4vryP6m6TqAiJ8O3NtU4ePZkXtw1VoWY9p7AoHaxJAA7yIH05WVXUhe10RFGrO7BVUd5Y9QkXt3sbEVuE5tGvevjGX7yrp75nDpzvAy9rXl7mK0hj4rGBPBWOz6T6c2PuGgnwjobtE4/wC0/suT+z8PF47xb8PDz4/o/wAXKBr7Ze2cbKTjxrqrk+VWysAe46cj6DPsmMujPSjK2dkLfiuVcEar18Ni9qWL8ZT/APo0PXNbdE+klW0cOrJq6lsXrTmUcHR0PqII17eo9sDrxEQOftjpBiYaq2VdVSrNwq1jBQx010GvonK/eVsb5/if5iyE+Egn/L8c92YB9tVn/SZ41ga9/eVsb5/if5iz3xOnuyrWC15uGzHkvjawSe4AnrMyL/2Vkf4V33H/AOk+UgjnA3FEz9uL3jXJkJgZLl6LNRQWOpqsA1CAn4jAEAdh005maBgIiICeOXm1UoXtdK0HN3ZVUetmOgkf6fdOKNk4pus8qxjw1U66Gx9Pco5k/wC5AmXOlHS/N2labMu1nOp4axqK6x3InIevme0mBp27etsRG4TnUa/wl2H3lBHvne2TtvGy048a6q5NdC1bK2h7jpyPoMxnjbOvtBNddrgcyiOwHrIHVLw8GtCEzgQQRZj6g8x5NvMQLqiIgJztsdIsPDUNlX00g8vGOqlvoqetvZIvvV3irsnGAr4Wy7dRUp6wgHwrWHcNQAO0nuBmZMnKys7I4nNt+TY2nxndyeSqB7gPZA1Ri71diWtwrm0A/wAZdB95wB75Kq7AwBUgqQCCCCCDyII5iYz210WzsLh/a8e6kN8EupAbvAblr6OcmO6LeXbs7ISi9ycG1wpVj1UMx6rF15DU+UOWmp5iBp2IiAiIgRHep0nbZ+y7rUOlzAU1HtD2ajiHpVQ7fyzJZMvnwlswinCq7Gtvcj01rWo/NMpXo9gi/Lx6m5WZNNZ9T2Kp/GBovc9u4pwcSvIuRWzbkDlmGppRhqqJr8E6EEnnqdOQljOgYEEAgjQg9YI9In6BpP2AAiIgJ5Y+LXWOGtVRdSeFQANWOpOg7STrrPWU1vC39LQ7UbMCWOpKtlN1oCOoipR8PT5R6urqDDrgXJMt77tiV4u17fFKFW2uu7hA0AZ9Q+nrZGb+YzgbV6e7VyiTdmZLa/EDsieytNF9042T4zUGzj1I1Bfi1I9vZzgT3cPnGvbVSjlbTfWfSBWbPxqE1BMqblfPuJ67/wCnumq4CfBt7aYxcW+89Yqoss07+BCwHu0n3yG74bymxMwjtrRfY9tan3EwMpZF7WOzuSzsxZmPMsx1JPtJmgfB86I114jZrqDdc7rWx+JUh4Tw9xZg2voUTPYmu92WMK9j4IHI4tbe2wcZ97GBx99PRarM2XbYVHj8ZDdXZ2hV67F1+SV16u8A9ky3NjdO/Ned9RyfynmOYGqdyPmLF9eR/U2ydSC7kfMWL68j+ptk6gJSPhH9IiFx8NToG1vsHeASlQ9WvjD7BLumX9/GWX21ap5V1UIPQDWH/GwwOTus6NLtDalFVg4qVLW2L2FKxrwn0FuFT6GmtAg000GmmmnomQ+gXTazZGS19dVdrNS1XC5YABmRiRp2+Rp7ZPf7SeZ80xvv2wIPvQ6Ppg7VyaaxpVxixFHJVtUPwj0AsV9ks3wbNsE15eMT1K1dyD6YKP8A6K5VHTfpe+1cr9osrStvFonChYjyddDqe3r90nPg4Mf+0rx2HCY/ZbV/1gaKiIgVV4Ro/wCV0/X6/wAm+ZyE0d4Rvmqr6/V+TkTOIgbex/gL9FfwlG+EZ0aqQ4+ZWoV3ZqrSABxkLxVsdObaBxr3ad0vLG+Av0V/ASq/CP8ANtH15fyboFAbHzjRkU2r8Ku6uwetHDD8JtcTD1fMesTcC8h6oH7ETzyLeBGb5KlvsGsDLe+bpQ2btW1QdaccmisdmqH+8b1l+Lr7lXun87o+gi7VzdLgf2WlRZaBqOPU6JXqOXEQdfQrcjpIVkXM7szHVmYsT3ljqfxmhvBywVXZ19unlWZZUn+GutOH3u/2wLTxMOulFrqRErUaKiAKqjuCjqE9BWASQBqdNT2nTlqfaZ/UQERPDOyPF1O/yUZvugn/AGgZR3q9IjnbVyH11rrc019wSoldR6C3E380sXwcujKFb811BcP4ion4uihrSPSeJBr6GHbKOsckknrJOpPeTzlhdCt8t+y8QY1WPS6h3fjZrASXOvWB1dw9kDQPTjo6mfs/IoZQS1TFCfi2qCa2Hd5QHsJHbMdy4T4SWZ80xvv2yn3bUk95ga83b7YOXsrEtY6uaArE8y1RNbE+klCfbJLK93EWE7FqB7LbwPV4wn8SZYUBERApDwmKTw4DdgbKU+thQR/pMqDorlCrPxbG6lTLx3J7gtqk/hND7+dgnJ2SzoNXx7Vu6ufBoUs9gDhv5JmSBuKJDN13TuraeEmrj9rqRUvrJ8riA08YB2q3PXsJI7JM9YCIiBX2+/pO+FsthUStuQ4oDDmqEFrCP5V4f55mTBw3utSqsa2WWIijvZ2CqPtIl7+EpSxxsRvii+1T62QFfcrSlei20Ex87Fuf4FWVRY30UsVm9wMDUvQvdzg7MqUV1o9/COPJZQXdu0gn4C68lHo5nrlO+Ed5zo+op+dfNE1WqyhlIKkAhgQQQesEEcxM7eEd5zo+op+dfA4G5Xz7ieu/+numq5lTcr59xPXf/T3TVcBIZvipLbEzAOyutvu3VsfcDJnOd0j2X+1YeRR1f3uPbWCewuhAP2kGBi4TXm7TID7IwSOQxKl9qDgPvUzIttbKxVgQwJBB5gjqIM0X4PvSZLtnnFZh47HdiF7TTYxYMO/Ri4Pd5PfAnHTvzXnfUcn8p5jmbG6d+a876jk/lPMcwNU7kfMWL68j+ptk6kF3I+Y8X15H9RbJ1ATLO/GkrtzJPylx2H+RWv4qZqaZ/wDCP2GVycfKA8iyo1Me56yWGvpKv/7DAh+6zoTRtbLsoussrC47Wgpwakq9a6eUOWjk+yWl/ZuwPnWV9lP6ZUW7XpSuzdpU3vr4nU126f4dg0J07dDo2n8M1vj5KWIr1sroyhldSCrKesEEcxAqX+zdgfOsr7Kf0yS9A90+Nsi97qbrrGeo1kOK9ACytqOEc/JEnMQERECq/CN81VfX6vyciZxE0d4Rvmqr6/V+TkTOIgbexvgL9FfwEqvwj/NtH15fybpamN8Bfor+AlV+Ef5to+vL+TdAztXzHrE3AvIeqYfr5j1ibgXkPVA/Z4Z1XHU6jm1bj7VInvEDDpE0d4OuSG2XanxkzLNR6GrqIP4/ZKS3g7COFtPJpI0UXMyemuw8den8rAesGSfch05r2fmPVkMExsgKpsPwa7VJ4GY9iniZSfSCeoQNNRPxWBGoI0PI98/YCfJtekvj2qObU2KPWUI/3n1xAw7Lc3cbm8PamAuRZkXo5ssRkQV6DgbQcxry0PtlfdNthHC2hk0EaBLn4fTWx4qz7VZZZ/g8dMaqzbg3MFNlnjaSeTOVCvXr36KpA7dGgdr+zdgfOsr7Kf0x/ZuwPnWV9lP6Zb0QOJ0O6LVbMxExqmd0Vnbjfh4iXYsddBp26eyduIgIiIHnkULYjI4DIylWU9YZWGhBHaCDMs7zN2N+yrmdFZ8Fm/u7us8GvKu09jDkCepuY69QNVT+LqVdSrgMpBBVgCCDzBB5iBibDzraXD0u9dg5OjMrD1MvWJ1srp1tS1eCzNzGQjQqbrdCPSNev2zSG0tzOw72LHFFbH/CeysexFPCPYI2buZ2HQwYYodgerxr2WD2ox4T7RAmWP8AAX6I/CekARAjW8LoiNqYFuPqBZ1PUx5LamvDr6DqVJ7mMyXtPZl2Na9V6NXah0ZGGhB/3HcR1Hsm2ZytudFsHOAGXj03aDQM6jiUdyuPKHsMDKOy94G1cWsVUZeQlS/BQNqFHcobkPQJ8G2+kOVm2CzLte2xUCBn01CgkgdXZqx+2af/AHO7C+ZV/fyP1x+53YXzKv7+R+uBQG6C7h23hn/zXX71Vi/7zWUimz91ux8e1LacREtrcMjh79VYcjoX0krgIiIGdd9+7ezHyHzsdC2Na3FaFGviLT8JmHYjHr17CSOrq1rDZ2078awWY9llVq8rEYqw15jUdnom2HQEEEAgjQg8iD2GRTN3U7Eucs+FRxHnwcdY+7WwHugZty95O17a3rszL2rdGRkJGjKwIYHq5EEiRqav/c5sL5kn+Zkfrj9zmwvmSf5mR+uB8W4m/i2JSPk25C//ACs3/wBpYM5uwejuLgVeKxKxVVxl+AFz5TaAnViT2CdKAnD6adFKtp4dmNb1cXlJZpqa7F+A4HtII7QSO2dyIGM+k3RbL2deacqso4J4W6+Cxfl1t8Zfw5HQ9U9dhdN9pYI4cXJurT/DB1TU8zwNqoPsmu9qbHx8qvxeTVVbX8ixVYa9415H0iQ/I3H7Cc6/szL6FuvA+wt1eyBQOdvP21cNHzsnT+BhX+WBNB7l7WfYmMzEsxOQSxJJJ/aLesk857bO3Q7EoYMuHWzDttay0fdsYr7pLqaVRQqKqqBoFUAAAdgA5CB/cRECq/CN81VfX6vyciZxE2f0g6NYmfUKsuoW1hw4Ulxo4DKDqpB5M32yP/ud2F8yr+/kfrgS/G+Av0V/ASq/CP8ANtH15fybpa6qANByE5nSDozibQrWvMqFtavxhSXGjAFdfJIPJj9sDGVfMesTcC8h6pDRud2F8yr+/kfrkzEBERArXfJuzbadS34wH7ZSpHD1Dx9fWeDU8mBJI9ZHaCM15OM9bslisjqSGRgQykcwQesGbenE6QdCtnZ//i8aqxtNPGEFXA7hYpDaejWBlHZ/TPaWOgrozMqusckW2wKvqXXQeyXP4PG1L8hc58i221+PH8ux3c6aW9rGSIbith8WviLdPk+Ov0/1a++SzYHRjDwEKYlNdKkgtwg6sRyLMetuZ5mB1IiIFX7592L7RRcnEXXLqThavl4+sakAfxrqdO8EjumcLanrcqwZHVtCpBDKwPIg9YM2/OHt/oRs7P68vGqsbl4zQq+nd4xCG09GsDMeFvU21SgRM2/hHLj4HI/msBPvn80dNtpZeTSuRl5NiHIq1Q2MEPlr8QeT7pfY3F7C118RZp8nx1+n+rX3zvbE3f7LwiGxsShHHKwgu49TuSw9hgSEREQEREBERAREQEREBERAREQEREBERAREQEREBERAREQEREBERAREQEREBERAREQEREBERAREQEREBERAREQEREBERA//2Q=="/>
          <p:cNvSpPr>
            <a:spLocks noChangeAspect="1" noChangeArrowheads="1"/>
          </p:cNvSpPr>
          <p:nvPr/>
        </p:nvSpPr>
        <p:spPr bwMode="auto">
          <a:xfrm>
            <a:off x="152400" y="-430213"/>
            <a:ext cx="3810000" cy="1200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Rounded Rectangle 86"/>
          <p:cNvSpPr/>
          <p:nvPr/>
        </p:nvSpPr>
        <p:spPr bwMode="auto">
          <a:xfrm>
            <a:off x="3458317" y="4120499"/>
            <a:ext cx="1886161" cy="326757"/>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W LI</a:t>
            </a:r>
          </a:p>
        </p:txBody>
      </p:sp>
      <p:sp>
        <p:nvSpPr>
          <p:cNvPr id="94" name="Rounded Rectangle 93"/>
          <p:cNvSpPr/>
          <p:nvPr/>
        </p:nvSpPr>
        <p:spPr bwMode="auto">
          <a:xfrm>
            <a:off x="6036003" y="1456899"/>
            <a:ext cx="706223"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eNVM</a:t>
            </a:r>
          </a:p>
        </p:txBody>
      </p:sp>
      <p:sp>
        <p:nvSpPr>
          <p:cNvPr id="55" name="Rounded Rectangle 54"/>
          <p:cNvSpPr/>
          <p:nvPr/>
        </p:nvSpPr>
        <p:spPr bwMode="auto">
          <a:xfrm>
            <a:off x="5353394" y="4120171"/>
            <a:ext cx="839522" cy="320040"/>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Cu doping</a:t>
            </a:r>
          </a:p>
        </p:txBody>
      </p:sp>
      <p:sp>
        <p:nvSpPr>
          <p:cNvPr id="88" name="Rounded Rectangle 87"/>
          <p:cNvSpPr/>
          <p:nvPr/>
        </p:nvSpPr>
        <p:spPr bwMode="auto">
          <a:xfrm>
            <a:off x="7571721" y="1119685"/>
            <a:ext cx="967219" cy="321173"/>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a:solidFill>
                  <a:srgbClr val="000000"/>
                </a:solidFill>
                <a:ea typeface="MS PGothic" pitchFamily="34" charset="-128"/>
              </a:rPr>
              <a:t>1</a:t>
            </a:r>
            <a:r>
              <a:rPr lang="en-US" sz="1400" dirty="0" smtClean="0">
                <a:solidFill>
                  <a:srgbClr val="000000"/>
                </a:solidFill>
                <a:ea typeface="MS PGothic" pitchFamily="34" charset="-128"/>
              </a:rPr>
              <a:t>D:  CNT</a:t>
            </a:r>
          </a:p>
        </p:txBody>
      </p:sp>
      <p:sp>
        <p:nvSpPr>
          <p:cNvPr id="56" name="Rounded Rectangle 55"/>
          <p:cNvSpPr/>
          <p:nvPr/>
        </p:nvSpPr>
        <p:spPr bwMode="auto">
          <a:xfrm>
            <a:off x="4397437" y="5097088"/>
            <a:ext cx="653918" cy="41403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charset="0"/>
                <a:ea typeface="MS PGothic" pitchFamily="34" charset="-128"/>
              </a:rPr>
              <a:t>10nm</a:t>
            </a:r>
          </a:p>
        </p:txBody>
      </p:sp>
      <p:sp>
        <p:nvSpPr>
          <p:cNvPr id="61" name="Rounded Rectangle 60"/>
          <p:cNvSpPr/>
          <p:nvPr/>
        </p:nvSpPr>
        <p:spPr bwMode="auto">
          <a:xfrm>
            <a:off x="5092967" y="5097088"/>
            <a:ext cx="653918" cy="41403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charset="0"/>
                <a:ea typeface="MS PGothic" pitchFamily="34" charset="-128"/>
              </a:rPr>
              <a:t>7nm</a:t>
            </a:r>
          </a:p>
        </p:txBody>
      </p:sp>
      <p:sp>
        <p:nvSpPr>
          <p:cNvPr id="62" name="Rounded Rectangle 61"/>
          <p:cNvSpPr/>
          <p:nvPr/>
        </p:nvSpPr>
        <p:spPr bwMode="auto">
          <a:xfrm>
            <a:off x="5788497" y="5097088"/>
            <a:ext cx="653918" cy="41403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charset="0"/>
                <a:ea typeface="MS PGothic" pitchFamily="34" charset="-128"/>
              </a:rPr>
              <a:t>5nm</a:t>
            </a:r>
          </a:p>
        </p:txBody>
      </p:sp>
      <p:sp>
        <p:nvSpPr>
          <p:cNvPr id="63" name="Rounded Rectangle 62"/>
          <p:cNvSpPr/>
          <p:nvPr/>
        </p:nvSpPr>
        <p:spPr bwMode="auto">
          <a:xfrm>
            <a:off x="6484027" y="5097088"/>
            <a:ext cx="653918" cy="41403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charset="0"/>
                <a:ea typeface="MS PGothic" pitchFamily="34" charset="-128"/>
              </a:rPr>
              <a:t>3nm</a:t>
            </a:r>
          </a:p>
        </p:txBody>
      </p:sp>
    </p:spTree>
    <p:extLst>
      <p:ext uri="{BB962C8B-B14F-4D97-AF65-F5344CB8AC3E}">
        <p14:creationId xmlns:p14="http://schemas.microsoft.com/office/powerpoint/2010/main" val="1326660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ounded Rectangle 84"/>
          <p:cNvSpPr/>
          <p:nvPr/>
        </p:nvSpPr>
        <p:spPr bwMode="auto">
          <a:xfrm>
            <a:off x="1360682" y="4834509"/>
            <a:ext cx="2232450" cy="343181"/>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chemeClr val="bg1">
                    <a:lumMod val="75000"/>
                  </a:schemeClr>
                </a:solidFill>
              </a:rPr>
              <a:t>LE</a:t>
            </a:r>
            <a:endParaRPr lang="en-US" sz="1600" dirty="0" smtClean="0">
              <a:solidFill>
                <a:schemeClr val="bg1">
                  <a:lumMod val="75000"/>
                </a:schemeClr>
              </a:solidFill>
              <a:latin typeface="Symbol" pitchFamily="18" charset="2"/>
            </a:endParaRPr>
          </a:p>
        </p:txBody>
      </p:sp>
      <p:sp>
        <p:nvSpPr>
          <p:cNvPr id="2" name="Title 1"/>
          <p:cNvSpPr>
            <a:spLocks noGrp="1"/>
          </p:cNvSpPr>
          <p:nvPr>
            <p:ph type="title"/>
          </p:nvPr>
        </p:nvSpPr>
        <p:spPr/>
        <p:txBody>
          <a:bodyPr/>
          <a:lstStyle/>
          <a:p>
            <a:r>
              <a:rPr lang="en-US" dirty="0" smtClean="0"/>
              <a:t>Future Transistors</a:t>
            </a:r>
            <a:endParaRPr lang="en-US" dirty="0"/>
          </a:p>
        </p:txBody>
      </p:sp>
      <p:cxnSp>
        <p:nvCxnSpPr>
          <p:cNvPr id="5" name="Straight Arrow Connector 4"/>
          <p:cNvCxnSpPr/>
          <p:nvPr/>
        </p:nvCxnSpPr>
        <p:spPr bwMode="auto">
          <a:xfrm flipV="1">
            <a:off x="1362973" y="1340104"/>
            <a:ext cx="0" cy="4268084"/>
          </a:xfrm>
          <a:prstGeom prst="straightConnector1">
            <a:avLst/>
          </a:prstGeom>
          <a:noFill/>
          <a:ln w="38100"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V="1">
            <a:off x="1362973" y="5608183"/>
            <a:ext cx="6556076" cy="2"/>
          </a:xfrm>
          <a:prstGeom prst="straightConnector1">
            <a:avLst/>
          </a:prstGeom>
          <a:noFill/>
          <a:ln w="3810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2952849" y="5513314"/>
            <a:ext cx="0" cy="232911"/>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12" name="Straight Arrow Connector 11"/>
          <p:cNvCxnSpPr/>
          <p:nvPr/>
        </p:nvCxnSpPr>
        <p:spPr bwMode="auto">
          <a:xfrm>
            <a:off x="4352941" y="5513311"/>
            <a:ext cx="0" cy="232912"/>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13" name="Straight Arrow Connector 12"/>
          <p:cNvCxnSpPr/>
          <p:nvPr/>
        </p:nvCxnSpPr>
        <p:spPr bwMode="auto">
          <a:xfrm>
            <a:off x="5753033" y="5513312"/>
            <a:ext cx="0" cy="232913"/>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14" name="Straight Arrow Connector 13"/>
          <p:cNvCxnSpPr/>
          <p:nvPr/>
        </p:nvCxnSpPr>
        <p:spPr bwMode="auto">
          <a:xfrm>
            <a:off x="7153124" y="5501807"/>
            <a:ext cx="0" cy="244416"/>
          </a:xfrm>
          <a:prstGeom prst="straightConnector1">
            <a:avLst/>
          </a:prstGeom>
          <a:noFill/>
          <a:ln w="19050" cap="flat" cmpd="sng" algn="ctr">
            <a:solidFill>
              <a:schemeClr val="tx1"/>
            </a:solidFill>
            <a:prstDash val="solid"/>
            <a:round/>
            <a:headEnd type="none" w="med" len="med"/>
            <a:tailEnd type="none" w="med" len="med"/>
          </a:ln>
          <a:effectLst/>
        </p:spPr>
      </p:cxnSp>
      <p:sp>
        <p:nvSpPr>
          <p:cNvPr id="15" name="TextBox 14"/>
          <p:cNvSpPr txBox="1"/>
          <p:nvPr/>
        </p:nvSpPr>
        <p:spPr>
          <a:xfrm>
            <a:off x="2557581" y="5760598"/>
            <a:ext cx="582212" cy="307777"/>
          </a:xfrm>
          <a:prstGeom prst="rect">
            <a:avLst/>
          </a:prstGeom>
          <a:noFill/>
        </p:spPr>
        <p:txBody>
          <a:bodyPr wrap="none" rtlCol="0">
            <a:spAutoFit/>
          </a:bodyPr>
          <a:lstStyle/>
          <a:p>
            <a:r>
              <a:rPr lang="en-US" dirty="0" smtClean="0"/>
              <a:t>2010</a:t>
            </a:r>
            <a:endParaRPr lang="en-US" dirty="0"/>
          </a:p>
        </p:txBody>
      </p:sp>
      <p:sp>
        <p:nvSpPr>
          <p:cNvPr id="16" name="TextBox 15"/>
          <p:cNvSpPr txBox="1"/>
          <p:nvPr/>
        </p:nvSpPr>
        <p:spPr>
          <a:xfrm>
            <a:off x="3959886" y="5760598"/>
            <a:ext cx="582212" cy="307777"/>
          </a:xfrm>
          <a:prstGeom prst="rect">
            <a:avLst/>
          </a:prstGeom>
          <a:noFill/>
        </p:spPr>
        <p:txBody>
          <a:bodyPr wrap="none" rtlCol="0">
            <a:spAutoFit/>
          </a:bodyPr>
          <a:lstStyle/>
          <a:p>
            <a:r>
              <a:rPr lang="en-US" dirty="0" smtClean="0"/>
              <a:t>2015</a:t>
            </a:r>
            <a:endParaRPr lang="en-US" dirty="0"/>
          </a:p>
        </p:txBody>
      </p:sp>
      <p:sp>
        <p:nvSpPr>
          <p:cNvPr id="17" name="TextBox 16"/>
          <p:cNvSpPr txBox="1"/>
          <p:nvPr/>
        </p:nvSpPr>
        <p:spPr>
          <a:xfrm>
            <a:off x="5362190" y="5760598"/>
            <a:ext cx="582212" cy="307777"/>
          </a:xfrm>
          <a:prstGeom prst="rect">
            <a:avLst/>
          </a:prstGeom>
          <a:noFill/>
        </p:spPr>
        <p:txBody>
          <a:bodyPr wrap="none" rtlCol="0">
            <a:spAutoFit/>
          </a:bodyPr>
          <a:lstStyle/>
          <a:p>
            <a:r>
              <a:rPr lang="en-US" dirty="0" smtClean="0"/>
              <a:t>2020</a:t>
            </a:r>
            <a:endParaRPr lang="en-US" dirty="0"/>
          </a:p>
        </p:txBody>
      </p:sp>
      <p:sp>
        <p:nvSpPr>
          <p:cNvPr id="18" name="TextBox 17"/>
          <p:cNvSpPr txBox="1"/>
          <p:nvPr/>
        </p:nvSpPr>
        <p:spPr>
          <a:xfrm>
            <a:off x="6764497" y="5760598"/>
            <a:ext cx="582212" cy="307777"/>
          </a:xfrm>
          <a:prstGeom prst="rect">
            <a:avLst/>
          </a:prstGeom>
          <a:noFill/>
        </p:spPr>
        <p:txBody>
          <a:bodyPr wrap="none" rtlCol="0">
            <a:spAutoFit/>
          </a:bodyPr>
          <a:lstStyle/>
          <a:p>
            <a:r>
              <a:rPr lang="en-US" dirty="0" smtClean="0"/>
              <a:t>2025</a:t>
            </a:r>
            <a:endParaRPr lang="en-US" dirty="0"/>
          </a:p>
        </p:txBody>
      </p:sp>
      <p:cxnSp>
        <p:nvCxnSpPr>
          <p:cNvPr id="35" name="Straight Arrow Connector 34"/>
          <p:cNvCxnSpPr/>
          <p:nvPr/>
        </p:nvCxnSpPr>
        <p:spPr bwMode="auto">
          <a:xfrm>
            <a:off x="1552757" y="5513314"/>
            <a:ext cx="0" cy="232911"/>
          </a:xfrm>
          <a:prstGeom prst="straightConnector1">
            <a:avLst/>
          </a:prstGeom>
          <a:noFill/>
          <a:ln w="19050" cap="flat" cmpd="sng" algn="ctr">
            <a:solidFill>
              <a:schemeClr val="tx1"/>
            </a:solidFill>
            <a:prstDash val="solid"/>
            <a:round/>
            <a:headEnd type="none" w="med" len="med"/>
            <a:tailEnd type="none" w="med" len="med"/>
          </a:ln>
          <a:effectLst/>
        </p:spPr>
      </p:cxnSp>
      <p:sp>
        <p:nvSpPr>
          <p:cNvPr id="36" name="TextBox 35"/>
          <p:cNvSpPr txBox="1"/>
          <p:nvPr/>
        </p:nvSpPr>
        <p:spPr>
          <a:xfrm>
            <a:off x="1155276" y="5760600"/>
            <a:ext cx="582212" cy="307777"/>
          </a:xfrm>
          <a:prstGeom prst="rect">
            <a:avLst/>
          </a:prstGeom>
          <a:noFill/>
        </p:spPr>
        <p:txBody>
          <a:bodyPr wrap="none" rtlCol="0">
            <a:spAutoFit/>
          </a:bodyPr>
          <a:lstStyle/>
          <a:p>
            <a:r>
              <a:rPr lang="en-US" dirty="0" smtClean="0"/>
              <a:t>2005</a:t>
            </a:r>
            <a:endParaRPr lang="en-US" dirty="0"/>
          </a:p>
        </p:txBody>
      </p:sp>
      <p:sp>
        <p:nvSpPr>
          <p:cNvPr id="39" name="TextBox 38"/>
          <p:cNvSpPr txBox="1"/>
          <p:nvPr/>
        </p:nvSpPr>
        <p:spPr>
          <a:xfrm rot="16200000">
            <a:off x="-14353" y="3278914"/>
            <a:ext cx="2122697" cy="523220"/>
          </a:xfrm>
          <a:prstGeom prst="rect">
            <a:avLst/>
          </a:prstGeom>
          <a:noFill/>
        </p:spPr>
        <p:txBody>
          <a:bodyPr wrap="none" rtlCol="0">
            <a:spAutoFit/>
          </a:bodyPr>
          <a:lstStyle/>
          <a:p>
            <a:r>
              <a:rPr lang="en-US" sz="2800" dirty="0" smtClean="0">
                <a:solidFill>
                  <a:srgbClr val="0000FF"/>
                </a:solidFill>
              </a:rPr>
              <a:t>Complexity</a:t>
            </a:r>
            <a:endParaRPr lang="en-US" sz="2800" dirty="0">
              <a:solidFill>
                <a:srgbClr val="0000FF"/>
              </a:solidFill>
            </a:endParaRPr>
          </a:p>
        </p:txBody>
      </p:sp>
      <p:sp>
        <p:nvSpPr>
          <p:cNvPr id="4" name="Rounded Rectangle 3"/>
          <p:cNvSpPr/>
          <p:nvPr/>
        </p:nvSpPr>
        <p:spPr bwMode="auto">
          <a:xfrm>
            <a:off x="1484465" y="1636797"/>
            <a:ext cx="1768153" cy="136297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34" name="Rounded Rectangle 33"/>
          <p:cNvSpPr/>
          <p:nvPr/>
        </p:nvSpPr>
        <p:spPr bwMode="auto">
          <a:xfrm>
            <a:off x="1631870" y="2581414"/>
            <a:ext cx="365760" cy="274320"/>
          </a:xfrm>
          <a:prstGeom prst="roundRect">
            <a:avLst/>
          </a:prstGeom>
          <a:solidFill>
            <a:schemeClr val="tx2">
              <a:lumMod val="40000"/>
              <a:lumOff val="60000"/>
            </a:schemeClr>
          </a:solidFill>
          <a:ln w="1905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40" name="Rounded Rectangle 39"/>
          <p:cNvSpPr/>
          <p:nvPr/>
        </p:nvSpPr>
        <p:spPr bwMode="auto">
          <a:xfrm>
            <a:off x="1631870" y="2182912"/>
            <a:ext cx="365760" cy="274320"/>
          </a:xfrm>
          <a:prstGeom prst="roundRect">
            <a:avLst/>
          </a:prstGeom>
          <a:solidFill>
            <a:srgbClr val="CCECFF"/>
          </a:solidFill>
          <a:ln w="19050" cap="flat" cmpd="sng" algn="ctr">
            <a:solidFill>
              <a:srgbClr val="0000FF"/>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41" name="Rounded Rectangle 40"/>
          <p:cNvSpPr/>
          <p:nvPr/>
        </p:nvSpPr>
        <p:spPr bwMode="auto">
          <a:xfrm>
            <a:off x="1631870" y="1784411"/>
            <a:ext cx="365760" cy="274320"/>
          </a:xfrm>
          <a:prstGeom prst="roundRect">
            <a:avLst/>
          </a:prstGeom>
          <a:solidFill>
            <a:srgbClr val="CCFFCC"/>
          </a:solidFill>
          <a:ln w="19050" cap="flat" cmpd="sng" algn="ctr">
            <a:solidFill>
              <a:srgbClr val="00B05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3" name="TextBox 2"/>
          <p:cNvSpPr txBox="1"/>
          <p:nvPr/>
        </p:nvSpPr>
        <p:spPr>
          <a:xfrm>
            <a:off x="1937150" y="2540439"/>
            <a:ext cx="1149418" cy="307777"/>
          </a:xfrm>
          <a:prstGeom prst="rect">
            <a:avLst/>
          </a:prstGeom>
          <a:noFill/>
        </p:spPr>
        <p:txBody>
          <a:bodyPr wrap="none" rtlCol="0">
            <a:spAutoFit/>
          </a:bodyPr>
          <a:lstStyle/>
          <a:p>
            <a:r>
              <a:rPr lang="en-US" dirty="0" smtClean="0"/>
              <a:t>Transistors</a:t>
            </a:r>
            <a:endParaRPr lang="en-US" dirty="0"/>
          </a:p>
        </p:txBody>
      </p:sp>
      <p:sp>
        <p:nvSpPr>
          <p:cNvPr id="42" name="TextBox 41"/>
          <p:cNvSpPr txBox="1"/>
          <p:nvPr/>
        </p:nvSpPr>
        <p:spPr>
          <a:xfrm>
            <a:off x="1948836" y="2148917"/>
            <a:ext cx="1069525" cy="307777"/>
          </a:xfrm>
          <a:prstGeom prst="rect">
            <a:avLst/>
          </a:prstGeom>
          <a:noFill/>
        </p:spPr>
        <p:txBody>
          <a:bodyPr wrap="none" rtlCol="0">
            <a:spAutoFit/>
          </a:bodyPr>
          <a:lstStyle/>
          <a:p>
            <a:r>
              <a:rPr lang="en-US" dirty="0" smtClean="0"/>
              <a:t>Patterning</a:t>
            </a:r>
            <a:endParaRPr lang="en-US" dirty="0"/>
          </a:p>
        </p:txBody>
      </p:sp>
      <p:sp>
        <p:nvSpPr>
          <p:cNvPr id="44" name="TextBox 43"/>
          <p:cNvSpPr txBox="1"/>
          <p:nvPr/>
        </p:nvSpPr>
        <p:spPr>
          <a:xfrm>
            <a:off x="1946095" y="1763795"/>
            <a:ext cx="1257075" cy="307777"/>
          </a:xfrm>
          <a:prstGeom prst="rect">
            <a:avLst/>
          </a:prstGeom>
          <a:noFill/>
        </p:spPr>
        <p:txBody>
          <a:bodyPr wrap="none" rtlCol="0">
            <a:spAutoFit/>
          </a:bodyPr>
          <a:lstStyle/>
          <a:p>
            <a:r>
              <a:rPr lang="en-US" dirty="0" smtClean="0"/>
              <a:t>Interconnect</a:t>
            </a:r>
          </a:p>
        </p:txBody>
      </p:sp>
      <p:sp>
        <p:nvSpPr>
          <p:cNvPr id="8" name="AutoShape 6" descr="data:image/jpeg;base64,/9j/4AAQSkZJRgABAQAAAQABAAD/2wCEAAkGBwgHBgkIBwgKCgkLDRYPDQwMDRsUFRAWIB0iIiAdHx8kKDQsJCYxJx8fLT0tMTU3Ojo6Iys/RD84QzQ5OjcBCgoKDQwNGg8PGjclHyU3Nzc3Nzc3Nzc3Nzc3Nzc3Nzc3Nzc3Nzc3Nzc3Nzc3Nzc3Nzc3Nzc3Nzc3Nzc3Nzc3N//AABEIAEYAhQMBIgACEQEDEQH/xAAbAAACAwEBAQAAAAAAAAAAAAAABgQFBwIBA//EAEUQAAEDAwICAg4GBgsAAAAAAAECAwQABREGIRIxE0EUFRYiMlFWYXGBkZPR0iNXkqHT4gczNkKioxckJSc0UnOClLHh/8QAGAEAAwEBAAAAAAAAAAAAAAAAAAIDAQT/xAArEQABBAECBQMDBQAAAAAAAAABAAIDEZEhMQQSUWGxQYHBcZKhExQicqL/2gAMAwEAAhEDEQA/ANxorxXgnHPFI/dHq/yZHtPxqjIy/bypvkDN/CeaKRu6PWHkyPafjU6y3rUku6MMXGxCLFXxdI9k97hJI6/HgeumMDgLsZCUTtJqjgpropLk6g1Y3KebZ04HGkuKSheT3yQdjz6xXy7o9X+TI9p+Nb+3f1GQs/cM6HBTzRSN3R6w8mR7T8asLTqC9uvhu66cksIJx0zJ4gn0pO+PRn0VhgeBemQtE7Ca1wU00VAvUmXFtjz9vjdkyUgcDP8Am3GfuzSr3R6w8mR7T8aVkTnixWVr5WsNG8J5opG7o9YY/ZgHzZPxp2aXxtIWUqSVJB4VDceY0PjLN/K1kgft4XdFVt/mTYNvU9bIRmSeIBLQ5c9yfVSx3R6v8mR7T8a1kTnixWQsfK1ho3hPNFI41Fq8qAOmgATucnb76dxSvjLN1rJA/Ze0UUUiovFDKSBtSLI03qKM0p1/WKmmk81rBAHrKqe6qNWKgI0/LVdkOLhAJ6VLRwrwhjG468VWJ5a6h69rUpmBzbPp3pKAt9yUQE6/YJJwAHOf8dXlm0/foVzYkztROS46OLjYKVALykgdZ5Eg+qk+LI0IZTIZiXLpOkTw5XtnO371ayK6OIe5mnXqAFz8OxrtenQkpLnac1D00iQNVrYY41LCSlQDack4zxcgKrewLj9YEf3n56e7wWBaZplpWqOGF9KEeEUcJzjz4rK+yNAEf4S54/1PzU0D3PB026NCWdjWHfLimdOmNTLSFJ1c4UkZBCFYI+1UR613Zh1TT+vGm3E7KQteCPSOOprP6RtPssoaQ3NCUJCUgoTyH+6qC4XTRFynuy5EW5KkPqyrhVjJxjYBXmpmCYn+TdP6hK/9ED+Lv9FNlshXCRYJcJrUjcuUpwFuY0clobbHCvMevrqqlWK+wwky9bBgK2SXcpz6Mqpn0zaINqhE2+M/HTIw4tD6srBxyO5x6Kqv0gOWJtqEdQMyXElS+i6BWMHAznceaoskJk5W7HsLVnxgR8ztx3NKl7AuX1gR/efnpt0utSbf2M9d2Lo+0olTzagTgnIzufP7KzxLugl8XDDuh4RxHC+Q8fhVa6avuj7XOV2uTNYU8kpWp5WUYG+/feb76tNG5zNjgDwoxSNa/cZJ8q81UH5cxtETVEe19CkhxorAUVHfJ74dWKpewLl9YEf3n56rZdy0PcZrsl+NdHH318SsK5k9QHFXwVI0CkkGJcwQcEFf5qeOMtaBR+0JHvDiTY+4plj6c1E+lDzOsFOtK3CkBRCh5jxU8iqvS6oSrFDVbEuJhlH0SXDlQGTzq1rgleXHX07Uu+JgaLHr3tFFFFSVUVAvrk1q1PrtcdEiWAOjaXyVuM9Y6s9dTicDJpcvd4tFxtj8SPqKHFdcxh5EgZRgg9RHixzp2Alw0SSOAadVTMXDWxebDtghpbKxxEJTsM7n9ZT4KzJi3stvNuK/SA2oIUFFJkHvgDy/WU+xb7aZkhMeLcojzy88LbbyVKOBk7A+KrcQ3YtGAflc/Duq+Y5I+FJuCn0QJKojYckBpRaQrkpWNh7aR+2Gucfs9C+yn8SmW53uzuxZUPt3DjvLQtri6dIU2rBGefMGkk2xojH9IaP+QfxKbh20DzDIPwsndZHKcEKx7Ya48noX2U/iV0i464Ckk6dhkA5wAkffx0yMahsjTDbar3BWpKQkqMhO+Bz50qXePFn3ORLY101GadVlLKJBwjYDGywKdjuY05gHsUj28otryfcJ+huuPxm3HWFsOKSCppZBKD4jjaqjVUi9MIjmxQGZiiVdIHQDwjbHNQ89Q9KdBa7dLekajauUYODifW7lLR8RJUeeRUfU8u23luOmHqyNALRUVFuR4ecc8KHiqLGVL2+hVnvuLv8AULqxytUyLihq7WeJGiqSridSkEg42/fPXioBn65BI7QQVYOMhKcH+ZX00tBbZvTTidYJuRCVf1UPFXFtzxxnlz5V1qq0f2quQvVi7WiQOJDDjykjIAB4e/G3L21a2/qVQwVCnGO9chSLHK1VIubKLraIcaHuXHAgZ5bAYWd846qhKuOuOJXDp+GRk4PCn8SrrR1sVCjPyDe13VD5HA6VlSUhOc4yo9Z39FKa7Y0Vq/vBQNzt2Qdv5lDS0vOgwVrg4MGpyFoVkXMctcddyYQxLKfpG0cknPVuf+6nUuWa82iBbo8R/UEOU62nhLypAys585NMYrkeCCuyNwLRRRRRRSJ1yvwFZ5YrI+2ejvJyb74/NWvV5irQyiO7BzSjNEZKo/i1kXbPR3k5N98fmq30pO009qCI3bbLKjSjx8DrjhIT3is7cR6sj11o2KMVV3EhzSKOSpN4Ygg2MBZVcLlpJFwlJe0/MW6Hlhaw6QFK4jk+F46j9s9HeTk33x+atdxRitHFADY/cVh4Y3uMBZF2z0d5OTffH5qsbTG0/d30NwtJXBSSd3VOqShI8ZVxf+1pmKMVjuK00ByVreG11IwEuXaBZrFpeW2YClwMhbjDazxLJUkZyTnxdfVSL2z0d5OTffH5q10jNGKSOfkBuz7kJpIOYiqHtazzSE7Tb9+YbtlmkxZRSvhdccJA70524j1UzathQJFuEi4W5c7oFDgbbUUq74gHG483sq9xvRilfLb+ceflOyKmFp8KPChsQIbcWI2G2Wk4QkEnA9dZYu56P6RQVp2aTxHJ6Y7/AMVa5XmKIpuQkmzfelksPOAB6drWSIuej+NONOzQcjH0x+am29X65Q7o6iMzxNMHAa4R9JlAUkE88qOUJ4evnnlTdiuS2gqCihJUnkSNxRNKJKofm1sMRju/FLuiiioqyKKKKEIooooQiiiihCKKKKEIooooQiiiihCKKKKEIooooQiiiihC/9k="/>
          <p:cNvSpPr>
            <a:spLocks noChangeAspect="1" noChangeArrowheads="1"/>
          </p:cNvSpPr>
          <p:nvPr/>
        </p:nvSpPr>
        <p:spPr bwMode="auto">
          <a:xfrm>
            <a:off x="0" y="-312738"/>
            <a:ext cx="1257300" cy="657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AutoShape 8" descr="data:image/jpeg;base64,/9j/4AAQSkZJRgABAQAAAQABAAD/2wCEAAkGBwgHBgkIBwgKCgkLDRYPDQwMDRsUFRAWIB0iIiAdHx8kKDQsJCYxJx8fLT0tMTU3Ojo6Iys/RD84QzQ5OjcBCgoKDQwNGg8PGjclHyU3Nzc3Nzc3Nzc3Nzc3Nzc3Nzc3Nzc3Nzc3Nzc3Nzc3Nzc3Nzc3Nzc3Nzc3Nzc3Nzc3N//AABEIAEYAhQMBIgACEQEDEQH/xAAbAAACAwEBAQAAAAAAAAAAAAAABgQFBwIBA//EAEUQAAEDAwICAg4GBgsAAAAAAAECAwQABREGIRIxE0EUFRYiMlFWYXGBkZPR0iNXkqHT4gczNkKioxckJSc0UnOClLHh/8QAGAEAAwEBAAAAAAAAAAAAAAAAAAIDAQT/xAArEQABBAECBQMDBQAAAAAAAAABAAIDEZEhMQQSUWGxQYHBcZKhExQicqL/2gAMAwEAAhEDEQA/ANxorxXgnHPFI/dHq/yZHtPxqjIy/bypvkDN/CeaKRu6PWHkyPafjU6y3rUku6MMXGxCLFXxdI9k97hJI6/HgeumMDgLsZCUTtJqjgpropLk6g1Y3KebZ04HGkuKSheT3yQdjz6xXy7o9X+TI9p+Nb+3f1GQs/cM6HBTzRSN3R6w8mR7T8asLTqC9uvhu66cksIJx0zJ4gn0pO+PRn0VhgeBemQtE7Ca1wU00VAvUmXFtjz9vjdkyUgcDP8Am3GfuzSr3R6w8mR7T8aVkTnixWVr5WsNG8J5opG7o9YY/ZgHzZPxp2aXxtIWUqSVJB4VDceY0PjLN/K1kgft4XdFVt/mTYNvU9bIRmSeIBLQ5c9yfVSx3R6v8mR7T8a1kTnixWQsfK1ho3hPNFI41Fq8qAOmgATucnb76dxSvjLN1rJA/Ze0UUUiovFDKSBtSLI03qKM0p1/WKmmk81rBAHrKqe6qNWKgI0/LVdkOLhAJ6VLRwrwhjG468VWJ5a6h69rUpmBzbPp3pKAt9yUQE6/YJJwAHOf8dXlm0/foVzYkztROS46OLjYKVALykgdZ5Eg+qk+LI0IZTIZiXLpOkTw5XtnO371ayK6OIe5mnXqAFz8OxrtenQkpLnac1D00iQNVrYY41LCSlQDack4zxcgKrewLj9YEf3n56e7wWBaZplpWqOGF9KEeEUcJzjz4rK+yNAEf4S54/1PzU0D3PB026NCWdjWHfLimdOmNTLSFJ1c4UkZBCFYI+1UR613Zh1TT+vGm3E7KQteCPSOOprP6RtPssoaQ3NCUJCUgoTyH+6qC4XTRFynuy5EW5KkPqyrhVjJxjYBXmpmCYn+TdP6hK/9ED+Lv9FNlshXCRYJcJrUjcuUpwFuY0clobbHCvMevrqqlWK+wwky9bBgK2SXcpz6Mqpn0zaINqhE2+M/HTIw4tD6srBxyO5x6Kqv0gOWJtqEdQMyXElS+i6BWMHAznceaoskJk5W7HsLVnxgR8ztx3NKl7AuX1gR/efnpt0utSbf2M9d2Lo+0olTzagTgnIzufP7KzxLugl8XDDuh4RxHC+Q8fhVa6avuj7XOV2uTNYU8kpWp5WUYG+/feb76tNG5zNjgDwoxSNa/cZJ8q81UH5cxtETVEe19CkhxorAUVHfJ74dWKpewLl9YEf3n56rZdy0PcZrsl+NdHH318SsK5k9QHFXwVI0CkkGJcwQcEFf5qeOMtaBR+0JHvDiTY+4plj6c1E+lDzOsFOtK3CkBRCh5jxU8iqvS6oSrFDVbEuJhlH0SXDlQGTzq1rgleXHX07Uu+JgaLHr3tFFFFSVUVAvrk1q1PrtcdEiWAOjaXyVuM9Y6s9dTicDJpcvd4tFxtj8SPqKHFdcxh5EgZRgg9RHixzp2Alw0SSOAadVTMXDWxebDtghpbKxxEJTsM7n9ZT4KzJi3stvNuK/SA2oIUFFJkHvgDy/WU+xb7aZkhMeLcojzy88LbbyVKOBk7A+KrcQ3YtGAflc/Duq+Y5I+FJuCn0QJKojYckBpRaQrkpWNh7aR+2Gucfs9C+yn8SmW53uzuxZUPt3DjvLQtri6dIU2rBGefMGkk2xojH9IaP+QfxKbh20DzDIPwsndZHKcEKx7Ya48noX2U/iV0i464Ckk6dhkA5wAkffx0yMahsjTDbar3BWpKQkqMhO+Bz50qXePFn3ORLY101GadVlLKJBwjYDGywKdjuY05gHsUj28otryfcJ+huuPxm3HWFsOKSCppZBKD4jjaqjVUi9MIjmxQGZiiVdIHQDwjbHNQ89Q9KdBa7dLekajauUYODifW7lLR8RJUeeRUfU8u23luOmHqyNALRUVFuR4ecc8KHiqLGVL2+hVnvuLv8AULqxytUyLihq7WeJGiqSridSkEg42/fPXioBn65BI7QQVYOMhKcH+ZX00tBbZvTTidYJuRCVf1UPFXFtzxxnlz5V1qq0f2quQvVi7WiQOJDDjykjIAB4e/G3L21a2/qVQwVCnGO9chSLHK1VIubKLraIcaHuXHAgZ5bAYWd846qhKuOuOJXDp+GRk4PCn8SrrR1sVCjPyDe13VD5HA6VlSUhOc4yo9Z39FKa7Y0Vq/vBQNzt2Qdv5lDS0vOgwVrg4MGpyFoVkXMctcddyYQxLKfpG0cknPVuf+6nUuWa82iBbo8R/UEOU62nhLypAys585NMYrkeCCuyNwLRRRRRRSJ1yvwFZ5YrI+2ejvJyb74/NWvV5irQyiO7BzSjNEZKo/i1kXbPR3k5N98fmq30pO009qCI3bbLKjSjx8DrjhIT3is7cR6sj11o2KMVV3EhzSKOSpN4Ygg2MBZVcLlpJFwlJe0/MW6Hlhaw6QFK4jk+F46j9s9HeTk33x+atdxRitHFADY/cVh4Y3uMBZF2z0d5OTffH5qsbTG0/d30NwtJXBSSd3VOqShI8ZVxf+1pmKMVjuK00ByVreG11IwEuXaBZrFpeW2YClwMhbjDazxLJUkZyTnxdfVSL2z0d5OTffH5q10jNGKSOfkBuz7kJpIOYiqHtazzSE7Tb9+YbtlmkxZRSvhdccJA70524j1UzathQJFuEi4W5c7oFDgbbUUq74gHG483sq9xvRilfLb+ceflOyKmFp8KPChsQIbcWI2G2Wk4QkEnA9dZYu56P6RQVp2aTxHJ6Y7/AMVa5XmKIpuQkmzfelksPOAB6drWSIuej+NONOzQcjH0x+am29X65Q7o6iMzxNMHAa4R9JlAUkE88qOUJ4evnnlTdiuS2gqCihJUnkSNxRNKJKofm1sMRju/FLuiiioqyKKKKEIooooQiiiihCKKKKEIooooQiiiihCKKKKEIooooQiiiihC/9k="/>
          <p:cNvSpPr>
            <a:spLocks noChangeAspect="1" noChangeArrowheads="1"/>
          </p:cNvSpPr>
          <p:nvPr/>
        </p:nvSpPr>
        <p:spPr bwMode="auto">
          <a:xfrm>
            <a:off x="152400" y="-160338"/>
            <a:ext cx="1257300" cy="657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 name="Rounded Rectangle 57"/>
          <p:cNvSpPr/>
          <p:nvPr/>
        </p:nvSpPr>
        <p:spPr bwMode="auto">
          <a:xfrm>
            <a:off x="4174899" y="3671940"/>
            <a:ext cx="1284780" cy="32004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FinFET</a:t>
            </a:r>
          </a:p>
        </p:txBody>
      </p:sp>
      <p:sp>
        <p:nvSpPr>
          <p:cNvPr id="53" name="Rounded Rectangle 52"/>
          <p:cNvSpPr/>
          <p:nvPr/>
        </p:nvSpPr>
        <p:spPr bwMode="auto">
          <a:xfrm>
            <a:off x="3573518" y="3343353"/>
            <a:ext cx="1202761"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LELE</a:t>
            </a:r>
          </a:p>
        </p:txBody>
      </p:sp>
      <p:sp>
        <p:nvSpPr>
          <p:cNvPr id="76" name="Rounded Rectangle 75"/>
          <p:cNvSpPr/>
          <p:nvPr/>
        </p:nvSpPr>
        <p:spPr bwMode="auto">
          <a:xfrm>
            <a:off x="4782096" y="2677411"/>
            <a:ext cx="672483"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SADP</a:t>
            </a:r>
          </a:p>
        </p:txBody>
      </p:sp>
      <p:sp>
        <p:nvSpPr>
          <p:cNvPr id="82" name="Rounded Rectangle 81"/>
          <p:cNvSpPr/>
          <p:nvPr/>
        </p:nvSpPr>
        <p:spPr bwMode="auto">
          <a:xfrm>
            <a:off x="4779108" y="3015982"/>
            <a:ext cx="662544"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LELELE</a:t>
            </a:r>
          </a:p>
        </p:txBody>
      </p:sp>
      <p:sp>
        <p:nvSpPr>
          <p:cNvPr id="57" name="Rounded Rectangle 56"/>
          <p:cNvSpPr/>
          <p:nvPr/>
        </p:nvSpPr>
        <p:spPr bwMode="auto">
          <a:xfrm>
            <a:off x="5253488" y="3343353"/>
            <a:ext cx="902579"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EUV</a:t>
            </a:r>
          </a:p>
        </p:txBody>
      </p:sp>
      <p:sp>
        <p:nvSpPr>
          <p:cNvPr id="59" name="Rounded Rectangle 58"/>
          <p:cNvSpPr/>
          <p:nvPr/>
        </p:nvSpPr>
        <p:spPr bwMode="auto">
          <a:xfrm>
            <a:off x="5455712" y="3015982"/>
            <a:ext cx="705338"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HNW</a:t>
            </a:r>
          </a:p>
        </p:txBody>
      </p:sp>
      <p:sp>
        <p:nvSpPr>
          <p:cNvPr id="74" name="Rounded Rectangle 73"/>
          <p:cNvSpPr/>
          <p:nvPr/>
        </p:nvSpPr>
        <p:spPr bwMode="auto">
          <a:xfrm>
            <a:off x="5455712" y="2677411"/>
            <a:ext cx="705338"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latin typeface="Symbol" pitchFamily="18" charset="2"/>
                <a:ea typeface="MS PGothic" pitchFamily="34" charset="-128"/>
              </a:rPr>
              <a:t>m</a:t>
            </a:r>
            <a:r>
              <a:rPr lang="en-US" sz="1400" dirty="0" smtClean="0">
                <a:solidFill>
                  <a:srgbClr val="000000"/>
                </a:solidFill>
                <a:ea typeface="MS PGothic" pitchFamily="34" charset="-128"/>
              </a:rPr>
              <a:t>-enh</a:t>
            </a:r>
          </a:p>
        </p:txBody>
      </p:sp>
      <p:sp>
        <p:nvSpPr>
          <p:cNvPr id="77" name="Rounded Rectangle 76"/>
          <p:cNvSpPr/>
          <p:nvPr/>
        </p:nvSpPr>
        <p:spPr bwMode="auto">
          <a:xfrm>
            <a:off x="5433802" y="2335695"/>
            <a:ext cx="715991"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SAQP</a:t>
            </a:r>
          </a:p>
        </p:txBody>
      </p:sp>
      <p:sp>
        <p:nvSpPr>
          <p:cNvPr id="65" name="Rounded Rectangle 64"/>
          <p:cNvSpPr/>
          <p:nvPr/>
        </p:nvSpPr>
        <p:spPr bwMode="auto">
          <a:xfrm>
            <a:off x="5426174" y="2006478"/>
            <a:ext cx="723618" cy="320040"/>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 // 3DIC</a:t>
            </a:r>
          </a:p>
        </p:txBody>
      </p:sp>
      <p:sp>
        <p:nvSpPr>
          <p:cNvPr id="54" name="Rounded Rectangle 53"/>
          <p:cNvSpPr/>
          <p:nvPr/>
        </p:nvSpPr>
        <p:spPr bwMode="auto">
          <a:xfrm>
            <a:off x="6876694" y="2006478"/>
            <a:ext cx="2120425" cy="320040"/>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Graphene wire, CNT via</a:t>
            </a:r>
          </a:p>
        </p:txBody>
      </p:sp>
      <p:sp>
        <p:nvSpPr>
          <p:cNvPr id="68" name="Rounded Rectangle 67"/>
          <p:cNvSpPr/>
          <p:nvPr/>
        </p:nvSpPr>
        <p:spPr bwMode="auto">
          <a:xfrm>
            <a:off x="6156067" y="1685050"/>
            <a:ext cx="934351"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EUV LELE</a:t>
            </a:r>
          </a:p>
        </p:txBody>
      </p:sp>
      <p:sp>
        <p:nvSpPr>
          <p:cNvPr id="75" name="Rounded Rectangle 74"/>
          <p:cNvSpPr/>
          <p:nvPr/>
        </p:nvSpPr>
        <p:spPr bwMode="auto">
          <a:xfrm>
            <a:off x="6169358" y="2006478"/>
            <a:ext cx="705338"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VNW</a:t>
            </a:r>
          </a:p>
        </p:txBody>
      </p:sp>
      <p:sp>
        <p:nvSpPr>
          <p:cNvPr id="67" name="Rounded Rectangle 66"/>
          <p:cNvSpPr/>
          <p:nvPr/>
        </p:nvSpPr>
        <p:spPr bwMode="auto">
          <a:xfrm>
            <a:off x="6169357" y="1004242"/>
            <a:ext cx="707336" cy="320040"/>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Opto I/O</a:t>
            </a:r>
          </a:p>
        </p:txBody>
      </p:sp>
      <p:sp>
        <p:nvSpPr>
          <p:cNvPr id="83" name="Rounded Rectangle 82"/>
          <p:cNvSpPr/>
          <p:nvPr/>
        </p:nvSpPr>
        <p:spPr bwMode="auto">
          <a:xfrm>
            <a:off x="6169358" y="2335695"/>
            <a:ext cx="1382757"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EUV + DWEB</a:t>
            </a:r>
          </a:p>
        </p:txBody>
      </p:sp>
      <p:sp>
        <p:nvSpPr>
          <p:cNvPr id="60" name="Rounded Rectangle 59"/>
          <p:cNvSpPr/>
          <p:nvPr/>
        </p:nvSpPr>
        <p:spPr bwMode="auto">
          <a:xfrm>
            <a:off x="7090417" y="1685305"/>
            <a:ext cx="1116575" cy="321173"/>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2D:C,MoS</a:t>
            </a:r>
          </a:p>
        </p:txBody>
      </p:sp>
      <p:sp>
        <p:nvSpPr>
          <p:cNvPr id="73" name="Rounded Rectangle 72"/>
          <p:cNvSpPr/>
          <p:nvPr/>
        </p:nvSpPr>
        <p:spPr bwMode="auto">
          <a:xfrm>
            <a:off x="6876693" y="1340104"/>
            <a:ext cx="1058261" cy="320040"/>
          </a:xfrm>
          <a:prstGeom prst="roundRect">
            <a:avLst/>
          </a:prstGeom>
          <a:solidFill>
            <a:schemeClr val="accent1">
              <a:lumMod val="20000"/>
              <a:lumOff val="80000"/>
              <a:alpha val="49000"/>
            </a:schemeClr>
          </a:solidFill>
          <a:ln w="19050" cap="flat" cmpd="sng" algn="ctr">
            <a:solidFill>
              <a:srgbClr val="0000FF">
                <a:alpha val="6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EUV + DSA</a:t>
            </a:r>
          </a:p>
        </p:txBody>
      </p:sp>
      <p:sp>
        <p:nvSpPr>
          <p:cNvPr id="70" name="Rounded Rectangle 69"/>
          <p:cNvSpPr/>
          <p:nvPr/>
        </p:nvSpPr>
        <p:spPr bwMode="auto">
          <a:xfrm>
            <a:off x="6879699" y="680632"/>
            <a:ext cx="1055256" cy="320040"/>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Opto int</a:t>
            </a:r>
          </a:p>
        </p:txBody>
      </p:sp>
      <p:sp>
        <p:nvSpPr>
          <p:cNvPr id="72" name="Rounded Rectangle 71"/>
          <p:cNvSpPr/>
          <p:nvPr/>
        </p:nvSpPr>
        <p:spPr bwMode="auto">
          <a:xfrm>
            <a:off x="7934955" y="668160"/>
            <a:ext cx="1062164"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Spintronics</a:t>
            </a:r>
          </a:p>
        </p:txBody>
      </p:sp>
      <p:sp>
        <p:nvSpPr>
          <p:cNvPr id="64" name="Rounded Rectangle 63"/>
          <p:cNvSpPr/>
          <p:nvPr/>
        </p:nvSpPr>
        <p:spPr bwMode="auto">
          <a:xfrm>
            <a:off x="7920947" y="1324282"/>
            <a:ext cx="584596" cy="320040"/>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Seq. 3D</a:t>
            </a:r>
          </a:p>
        </p:txBody>
      </p:sp>
      <p:sp>
        <p:nvSpPr>
          <p:cNvPr id="66" name="Rounded Rectangle 65"/>
          <p:cNvSpPr/>
          <p:nvPr/>
        </p:nvSpPr>
        <p:spPr bwMode="auto">
          <a:xfrm>
            <a:off x="1373153" y="5177691"/>
            <a:ext cx="5131164" cy="306837"/>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                 Al / Cu / W wires</a:t>
            </a:r>
          </a:p>
        </p:txBody>
      </p:sp>
      <p:sp>
        <p:nvSpPr>
          <p:cNvPr id="69" name="Rounded Rectangle 68"/>
          <p:cNvSpPr/>
          <p:nvPr/>
        </p:nvSpPr>
        <p:spPr bwMode="auto">
          <a:xfrm>
            <a:off x="6876694" y="1004242"/>
            <a:ext cx="798194" cy="31982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NEMS</a:t>
            </a:r>
          </a:p>
        </p:txBody>
      </p:sp>
      <p:sp>
        <p:nvSpPr>
          <p:cNvPr id="86" name="Rounded Rectangle 85"/>
          <p:cNvSpPr/>
          <p:nvPr/>
        </p:nvSpPr>
        <p:spPr bwMode="auto">
          <a:xfrm>
            <a:off x="1362973" y="4514468"/>
            <a:ext cx="2811925" cy="32004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Planar CMOS</a:t>
            </a:r>
          </a:p>
        </p:txBody>
      </p:sp>
      <p:sp>
        <p:nvSpPr>
          <p:cNvPr id="22" name="AutoShape 2" descr="data:image/jpeg;base64,/9j/4AAQSkZJRgABAQAAAQABAAD/2wCEAAkGBg8QEBQUEBMQFBAWEBIVFhAUFhAYFxIUFBUVFxUVFRQXHDIgGBknHBQVHzMgIycpLC0tFx4xNjAqNSYrLCkBCQoKDQsNGQ4OGSkkHiQ1MTU2NSk1NTYpNTU2MTU2NTUpNjU1MTU0KTI2MzIuKTU2Ni4yKSkqKSwpNiksMi8pKf/AABEIAH4BkAMBIgACEQEDEQH/xAAcAAEAAwEBAQEBAAAAAAAAAAAABgcIBQMEAQL/xABLEAACAgEBBAQICwUGAwkAAAABAgADBBEFBxIxBiFBUQgTIjVhcYGhMkJSVHJ0kZKxs9IUF2KCtBgjU5OywRYl0RUzNGOUoqPC4f/EABcBAQEBAQAAAAAAAAAAAAAAAAADBQT/xAAkEQEAAgECBAcAAAAAAAAAAAAAAQIDBLERElGiBRMVIjJTYf/aAAwDAQACEQMRAD8AvGIiAiIgIiICIiAiIgIiICIiAiIgIiICIiAiIgIiICIiAiIgIiICIiAiIgIiICIiAiIgIiICIiAiIgIiICIiAiIgIiICIiAiIgIiICIiAiIgIiICIiAiIgIiICIiAiIgIiICIiAiIgIiICIiAiIgIiICIiAiIgIiICIiAiIgIiICIiAiIgJTG0en+0kutVbyFW6xQOCnqCuwA+D3CXPI9du/2a7MzUAszFieO7rLHUn4XeZLJW1vjLR0Go0+CbTnrzcfyJ3Vh+8Pafzg/cp/TH7w9p/OD9yn9Msz93Wy/m4+/d+qP3dbL+bj7936pLysnVq+o+H/AFdtUP6F9M8/Izqarri1bF9V4ahrpW5HWF15gS1JxNndC8DHtW2mnhsXXRuO06agg9RbTkTO3LY62rHulj67NhzZIthryxw6RGxERKOEiIged96VqzuyqiqWZ2ICqoGpJJ6gAO2cj/jjZXz7B/8AUY/6p/PTvzXnfUcn8p5jmBtzCzqr0FlNldlZ10srZWU6Eg6Mp0PWCPZPeQXcj5jxfXkf1N0nUBERAREQEREBERAREQEREBERAREQEREBERAREQEREBERA+XaO1aMZPGZFtVNeoHHYyoup5DiY6az4qOmGznSyxMvEaurhNjrdUVr4zovGQdF1PUNZ076VcaMqsO5gCPsMqs7If8A4Urr8S3jSmKHr8W3GwGZWSGXTi5a+zWBZeRtnGrWtrLqVW1lWpmdALWcaqEJPlEjlpPtlI5HR7MZ1qtrtNOzMvFpxW0c+NW7NrcW9Q6wmOlaHnpqZd0BESit7m+S0WPh7OcoEJW7KU+UzDqaupvigciw6yeWgGpC3dsdMNn4Z0ycrHqb5DOvH9weV7p8GBvN2Ne4SvNx+InQBmKanuBcAEzIxZmbU6liefWSSfxM98jZl9Y1sqtRT2ujqD7SIG2Ynnj/AAF+iPwnpAT49qbZxsVOPJuqpT5VjqoJ7hqes+gT7JkfpFhbQ2jtLK8WmVlOuTcnkrZZwKtjBV1HwVA7OoQNBXb59gqdDmKT/DVksPtWvSdjYfTvZmceHFyqbHPKvUq59VbgMfsmYcvdntmpC74WTwAakheIgdpKqSdPZI0jlSCCQQQQR1EEciD2GBuGJWW5HeFZtHHejJbiyqAv94fhW1HqDN3sCNCe3VTzJlmwERED8ZgBqeod8h+0N72w6HKPmVlgdD4tbrAP561K/YZV+/PeRZbc+BjOVorOl7Kf+9s7ayR8ReRHa2uvISoKqWdgqAsxOgVQSSe4Ac4GsdvdJMTO2PnWYl1dyDByQSh61JpfQMp61PoIEyXOthbQy9nvYullTWY9tNlTqy8ddqFSGU+vUHvAnJgap3I+Y8X15H9TdJ1ILuR8x4vryP6m6TqAiJ8O3NtU4ePZkXtw1VoWY9p7AoHaxJAA7yIH05WVXUhe10RFGrO7BVUd5Y9QkXt3sbEVuE5tGvevjGX7yrp75nDpzvAy9rXl7mK0hj4rGBPBWOz6T6c2PuGgnwjobtE4/wC0/suT+z8PF47xb8PDz4/o/wAXKBr7Ze2cbKTjxrqrk+VWysAe46cj6DPsmMujPSjK2dkLfiuVcEar18Ni9qWL8ZT/APo0PXNbdE+klW0cOrJq6lsXrTmUcHR0PqII17eo9sDrxEQOftjpBiYaq2VdVSrNwq1jBQx010GvonK/eVsb5/if5iyE+Egn/L8c92YB9tVn/SZ41ga9/eVsb5/if5iz3xOnuyrWC15uGzHkvjawSe4AnrMyL/2Vkf4V33H/AOk+UgjnA3FEz9uL3jXJkJgZLl6LNRQWOpqsA1CAn4jAEAdh005maBgIiICeOXm1UoXtdK0HN3ZVUetmOgkf6fdOKNk4pus8qxjw1U66Gx9Pco5k/wC5AmXOlHS/N2labMu1nOp4axqK6x3InIevme0mBp27etsRG4TnUa/wl2H3lBHvne2TtvGy048a6q5NdC1bK2h7jpyPoMxnjbOvtBNddrgcyiOwHrIHVLw8GtCEzgQQRZj6g8x5NvMQLqiIgJztsdIsPDUNlX00g8vGOqlvoqetvZIvvV3irsnGAr4Wy7dRUp6wgHwrWHcNQAO0nuBmZMnKys7I4nNt+TY2nxndyeSqB7gPZA1Ri71diWtwrm0A/wAZdB95wB75Kq7AwBUgqQCCCCCDyII5iYz210WzsLh/a8e6kN8EupAbvAblr6OcmO6LeXbs7ISi9ycG1wpVj1UMx6rF15DU+UOWmp5iBp2IiAiIgRHep0nbZ+y7rUOlzAU1HtD2ajiHpVQ7fyzJZMvnwlswinCq7Gtvcj01rWo/NMpXo9gi/Lx6m5WZNNZ9T2Kp/GBovc9u4pwcSvIuRWzbkDlmGppRhqqJr8E6EEnnqdOQljOgYEEAgjQg9YI9In6BpP2AAiIgJ5Y+LXWOGtVRdSeFQANWOpOg7STrrPWU1vC39LQ7UbMCWOpKtlN1oCOoipR8PT5R6urqDDrgXJMt77tiV4u17fFKFW2uu7hA0AZ9Q+nrZGb+YzgbV6e7VyiTdmZLa/EDsieytNF9042T4zUGzj1I1Bfi1I9vZzgT3cPnGvbVSjlbTfWfSBWbPxqE1BMqblfPuJ67/wCnumq4CfBt7aYxcW+89Yqoss07+BCwHu0n3yG74bymxMwjtrRfY9tan3EwMpZF7WOzuSzsxZmPMsx1JPtJmgfB86I114jZrqDdc7rWx+JUh4Tw9xZg2voUTPYmu92WMK9j4IHI4tbe2wcZ97GBx99PRarM2XbYVHj8ZDdXZ2hV67F1+SV16u8A9ky3NjdO/Ned9RyfynmOYGqdyPmLF9eR/U2ydSC7kfMWL68j+ptk6gJSPhH9IiFx8NToG1vsHeASlQ9WvjD7BLumX9/GWX21ap5V1UIPQDWH/GwwOTus6NLtDalFVg4qVLW2L2FKxrwn0FuFT6GmtAg000GmmmnomQ+gXTazZGS19dVdrNS1XC5YABmRiRp2+Rp7ZPf7SeZ80xvv2wIPvQ6Ppg7VyaaxpVxixFHJVtUPwj0AsV9ks3wbNsE15eMT1K1dyD6YKP8A6K5VHTfpe+1cr9osrStvFonChYjyddDqe3r90nPg4Mf+0rx2HCY/ZbV/1gaKiIgVV4Ro/wCV0/X6/wAm+ZyE0d4Rvmqr6/V+TkTOIgbex/gL9FfwlG+EZ0aqQ4+ZWoV3ZqrSABxkLxVsdObaBxr3ad0vLG+Av0V/ASq/CP8ANtH15fyboFAbHzjRkU2r8Ku6uwetHDD8JtcTD1fMesTcC8h6oH7ETzyLeBGb5KlvsGsDLe+bpQ2btW1QdaccmisdmqH+8b1l+Lr7lXun87o+gi7VzdLgf2WlRZaBqOPU6JXqOXEQdfQrcjpIVkXM7szHVmYsT3ljqfxmhvBywVXZ19unlWZZUn+GutOH3u/2wLTxMOulFrqRErUaKiAKqjuCjqE9BWASQBqdNT2nTlqfaZ/UQERPDOyPF1O/yUZvugn/AGgZR3q9IjnbVyH11rrc019wSoldR6C3E380sXwcujKFb811BcP4ion4uihrSPSeJBr6GHbKOsckknrJOpPeTzlhdCt8t+y8QY1WPS6h3fjZrASXOvWB1dw9kDQPTjo6mfs/IoZQS1TFCfi2qCa2Hd5QHsJHbMdy4T4SWZ80xvv2yn3bUk95ga83b7YOXsrEtY6uaArE8y1RNbE+klCfbJLK93EWE7FqB7LbwPV4wn8SZYUBERApDwmKTw4DdgbKU+thQR/pMqDorlCrPxbG6lTLx3J7gtqk/hND7+dgnJ2SzoNXx7Vu6ufBoUs9gDhv5JmSBuKJDN13TuraeEmrj9rqRUvrJ8riA08YB2q3PXsJI7JM9YCIiBX2+/pO+FsthUStuQ4oDDmqEFrCP5V4f55mTBw3utSqsa2WWIijvZ2CqPtIl7+EpSxxsRvii+1T62QFfcrSlei20Ex87Fuf4FWVRY30UsVm9wMDUvQvdzg7MqUV1o9/COPJZQXdu0gn4C68lHo5nrlO+Ed5zo+op+dfNE1WqyhlIKkAhgQQQesEEcxM7eEd5zo+op+dfA4G5Xz7ieu/+numq5lTcr59xPXf/T3TVcBIZvipLbEzAOyutvu3VsfcDJnOd0j2X+1YeRR1f3uPbWCewuhAP2kGBi4TXm7TID7IwSOQxKl9qDgPvUzIttbKxVgQwJBB5gjqIM0X4PvSZLtnnFZh47HdiF7TTYxYMO/Ri4Pd5PfAnHTvzXnfUcn8p5jmbG6d+a876jk/lPMcwNU7kfMWL68j+ptk6kF3I+Y8X15H9RbJ1ATLO/GkrtzJPylx2H+RWv4qZqaZ/wDCP2GVycfKA8iyo1Me56yWGvpKv/7DAh+6zoTRtbLsoussrC47Wgpwakq9a6eUOWjk+yWl/ZuwPnWV9lP6ZUW7XpSuzdpU3vr4nU126f4dg0J07dDo2n8M1vj5KWIr1sroyhldSCrKesEEcxAqX+zdgfOsr7Kf0yS9A90+Nsi97qbrrGeo1kOK9ACytqOEc/JEnMQERECq/CN81VfX6vyciZxE0d4Rvmqr6/V+TkTOIgbexvgL9FfwEqvwj/NtH15fybpamN8Bfor+AlV+Ef5to+vL+TdAztXzHrE3AvIeqYfr5j1ibgXkPVA/Z4Z1XHU6jm1bj7VInvEDDpE0d4OuSG2XanxkzLNR6GrqIP4/ZKS3g7COFtPJpI0UXMyemuw8den8rAesGSfch05r2fmPVkMExsgKpsPwa7VJ4GY9iniZSfSCeoQNNRPxWBGoI0PI98/YCfJtekvj2qObU2KPWUI/3n1xAw7Lc3cbm8PamAuRZkXo5ssRkQV6DgbQcxry0PtlfdNthHC2hk0EaBLn4fTWx4qz7VZZZ/g8dMaqzbg3MFNlnjaSeTOVCvXr36KpA7dGgdr+zdgfOsr7Kf0x/ZuwPnWV9lP6Zb0QOJ0O6LVbMxExqmd0Vnbjfh4iXYsddBp26eyduIgIiIHnkULYjI4DIylWU9YZWGhBHaCDMs7zN2N+yrmdFZ8Fm/u7us8GvKu09jDkCepuY69QNVT+LqVdSrgMpBBVgCCDzBB5iBibDzraXD0u9dg5OjMrD1MvWJ1srp1tS1eCzNzGQjQqbrdCPSNev2zSG0tzOw72LHFFbH/CeysexFPCPYI2buZ2HQwYYodgerxr2WD2ox4T7RAmWP8AAX6I/CekARAjW8LoiNqYFuPqBZ1PUx5LamvDr6DqVJ7mMyXtPZl2Na9V6NXah0ZGGhB/3HcR1Hsm2ZytudFsHOAGXj03aDQM6jiUdyuPKHsMDKOy94G1cWsVUZeQlS/BQNqFHcobkPQJ8G2+kOVm2CzLte2xUCBn01CgkgdXZqx+2af/AHO7C+ZV/fyP1x+53YXzKv7+R+uBQG6C7h23hn/zXX71Vi/7zWUimz91ux8e1LacREtrcMjh79VYcjoX0krgIiIGdd9+7ezHyHzsdC2Na3FaFGviLT8JmHYjHr17CSOrq1rDZ2078awWY9llVq8rEYqw15jUdnom2HQEEEAgjQg8iD2GRTN3U7Eucs+FRxHnwcdY+7WwHugZty95O17a3rszL2rdGRkJGjKwIYHq5EEiRqav/c5sL5kn+Zkfrj9zmwvmSf5mR+uB8W4m/i2JSPk25C//ACs3/wBpYM5uwejuLgVeKxKxVVxl+AFz5TaAnViT2CdKAnD6adFKtp4dmNb1cXlJZpqa7F+A4HtII7QSO2dyIGM+k3RbL2deacqso4J4W6+Cxfl1t8Zfw5HQ9U9dhdN9pYI4cXJurT/DB1TU8zwNqoPsmu9qbHx8qvxeTVVbX8ixVYa9415H0iQ/I3H7Cc6/szL6FuvA+wt1eyBQOdvP21cNHzsnT+BhX+WBNB7l7WfYmMzEsxOQSxJJJ/aLesk857bO3Q7EoYMuHWzDttay0fdsYr7pLqaVRQqKqqBoFUAAAdgA5CB/cRECq/CN81VfX6vyciZxE2f0g6NYmfUKsuoW1hw4Ulxo4DKDqpB5M32yP/ud2F8yr+/kfrgS/G+Av0V/ASq/CP8ANtH15fybpa6qANByE5nSDozibQrWvMqFtavxhSXGjAFdfJIPJj9sDGVfMesTcC8h6pDRud2F8yr+/kfrkzEBERArXfJuzbadS34wH7ZSpHD1Dx9fWeDU8mBJI9ZHaCM15OM9bslisjqSGRgQykcwQesGbenE6QdCtnZ//i8aqxtNPGEFXA7hYpDaejWBlHZ/TPaWOgrozMqusckW2wKvqXXQeyXP4PG1L8hc58i221+PH8ux3c6aW9rGSIbith8WviLdPk+Ov0/1a++SzYHRjDwEKYlNdKkgtwg6sRyLMetuZ5mB1IiIFX7592L7RRcnEXXLqThavl4+sakAfxrqdO8EjumcLanrcqwZHVtCpBDKwPIg9YM2/OHt/oRs7P68vGqsbl4zQq+nd4xCG09GsDMeFvU21SgRM2/hHLj4HI/msBPvn80dNtpZeTSuRl5NiHIq1Q2MEPlr8QeT7pfY3F7C118RZp8nx1+n+rX3zvbE3f7LwiGxsShHHKwgu49TuSw9hgSEREQEREBERAREQEREBERAREQEREBERAREQEREBERAREQEREBERAREQEREBERAREQEREBERAREQEREBERAREQEREBERA//2Q=="/>
          <p:cNvSpPr>
            <a:spLocks noChangeAspect="1" noChangeArrowheads="1"/>
          </p:cNvSpPr>
          <p:nvPr/>
        </p:nvSpPr>
        <p:spPr bwMode="auto">
          <a:xfrm>
            <a:off x="0" y="-582613"/>
            <a:ext cx="3810000" cy="1200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AutoShape 4" descr="data:image/jpeg;base64,/9j/4AAQSkZJRgABAQAAAQABAAD/2wCEAAkGBg8QEBQUEBMQFBAWEBIVFhAUFhAYFxIUFBUVFxUVFRQXHDIgGBknHBQVHzMgIycpLC0tFx4xNjAqNSYrLCkBCQoKDQsNGQ4OGSkkHiQ1MTU2NSk1NTYpNTU2MTU2NTUpNjU1MTU0KTI2MzIuKTU2Ni4yKSkqKSwpNiksMi8pKf/AABEIAH4BkAMBIgACEQEDEQH/xAAcAAEAAwEBAQEBAAAAAAAAAAAABgcIBQMEAQL/xABLEAACAgEBBAQICwUGAwkAAAABAgADBBEFBxIxBiFBUQgTIjVhcYGhMkJSVHJ0kZKxs9IUF2KCtBgjU5OywRYl0RUzNGOUoqPC4f/EABcBAQEBAQAAAAAAAAAAAAAAAAADBQT/xAAkEQEAAgECBAcAAAAAAAAAAAAAAQIDBLERElGiBRMVIjJTYf/aAAwDAQACEQMRAD8AvGIiAiIgIiICIiAiIgIiICIiAiIgIiICIiAiIgIiICIiAiIgIiICIiAiIgIiICIiAiIgIiICIiAiIgIiICIiAiIgIiICIiAiIgIiICIiAiIgIiICIiAiIgIiICIiAiIgIiICIiAiIgIiICIiAiIgIiICIiAiIgIiICIiAiIgIiICIiAiIgJTG0en+0kutVbyFW6xQOCnqCuwA+D3CXPI9du/2a7MzUAszFieO7rLHUn4XeZLJW1vjLR0Go0+CbTnrzcfyJ3Vh+8Pafzg/cp/TH7w9p/OD9yn9Msz93Wy/m4+/d+qP3dbL+bj7936pLysnVq+o+H/AFdtUP6F9M8/Izqarri1bF9V4ahrpW5HWF15gS1JxNndC8DHtW2mnhsXXRuO06agg9RbTkTO3LY62rHulj67NhzZIthryxw6RGxERKOEiIged96VqzuyqiqWZ2ICqoGpJJ6gAO2cj/jjZXz7B/8AUY/6p/PTvzXnfUcn8p5jmBtzCzqr0FlNldlZ10srZWU6Eg6Mp0PWCPZPeQXcj5jxfXkf1N0nUBERAREQEREBERAREQEREBERAREQEREBERAREQEREBERA+XaO1aMZPGZFtVNeoHHYyoup5DiY6az4qOmGznSyxMvEaurhNjrdUVr4zovGQdF1PUNZ076VcaMqsO5gCPsMqs7If8A4Urr8S3jSmKHr8W3GwGZWSGXTi5a+zWBZeRtnGrWtrLqVW1lWpmdALWcaqEJPlEjlpPtlI5HR7MZ1qtrtNOzMvFpxW0c+NW7NrcW9Q6wmOlaHnpqZd0BESit7m+S0WPh7OcoEJW7KU+UzDqaupvigciw6yeWgGpC3dsdMNn4Z0ycrHqb5DOvH9weV7p8GBvN2Ne4SvNx+InQBmKanuBcAEzIxZmbU6liefWSSfxM98jZl9Y1sqtRT2ujqD7SIG2Ynnj/AAF+iPwnpAT49qbZxsVOPJuqpT5VjqoJ7hqes+gT7JkfpFhbQ2jtLK8WmVlOuTcnkrZZwKtjBV1HwVA7OoQNBXb59gqdDmKT/DVksPtWvSdjYfTvZmceHFyqbHPKvUq59VbgMfsmYcvdntmpC74WTwAakheIgdpKqSdPZI0jlSCCQQQQR1EEciD2GBuGJWW5HeFZtHHejJbiyqAv94fhW1HqDN3sCNCe3VTzJlmwERED8ZgBqeod8h+0N72w6HKPmVlgdD4tbrAP561K/YZV+/PeRZbc+BjOVorOl7Kf+9s7ayR8ReRHa2uvISoKqWdgqAsxOgVQSSe4Ac4GsdvdJMTO2PnWYl1dyDByQSh61JpfQMp61PoIEyXOthbQy9nvYullTWY9tNlTqy8ddqFSGU+vUHvAnJgap3I+Y8X15H9TdJ1ILuR8x4vryP6m6TqAiJ8O3NtU4ePZkXtw1VoWY9p7AoHaxJAA7yIH05WVXUhe10RFGrO7BVUd5Y9QkXt3sbEVuE5tGvevjGX7yrp75nDpzvAy9rXl7mK0hj4rGBPBWOz6T6c2PuGgnwjobtE4/wC0/suT+z8PF47xb8PDz4/o/wAXKBr7Ze2cbKTjxrqrk+VWysAe46cj6DPsmMujPSjK2dkLfiuVcEar18Ni9qWL8ZT/APo0PXNbdE+klW0cOrJq6lsXrTmUcHR0PqII17eo9sDrxEQOftjpBiYaq2VdVSrNwq1jBQx010GvonK/eVsb5/if5iyE+Egn/L8c92YB9tVn/SZ41ga9/eVsb5/if5iz3xOnuyrWC15uGzHkvjawSe4AnrMyL/2Vkf4V33H/AOk+UgjnA3FEz9uL3jXJkJgZLl6LNRQWOpqsA1CAn4jAEAdh005maBgIiICeOXm1UoXtdK0HN3ZVUetmOgkf6fdOKNk4pus8qxjw1U66Gx9Pco5k/wC5AmXOlHS/N2labMu1nOp4axqK6x3InIevme0mBp27etsRG4TnUa/wl2H3lBHvne2TtvGy048a6q5NdC1bK2h7jpyPoMxnjbOvtBNddrgcyiOwHrIHVLw8GtCEzgQQRZj6g8x5NvMQLqiIgJztsdIsPDUNlX00g8vGOqlvoqetvZIvvV3irsnGAr4Wy7dRUp6wgHwrWHcNQAO0nuBmZMnKys7I4nNt+TY2nxndyeSqB7gPZA1Ri71diWtwrm0A/wAZdB95wB75Kq7AwBUgqQCCCCCDyII5iYz210WzsLh/a8e6kN8EupAbvAblr6OcmO6LeXbs7ISi9ycG1wpVj1UMx6rF15DU+UOWmp5iBp2IiAiIgRHep0nbZ+y7rUOlzAU1HtD2ajiHpVQ7fyzJZMvnwlswinCq7Gtvcj01rWo/NMpXo9gi/Lx6m5WZNNZ9T2Kp/GBovc9u4pwcSvIuRWzbkDlmGppRhqqJr8E6EEnnqdOQljOgYEEAgjQg9YI9In6BpP2AAiIgJ5Y+LXWOGtVRdSeFQANWOpOg7STrrPWU1vC39LQ7UbMCWOpKtlN1oCOoipR8PT5R6urqDDrgXJMt77tiV4u17fFKFW2uu7hA0AZ9Q+nrZGb+YzgbV6e7VyiTdmZLa/EDsieytNF9042T4zUGzj1I1Bfi1I9vZzgT3cPnGvbVSjlbTfWfSBWbPxqE1BMqblfPuJ67/wCnumq4CfBt7aYxcW+89Yqoss07+BCwHu0n3yG74bymxMwjtrRfY9tan3EwMpZF7WOzuSzsxZmPMsx1JPtJmgfB86I114jZrqDdc7rWx+JUh4Tw9xZg2voUTPYmu92WMK9j4IHI4tbe2wcZ97GBx99PRarM2XbYVHj8ZDdXZ2hV67F1+SV16u8A9ky3NjdO/Ned9RyfynmOYGqdyPmLF9eR/U2ydSC7kfMWL68j+ptk6gJSPhH9IiFx8NToG1vsHeASlQ9WvjD7BLumX9/GWX21ap5V1UIPQDWH/GwwOTus6NLtDalFVg4qVLW2L2FKxrwn0FuFT6GmtAg000GmmmnomQ+gXTazZGS19dVdrNS1XC5YABmRiRp2+Rp7ZPf7SeZ80xvv2wIPvQ6Ppg7VyaaxpVxixFHJVtUPwj0AsV9ks3wbNsE15eMT1K1dyD6YKP8A6K5VHTfpe+1cr9osrStvFonChYjyddDqe3r90nPg4Mf+0rx2HCY/ZbV/1gaKiIgVV4Ro/wCV0/X6/wAm+ZyE0d4Rvmqr6/V+TkTOIgbex/gL9FfwlG+EZ0aqQ4+ZWoV3ZqrSABxkLxVsdObaBxr3ad0vLG+Av0V/ASq/CP8ANtH15fyboFAbHzjRkU2r8Ku6uwetHDD8JtcTD1fMesTcC8h6oH7ETzyLeBGb5KlvsGsDLe+bpQ2btW1QdaccmisdmqH+8b1l+Lr7lXun87o+gi7VzdLgf2WlRZaBqOPU6JXqOXEQdfQrcjpIVkXM7szHVmYsT3ljqfxmhvBywVXZ19unlWZZUn+GutOH3u/2wLTxMOulFrqRErUaKiAKqjuCjqE9BWASQBqdNT2nTlqfaZ/UQERPDOyPF1O/yUZvugn/AGgZR3q9IjnbVyH11rrc019wSoldR6C3E380sXwcujKFb811BcP4ion4uihrSPSeJBr6GHbKOsckknrJOpPeTzlhdCt8t+y8QY1WPS6h3fjZrASXOvWB1dw9kDQPTjo6mfs/IoZQS1TFCfi2qCa2Hd5QHsJHbMdy4T4SWZ80xvv2yn3bUk95ga83b7YOXsrEtY6uaArE8y1RNbE+klCfbJLK93EWE7FqB7LbwPV4wn8SZYUBERApDwmKTw4DdgbKU+thQR/pMqDorlCrPxbG6lTLx3J7gtqk/hND7+dgnJ2SzoNXx7Vu6ufBoUs9gDhv5JmSBuKJDN13TuraeEmrj9rqRUvrJ8riA08YB2q3PXsJI7JM9YCIiBX2+/pO+FsthUStuQ4oDDmqEFrCP5V4f55mTBw3utSqsa2WWIijvZ2CqPtIl7+EpSxxsRvii+1T62QFfcrSlei20Ex87Fuf4FWVRY30UsVm9wMDUvQvdzg7MqUV1o9/COPJZQXdu0gn4C68lHo5nrlO+Ed5zo+op+dfNE1WqyhlIKkAhgQQQesEEcxM7eEd5zo+op+dfA4G5Xz7ieu/+numq5lTcr59xPXf/T3TVcBIZvipLbEzAOyutvu3VsfcDJnOd0j2X+1YeRR1f3uPbWCewuhAP2kGBi4TXm7TID7IwSOQxKl9qDgPvUzIttbKxVgQwJBB5gjqIM0X4PvSZLtnnFZh47HdiF7TTYxYMO/Ri4Pd5PfAnHTvzXnfUcn8p5jmbG6d+a876jk/lPMcwNU7kfMWL68j+ptk6kF3I+Y8X15H9RbJ1ATLO/GkrtzJPylx2H+RWv4qZqaZ/wDCP2GVycfKA8iyo1Me56yWGvpKv/7DAh+6zoTRtbLsoussrC47Wgpwakq9a6eUOWjk+yWl/ZuwPnWV9lP6ZUW7XpSuzdpU3vr4nU126f4dg0J07dDo2n8M1vj5KWIr1sroyhldSCrKesEEcxAqX+zdgfOsr7Kf0yS9A90+Nsi97qbrrGeo1kOK9ACytqOEc/JEnMQERECq/CN81VfX6vyciZxE0d4Rvmqr6/V+TkTOIgbexvgL9FfwEqvwj/NtH15fybpamN8Bfor+AlV+Ef5to+vL+TdAztXzHrE3AvIeqYfr5j1ibgXkPVA/Z4Z1XHU6jm1bj7VInvEDDpE0d4OuSG2XanxkzLNR6GrqIP4/ZKS3g7COFtPJpI0UXMyemuw8den8rAesGSfch05r2fmPVkMExsgKpsPwa7VJ4GY9iniZSfSCeoQNNRPxWBGoI0PI98/YCfJtekvj2qObU2KPWUI/3n1xAw7Lc3cbm8PamAuRZkXo5ssRkQV6DgbQcxry0PtlfdNthHC2hk0EaBLn4fTWx4qz7VZZZ/g8dMaqzbg3MFNlnjaSeTOVCvXr36KpA7dGgdr+zdgfOsr7Kf0x/ZuwPnWV9lP6Zb0QOJ0O6LVbMxExqmd0Vnbjfh4iXYsddBp26eyduIgIiIHnkULYjI4DIylWU9YZWGhBHaCDMs7zN2N+yrmdFZ8Fm/u7us8GvKu09jDkCepuY69QNVT+LqVdSrgMpBBVgCCDzBB5iBibDzraXD0u9dg5OjMrD1MvWJ1srp1tS1eCzNzGQjQqbrdCPSNev2zSG0tzOw72LHFFbH/CeysexFPCPYI2buZ2HQwYYodgerxr2WD2ox4T7RAmWP8AAX6I/CekARAjW8LoiNqYFuPqBZ1PUx5LamvDr6DqVJ7mMyXtPZl2Na9V6NXah0ZGGhB/3HcR1Hsm2ZytudFsHOAGXj03aDQM6jiUdyuPKHsMDKOy94G1cWsVUZeQlS/BQNqFHcobkPQJ8G2+kOVm2CzLte2xUCBn01CgkgdXZqx+2af/AHO7C+ZV/fyP1x+53YXzKv7+R+uBQG6C7h23hn/zXX71Vi/7zWUimz91ux8e1LacREtrcMjh79VYcjoX0krgIiIGdd9+7ezHyHzsdC2Na3FaFGviLT8JmHYjHr17CSOrq1rDZ2078awWY9llVq8rEYqw15jUdnom2HQEEEAgjQg8iD2GRTN3U7Eucs+FRxHnwcdY+7WwHugZty95O17a3rszL2rdGRkJGjKwIYHq5EEiRqav/c5sL5kn+Zkfrj9zmwvmSf5mR+uB8W4m/i2JSPk25C//ACs3/wBpYM5uwejuLgVeKxKxVVxl+AFz5TaAnViT2CdKAnD6adFKtp4dmNb1cXlJZpqa7F+A4HtII7QSO2dyIGM+k3RbL2deacqso4J4W6+Cxfl1t8Zfw5HQ9U9dhdN9pYI4cXJurT/DB1TU8zwNqoPsmu9qbHx8qvxeTVVbX8ixVYa9415H0iQ/I3H7Cc6/szL6FuvA+wt1eyBQOdvP21cNHzsnT+BhX+WBNB7l7WfYmMzEsxOQSxJJJ/aLesk857bO3Q7EoYMuHWzDttay0fdsYr7pLqaVRQqKqqBoFUAAAdgA5CB/cRECq/CN81VfX6vyciZxE2f0g6NYmfUKsuoW1hw4Ulxo4DKDqpB5M32yP/ud2F8yr+/kfrgS/G+Av0V/ASq/CP8ANtH15fybpa6qANByE5nSDozibQrWvMqFtavxhSXGjAFdfJIPJj9sDGVfMesTcC8h6pDRud2F8yr+/kfrkzEBERArXfJuzbadS34wH7ZSpHD1Dx9fWeDU8mBJI9ZHaCM15OM9bslisjqSGRgQykcwQesGbenE6QdCtnZ//i8aqxtNPGEFXA7hYpDaejWBlHZ/TPaWOgrozMqusckW2wKvqXXQeyXP4PG1L8hc58i221+PH8ux3c6aW9rGSIbith8WviLdPk+Ov0/1a++SzYHRjDwEKYlNdKkgtwg6sRyLMetuZ5mB1IiIFX7592L7RRcnEXXLqThavl4+sakAfxrqdO8EjumcLanrcqwZHVtCpBDKwPIg9YM2/OHt/oRs7P68vGqsbl4zQq+nd4xCG09GsDMeFvU21SgRM2/hHLj4HI/msBPvn80dNtpZeTSuRl5NiHIq1Q2MEPlr8QeT7pfY3F7C118RZp8nx1+n+rX3zvbE3f7LwiGxsShHHKwgu49TuSw9hgSEREQEREBERAREQEREBERAREQEREBERAREQEREBERAREQEREBERAREQEREBERAREQEREBERAREQEREBERAREQEREBERA//2Q=="/>
          <p:cNvSpPr>
            <a:spLocks noChangeAspect="1" noChangeArrowheads="1"/>
          </p:cNvSpPr>
          <p:nvPr/>
        </p:nvSpPr>
        <p:spPr bwMode="auto">
          <a:xfrm>
            <a:off x="152400" y="-430213"/>
            <a:ext cx="3810000" cy="1200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Rounded Rectangle 86"/>
          <p:cNvSpPr/>
          <p:nvPr/>
        </p:nvSpPr>
        <p:spPr bwMode="auto">
          <a:xfrm>
            <a:off x="3573519" y="4003704"/>
            <a:ext cx="1886161" cy="326757"/>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W LI</a:t>
            </a:r>
          </a:p>
        </p:txBody>
      </p:sp>
      <p:sp>
        <p:nvSpPr>
          <p:cNvPr id="78" name="Rounded Rectangle 77"/>
          <p:cNvSpPr/>
          <p:nvPr/>
        </p:nvSpPr>
        <p:spPr bwMode="auto">
          <a:xfrm>
            <a:off x="4512639" y="4980293"/>
            <a:ext cx="653918" cy="41403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charset="0"/>
                <a:ea typeface="MS PGothic" pitchFamily="34" charset="-128"/>
              </a:rPr>
              <a:t>10nm</a:t>
            </a:r>
          </a:p>
        </p:txBody>
      </p:sp>
      <p:sp>
        <p:nvSpPr>
          <p:cNvPr id="94" name="Rounded Rectangle 93"/>
          <p:cNvSpPr/>
          <p:nvPr/>
        </p:nvSpPr>
        <p:spPr bwMode="auto">
          <a:xfrm>
            <a:off x="6151205" y="1340104"/>
            <a:ext cx="706223" cy="32004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eNVM</a:t>
            </a:r>
          </a:p>
        </p:txBody>
      </p:sp>
      <p:sp>
        <p:nvSpPr>
          <p:cNvPr id="55" name="Rounded Rectangle 54"/>
          <p:cNvSpPr/>
          <p:nvPr/>
        </p:nvSpPr>
        <p:spPr bwMode="auto">
          <a:xfrm>
            <a:off x="5468596" y="4003376"/>
            <a:ext cx="839522" cy="320040"/>
          </a:xfrm>
          <a:prstGeom prst="roundRect">
            <a:avLst/>
          </a:prstGeom>
          <a:solidFill>
            <a:srgbClr val="CCFFCC">
              <a:alpha val="38000"/>
            </a:srgbClr>
          </a:solidFill>
          <a:ln w="19050" cap="flat" cmpd="sng" algn="ctr">
            <a:solidFill>
              <a:srgbClr val="00B050">
                <a:alpha val="22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lumMod val="75000"/>
                  </a:schemeClr>
                </a:solidFill>
                <a:ea typeface="MS PGothic" pitchFamily="34" charset="-128"/>
              </a:rPr>
              <a:t>Cu doping</a:t>
            </a:r>
          </a:p>
        </p:txBody>
      </p:sp>
      <p:sp>
        <p:nvSpPr>
          <p:cNvPr id="62" name="Rounded Rectangle 61"/>
          <p:cNvSpPr/>
          <p:nvPr/>
        </p:nvSpPr>
        <p:spPr bwMode="auto">
          <a:xfrm>
            <a:off x="5208169" y="4980293"/>
            <a:ext cx="653918" cy="41403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charset="0"/>
                <a:ea typeface="MS PGothic" pitchFamily="34" charset="-128"/>
              </a:rPr>
              <a:t>7nm</a:t>
            </a:r>
          </a:p>
        </p:txBody>
      </p:sp>
      <p:sp>
        <p:nvSpPr>
          <p:cNvPr id="71" name="Rounded Rectangle 70"/>
          <p:cNvSpPr/>
          <p:nvPr/>
        </p:nvSpPr>
        <p:spPr bwMode="auto">
          <a:xfrm>
            <a:off x="5903699" y="4980293"/>
            <a:ext cx="653918" cy="41403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charset="0"/>
                <a:ea typeface="MS PGothic" pitchFamily="34" charset="-128"/>
              </a:rPr>
              <a:t>5nm</a:t>
            </a:r>
          </a:p>
        </p:txBody>
      </p:sp>
      <p:sp>
        <p:nvSpPr>
          <p:cNvPr id="80" name="Rounded Rectangle 79"/>
          <p:cNvSpPr/>
          <p:nvPr/>
        </p:nvSpPr>
        <p:spPr bwMode="auto">
          <a:xfrm>
            <a:off x="6599229" y="4980293"/>
            <a:ext cx="653918" cy="41403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charset="0"/>
                <a:ea typeface="MS PGothic" pitchFamily="34" charset="-128"/>
              </a:rPr>
              <a:t>3nm</a:t>
            </a:r>
          </a:p>
        </p:txBody>
      </p:sp>
      <p:sp>
        <p:nvSpPr>
          <p:cNvPr id="88" name="Rounded Rectangle 87"/>
          <p:cNvSpPr/>
          <p:nvPr/>
        </p:nvSpPr>
        <p:spPr bwMode="auto">
          <a:xfrm>
            <a:off x="7686923" y="1002890"/>
            <a:ext cx="860625" cy="321173"/>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rgbClr val="000000"/>
                </a:solidFill>
                <a:ea typeface="MS PGothic" pitchFamily="34" charset="-128"/>
              </a:rPr>
              <a:t>1D:CNT</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41874" y="931428"/>
            <a:ext cx="711614" cy="145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96713" y="3541927"/>
            <a:ext cx="669045" cy="119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98943" y="2148918"/>
            <a:ext cx="672357" cy="1342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544466" y="2603500"/>
            <a:ext cx="735943" cy="1240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324705" y="496888"/>
            <a:ext cx="703430" cy="108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195306" y="2087777"/>
            <a:ext cx="430278" cy="78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364366" y="3192886"/>
            <a:ext cx="1141177" cy="51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259609" y="1117797"/>
            <a:ext cx="737510" cy="88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bwMode="auto">
          <a:xfrm rot="3180000">
            <a:off x="4014743" y="3247540"/>
            <a:ext cx="687656" cy="588776"/>
          </a:xfrm>
          <a:prstGeom prst="rightArrow">
            <a:avLst/>
          </a:prstGeom>
          <a:solidFill>
            <a:schemeClr val="accent1">
              <a:lumMod val="40000"/>
              <a:lumOff val="60000"/>
            </a:schemeClr>
          </a:solidFill>
          <a:ln w="12700">
            <a:noFill/>
            <a:miter lim="800000"/>
            <a:headEnd/>
            <a:tailEnd/>
          </a:ln>
          <a:effectLst>
            <a:outerShdw blurRad="50800" dist="38100" dir="5400000" algn="t" rotWithShape="0">
              <a:prstClr val="black">
                <a:alpha val="40000"/>
              </a:prstClr>
            </a:outerShdw>
          </a:effectLst>
          <a:scene3d>
            <a:camera prst="orthographicFront">
              <a:rot lat="0" lon="0" rev="0"/>
            </a:camera>
            <a:lightRig rig="morning" dir="t"/>
          </a:scene3d>
          <a:sp3d prstMaterial="metal">
            <a:bevelT w="38100" h="31750"/>
            <a:bevelB/>
          </a:sp3d>
        </p:spPr>
        <p:txBody>
          <a:bodyPr rot="0" spcFirstLastPara="0" vertOverflow="overflow" horzOverflow="overflow" vert="horz" wrap="square" lIns="80167" tIns="40084" rIns="80167" bIns="40084" numCol="1" spcCol="0" rtlCol="0" fromWordArt="0" anchor="ctr" anchorCtr="0" forceAA="0" compatLnSpc="1">
            <a:prstTxWarp prst="textNoShape">
              <a:avLst/>
            </a:prstTxWarp>
            <a:spAutoFit/>
          </a:bodyPr>
          <a:lstStyle/>
          <a:p>
            <a:pPr algn="ctr"/>
            <a:endParaRPr lang="en-US" dirty="0"/>
          </a:p>
        </p:txBody>
      </p:sp>
      <p:sp>
        <p:nvSpPr>
          <p:cNvPr id="81" name="Right Arrow 80"/>
          <p:cNvSpPr/>
          <p:nvPr/>
        </p:nvSpPr>
        <p:spPr bwMode="auto">
          <a:xfrm rot="3193296">
            <a:off x="4805907" y="2187380"/>
            <a:ext cx="979652" cy="588776"/>
          </a:xfrm>
          <a:prstGeom prst="rightArrow">
            <a:avLst/>
          </a:prstGeom>
          <a:solidFill>
            <a:schemeClr val="accent1">
              <a:lumMod val="40000"/>
              <a:lumOff val="60000"/>
            </a:schemeClr>
          </a:solidFill>
          <a:ln w="12700">
            <a:noFill/>
            <a:miter lim="800000"/>
            <a:headEnd/>
            <a:tailEnd/>
          </a:ln>
          <a:effectLst>
            <a:outerShdw blurRad="50800" dist="38100" dir="5400000" algn="t" rotWithShape="0">
              <a:prstClr val="black">
                <a:alpha val="40000"/>
              </a:prstClr>
            </a:outerShdw>
          </a:effectLst>
          <a:scene3d>
            <a:camera prst="orthographicFront">
              <a:rot lat="0" lon="0" rev="0"/>
            </a:camera>
            <a:lightRig rig="morning" dir="t"/>
          </a:scene3d>
          <a:sp3d prstMaterial="metal">
            <a:bevelT w="38100" h="31750"/>
            <a:bevelB/>
          </a:sp3d>
        </p:spPr>
        <p:txBody>
          <a:bodyPr rot="0" spcFirstLastPara="0" vertOverflow="overflow" horzOverflow="overflow" vert="horz" wrap="square" lIns="80167" tIns="40084" rIns="80167" bIns="40084" numCol="1" spcCol="0" rtlCol="0" fromWordArt="0" anchor="ctr" anchorCtr="0" forceAA="0" compatLnSpc="1">
            <a:prstTxWarp prst="textNoShape">
              <a:avLst/>
            </a:prstTxWarp>
            <a:spAutoFit/>
          </a:bodyPr>
          <a:lstStyle/>
          <a:p>
            <a:pPr algn="ctr"/>
            <a:endParaRPr lang="en-US" dirty="0"/>
          </a:p>
        </p:txBody>
      </p:sp>
      <p:sp>
        <p:nvSpPr>
          <p:cNvPr id="84" name="Right Arrow 83"/>
          <p:cNvSpPr/>
          <p:nvPr/>
        </p:nvSpPr>
        <p:spPr bwMode="auto">
          <a:xfrm rot="3180000">
            <a:off x="5552044" y="1412232"/>
            <a:ext cx="979652" cy="588776"/>
          </a:xfrm>
          <a:prstGeom prst="rightArrow">
            <a:avLst/>
          </a:prstGeom>
          <a:solidFill>
            <a:schemeClr val="accent1">
              <a:lumMod val="40000"/>
              <a:lumOff val="60000"/>
            </a:schemeClr>
          </a:solidFill>
          <a:ln w="12700">
            <a:noFill/>
            <a:miter lim="800000"/>
            <a:headEnd/>
            <a:tailEnd/>
          </a:ln>
          <a:effectLst>
            <a:outerShdw blurRad="50800" dist="38100" dir="5400000" algn="t" rotWithShape="0">
              <a:prstClr val="black">
                <a:alpha val="40000"/>
              </a:prstClr>
            </a:outerShdw>
          </a:effectLst>
          <a:scene3d>
            <a:camera prst="orthographicFront">
              <a:rot lat="0" lon="0" rev="0"/>
            </a:camera>
            <a:lightRig rig="morning" dir="t"/>
          </a:scene3d>
          <a:sp3d prstMaterial="metal">
            <a:bevelT w="38100" h="31750"/>
            <a:bevelB/>
          </a:sp3d>
        </p:spPr>
        <p:txBody>
          <a:bodyPr rot="0" spcFirstLastPara="0" vertOverflow="overflow" horzOverflow="overflow" vert="horz" wrap="square" lIns="80167" tIns="40084" rIns="80167" bIns="40084" numCol="1" spcCol="0" rtlCol="0" fromWordArt="0" anchor="ctr" anchorCtr="0" forceAA="0" compatLnSpc="1">
            <a:prstTxWarp prst="textNoShape">
              <a:avLst/>
            </a:prstTxWarp>
            <a:spAutoFit/>
          </a:bodyPr>
          <a:lstStyle/>
          <a:p>
            <a:pPr algn="ctr"/>
            <a:endParaRPr lang="en-US" dirty="0"/>
          </a:p>
        </p:txBody>
      </p:sp>
      <p:sp>
        <p:nvSpPr>
          <p:cNvPr id="89" name="Right Arrow 88"/>
          <p:cNvSpPr/>
          <p:nvPr/>
        </p:nvSpPr>
        <p:spPr bwMode="auto">
          <a:xfrm rot="15386718">
            <a:off x="5825158" y="3197148"/>
            <a:ext cx="546173" cy="588776"/>
          </a:xfrm>
          <a:prstGeom prst="rightArrow">
            <a:avLst/>
          </a:prstGeom>
          <a:solidFill>
            <a:schemeClr val="accent1">
              <a:lumMod val="40000"/>
              <a:lumOff val="60000"/>
            </a:schemeClr>
          </a:solidFill>
          <a:ln w="12700">
            <a:noFill/>
            <a:miter lim="800000"/>
            <a:headEnd/>
            <a:tailEnd/>
          </a:ln>
          <a:effectLst>
            <a:outerShdw blurRad="50800" dist="38100" dir="5400000" algn="t" rotWithShape="0">
              <a:prstClr val="black">
                <a:alpha val="40000"/>
              </a:prstClr>
            </a:outerShdw>
          </a:effectLst>
          <a:scene3d>
            <a:camera prst="orthographicFront">
              <a:rot lat="0" lon="0" rev="0"/>
            </a:camera>
            <a:lightRig rig="morning" dir="t"/>
          </a:scene3d>
          <a:sp3d prstMaterial="metal">
            <a:bevelT w="38100" h="31750"/>
            <a:bevelB/>
          </a:sp3d>
        </p:spPr>
        <p:txBody>
          <a:bodyPr rot="0" spcFirstLastPara="0" vertOverflow="overflow" horzOverflow="overflow" vert="horz" wrap="square" lIns="80167" tIns="40084" rIns="80167" bIns="40084" numCol="1" spcCol="0" rtlCol="0" fromWordArt="0" anchor="ctr" anchorCtr="0" forceAA="0" compatLnSpc="1">
            <a:prstTxWarp prst="textNoShape">
              <a:avLst/>
            </a:prstTxWarp>
            <a:spAutoFit/>
          </a:bodyPr>
          <a:lstStyle/>
          <a:p>
            <a:pPr algn="ctr"/>
            <a:endParaRPr lang="en-US" dirty="0"/>
          </a:p>
        </p:txBody>
      </p:sp>
      <p:sp>
        <p:nvSpPr>
          <p:cNvPr id="90" name="Right Arrow 89"/>
          <p:cNvSpPr/>
          <p:nvPr/>
        </p:nvSpPr>
        <p:spPr bwMode="auto">
          <a:xfrm rot="10800000">
            <a:off x="6098243" y="2887745"/>
            <a:ext cx="524998" cy="588776"/>
          </a:xfrm>
          <a:prstGeom prst="rightArrow">
            <a:avLst/>
          </a:prstGeom>
          <a:solidFill>
            <a:schemeClr val="accent1">
              <a:lumMod val="40000"/>
              <a:lumOff val="60000"/>
            </a:schemeClr>
          </a:solidFill>
          <a:ln w="12700">
            <a:noFill/>
            <a:miter lim="800000"/>
            <a:headEnd/>
            <a:tailEnd/>
          </a:ln>
          <a:effectLst>
            <a:outerShdw blurRad="50800" dist="38100" dir="5400000" algn="t" rotWithShape="0">
              <a:prstClr val="black">
                <a:alpha val="40000"/>
              </a:prstClr>
            </a:outerShdw>
          </a:effectLst>
          <a:scene3d>
            <a:camera prst="orthographicFront">
              <a:rot lat="0" lon="0" rev="0"/>
            </a:camera>
            <a:lightRig rig="morning" dir="t"/>
          </a:scene3d>
          <a:sp3d prstMaterial="metal">
            <a:bevelT w="38100" h="31750"/>
            <a:bevelB/>
          </a:sp3d>
        </p:spPr>
        <p:txBody>
          <a:bodyPr rot="0" spcFirstLastPara="0" vertOverflow="overflow" horzOverflow="overflow" vert="horz" wrap="square" lIns="80167" tIns="40084" rIns="80167" bIns="40084" numCol="1" spcCol="0" rtlCol="0" fromWordArt="0" anchor="ctr" anchorCtr="0" forceAA="0" compatLnSpc="1">
            <a:prstTxWarp prst="textNoShape">
              <a:avLst/>
            </a:prstTxWarp>
            <a:spAutoFit/>
          </a:bodyPr>
          <a:lstStyle/>
          <a:p>
            <a:pPr algn="ctr"/>
            <a:endParaRPr lang="en-US" dirty="0"/>
          </a:p>
        </p:txBody>
      </p:sp>
      <p:sp>
        <p:nvSpPr>
          <p:cNvPr id="91" name="Right Arrow 90"/>
          <p:cNvSpPr/>
          <p:nvPr/>
        </p:nvSpPr>
        <p:spPr bwMode="auto">
          <a:xfrm rot="15386718">
            <a:off x="7309574" y="2041307"/>
            <a:ext cx="790079" cy="588776"/>
          </a:xfrm>
          <a:prstGeom prst="rightArrow">
            <a:avLst/>
          </a:prstGeom>
          <a:solidFill>
            <a:schemeClr val="accent1">
              <a:lumMod val="40000"/>
              <a:lumOff val="60000"/>
            </a:schemeClr>
          </a:solidFill>
          <a:ln w="12700">
            <a:noFill/>
            <a:miter lim="800000"/>
            <a:headEnd/>
            <a:tailEnd/>
          </a:ln>
          <a:effectLst>
            <a:outerShdw blurRad="50800" dist="38100" dir="5400000" algn="t" rotWithShape="0">
              <a:prstClr val="black">
                <a:alpha val="40000"/>
              </a:prstClr>
            </a:outerShdw>
          </a:effectLst>
          <a:scene3d>
            <a:camera prst="orthographicFront">
              <a:rot lat="0" lon="0" rev="0"/>
            </a:camera>
            <a:lightRig rig="morning" dir="t"/>
          </a:scene3d>
          <a:sp3d prstMaterial="metal">
            <a:bevelT w="38100" h="31750"/>
            <a:bevelB/>
          </a:sp3d>
        </p:spPr>
        <p:txBody>
          <a:bodyPr rot="0" spcFirstLastPara="0" vertOverflow="overflow" horzOverflow="overflow" vert="horz" wrap="square" lIns="80167" tIns="40084" rIns="80167" bIns="40084" numCol="1" spcCol="0" rtlCol="0" fromWordArt="0" anchor="ctr" anchorCtr="0" forceAA="0" compatLnSpc="1">
            <a:prstTxWarp prst="textNoShape">
              <a:avLst/>
            </a:prstTxWarp>
            <a:spAutoFit/>
          </a:bodyPr>
          <a:lstStyle/>
          <a:p>
            <a:pPr algn="ctr"/>
            <a:endParaRPr lang="en-US" dirty="0"/>
          </a:p>
        </p:txBody>
      </p:sp>
      <p:sp>
        <p:nvSpPr>
          <p:cNvPr id="92" name="Right Arrow 91"/>
          <p:cNvSpPr/>
          <p:nvPr/>
        </p:nvSpPr>
        <p:spPr bwMode="auto">
          <a:xfrm rot="15386718">
            <a:off x="6876095" y="2363847"/>
            <a:ext cx="1392717" cy="588776"/>
          </a:xfrm>
          <a:prstGeom prst="rightArrow">
            <a:avLst/>
          </a:prstGeom>
          <a:solidFill>
            <a:schemeClr val="accent1">
              <a:lumMod val="40000"/>
              <a:lumOff val="60000"/>
            </a:schemeClr>
          </a:solidFill>
          <a:ln w="12700">
            <a:noFill/>
            <a:miter lim="800000"/>
            <a:headEnd/>
            <a:tailEnd/>
          </a:ln>
          <a:effectLst>
            <a:outerShdw blurRad="50800" dist="38100" dir="5400000" algn="t" rotWithShape="0">
              <a:prstClr val="black">
                <a:alpha val="40000"/>
              </a:prstClr>
            </a:outerShdw>
          </a:effectLst>
          <a:scene3d>
            <a:camera prst="orthographicFront">
              <a:rot lat="0" lon="0" rev="0"/>
            </a:camera>
            <a:lightRig rig="morning" dir="t"/>
          </a:scene3d>
          <a:sp3d prstMaterial="metal">
            <a:bevelT w="38100" h="31750"/>
            <a:bevelB/>
          </a:sp3d>
        </p:spPr>
        <p:txBody>
          <a:bodyPr rot="0" spcFirstLastPara="0" vertOverflow="overflow" horzOverflow="overflow" vert="horz" wrap="square" lIns="80167" tIns="40084" rIns="80167" bIns="40084" numCol="1" spcCol="0" rtlCol="0" fromWordArt="0" anchor="ctr" anchorCtr="0" forceAA="0" compatLnSpc="1">
            <a:prstTxWarp prst="textNoShape">
              <a:avLst/>
            </a:prstTxWarp>
            <a:spAutoFit/>
          </a:bodyPr>
          <a:lstStyle/>
          <a:p>
            <a:pPr algn="ctr"/>
            <a:endParaRPr lang="en-US" dirty="0"/>
          </a:p>
        </p:txBody>
      </p:sp>
      <p:pic>
        <p:nvPicPr>
          <p:cNvPr id="9218" name="Picture 2"/>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353667" y="2670963"/>
            <a:ext cx="1002124" cy="50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Right Arrow 92"/>
          <p:cNvSpPr/>
          <p:nvPr/>
        </p:nvSpPr>
        <p:spPr bwMode="auto">
          <a:xfrm rot="15386718">
            <a:off x="7754855" y="1410159"/>
            <a:ext cx="880905" cy="588776"/>
          </a:xfrm>
          <a:prstGeom prst="rightArrow">
            <a:avLst/>
          </a:prstGeom>
          <a:solidFill>
            <a:schemeClr val="accent1">
              <a:lumMod val="40000"/>
              <a:lumOff val="60000"/>
            </a:schemeClr>
          </a:solidFill>
          <a:ln w="12700">
            <a:noFill/>
            <a:miter lim="800000"/>
            <a:headEnd/>
            <a:tailEnd/>
          </a:ln>
          <a:effectLst>
            <a:outerShdw blurRad="50800" dist="38100" dir="5400000" algn="t" rotWithShape="0">
              <a:prstClr val="black">
                <a:alpha val="40000"/>
              </a:prstClr>
            </a:outerShdw>
          </a:effectLst>
          <a:scene3d>
            <a:camera prst="orthographicFront">
              <a:rot lat="0" lon="0" rev="0"/>
            </a:camera>
            <a:lightRig rig="morning" dir="t"/>
          </a:scene3d>
          <a:sp3d prstMaterial="metal">
            <a:bevelT w="38100" h="31750"/>
            <a:bevelB/>
          </a:sp3d>
        </p:spPr>
        <p:txBody>
          <a:bodyPr rot="0" spcFirstLastPara="0" vertOverflow="overflow" horzOverflow="overflow" vert="horz" wrap="square" lIns="80167" tIns="40084" rIns="80167" bIns="40084" numCol="1" spcCol="0" rtlCol="0" fromWordArt="0" anchor="ctr" anchorCtr="0" forceAA="0" compatLnSpc="1">
            <a:prstTxWarp prst="textNoShape">
              <a:avLst/>
            </a:prstTxWarp>
            <a:spAutoFit/>
          </a:bodyPr>
          <a:lstStyle/>
          <a:p>
            <a:pPr algn="ctr"/>
            <a:endParaRPr lang="en-US" dirty="0"/>
          </a:p>
        </p:txBody>
      </p:sp>
      <p:sp>
        <p:nvSpPr>
          <p:cNvPr id="95" name="Right Arrow 94"/>
          <p:cNvSpPr/>
          <p:nvPr/>
        </p:nvSpPr>
        <p:spPr bwMode="auto">
          <a:xfrm rot="15386718">
            <a:off x="8315575" y="843045"/>
            <a:ext cx="463949" cy="588776"/>
          </a:xfrm>
          <a:prstGeom prst="rightArrow">
            <a:avLst/>
          </a:prstGeom>
          <a:solidFill>
            <a:schemeClr val="accent1">
              <a:lumMod val="40000"/>
              <a:lumOff val="60000"/>
            </a:schemeClr>
          </a:solidFill>
          <a:ln w="12700">
            <a:noFill/>
            <a:miter lim="800000"/>
            <a:headEnd/>
            <a:tailEnd/>
          </a:ln>
          <a:effectLst>
            <a:outerShdw blurRad="50800" dist="38100" dir="5400000" algn="t" rotWithShape="0">
              <a:prstClr val="black">
                <a:alpha val="40000"/>
              </a:prstClr>
            </a:outerShdw>
          </a:effectLst>
          <a:scene3d>
            <a:camera prst="orthographicFront">
              <a:rot lat="0" lon="0" rev="0"/>
            </a:camera>
            <a:lightRig rig="morning" dir="t"/>
          </a:scene3d>
          <a:sp3d prstMaterial="metal">
            <a:bevelT w="38100" h="31750"/>
            <a:bevelB/>
          </a:sp3d>
        </p:spPr>
        <p:txBody>
          <a:bodyPr rot="0" spcFirstLastPara="0" vertOverflow="overflow" horzOverflow="overflow" vert="horz" wrap="square" lIns="80167" tIns="40084" rIns="80167" bIns="40084" numCol="1" spcCol="0" rtlCol="0" fromWordArt="0" anchor="ctr" anchorCtr="0" forceAA="0" compatLnSpc="1">
            <a:prstTxWarp prst="textNoShape">
              <a:avLst/>
            </a:prstTxWarp>
            <a:spAutoFit/>
          </a:bodyPr>
          <a:lstStyle/>
          <a:p>
            <a:pPr algn="ctr"/>
            <a:endParaRPr lang="en-US" dirty="0"/>
          </a:p>
        </p:txBody>
      </p:sp>
    </p:spTree>
    <p:extLst>
      <p:ext uri="{BB962C8B-B14F-4D97-AF65-F5344CB8AC3E}">
        <p14:creationId xmlns:p14="http://schemas.microsoft.com/office/powerpoint/2010/main" val="382169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fade">
                                      <p:cBhvr>
                                        <p:cTn id="10" dur="500"/>
                                        <p:tgtEl>
                                          <p:spTgt spid="717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500"/>
                                        <p:tgtEl>
                                          <p:spTgt spid="717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500"/>
                                        <p:tgtEl>
                                          <p:spTgt spid="89"/>
                                        </p:tgtEl>
                                      </p:cBhvr>
                                    </p:animEffect>
                                  </p:childTnLst>
                                </p:cTn>
                              </p:par>
                              <p:par>
                                <p:cTn id="22" presetID="10" presetClass="entr" presetSubtype="0" fill="hold" nodeType="withEffect">
                                  <p:stCondLst>
                                    <p:cond delay="0"/>
                                  </p:stCondLst>
                                  <p:childTnLst>
                                    <p:set>
                                      <p:cBhvr>
                                        <p:cTn id="23" dur="1" fill="hold">
                                          <p:stCondLst>
                                            <p:cond delay="0"/>
                                          </p:stCondLst>
                                        </p:cTn>
                                        <p:tgtEl>
                                          <p:spTgt spid="7171"/>
                                        </p:tgtEl>
                                        <p:attrNameLst>
                                          <p:attrName>style.visibility</p:attrName>
                                        </p:attrNameLst>
                                      </p:cBhvr>
                                      <p:to>
                                        <p:strVal val="visible"/>
                                      </p:to>
                                    </p:set>
                                    <p:animEffect transition="in" filter="fade">
                                      <p:cBhvr>
                                        <p:cTn id="24" dur="500"/>
                                        <p:tgtEl>
                                          <p:spTgt spid="717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par>
                                <p:cTn id="29" presetID="10" presetClass="entr" presetSubtype="0" fill="hold" nodeType="withEffect">
                                  <p:stCondLst>
                                    <p:cond delay="0"/>
                                  </p:stCondLst>
                                  <p:childTnLst>
                                    <p:set>
                                      <p:cBhvr>
                                        <p:cTn id="30" dur="1" fill="hold">
                                          <p:stCondLst>
                                            <p:cond delay="0"/>
                                          </p:stCondLst>
                                        </p:cTn>
                                        <p:tgtEl>
                                          <p:spTgt spid="7173"/>
                                        </p:tgtEl>
                                        <p:attrNameLst>
                                          <p:attrName>style.visibility</p:attrName>
                                        </p:attrNameLst>
                                      </p:cBhvr>
                                      <p:to>
                                        <p:strVal val="visible"/>
                                      </p:to>
                                    </p:set>
                                    <p:animEffect transition="in" filter="fade">
                                      <p:cBhvr>
                                        <p:cTn id="31" dur="500"/>
                                        <p:tgtEl>
                                          <p:spTgt spid="7173"/>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fade">
                                      <p:cBhvr>
                                        <p:cTn id="35" dur="500"/>
                                        <p:tgtEl>
                                          <p:spTgt spid="84"/>
                                        </p:tgtEl>
                                      </p:cBhvr>
                                    </p:animEffect>
                                  </p:childTnLst>
                                </p:cTn>
                              </p:par>
                              <p:par>
                                <p:cTn id="36" presetID="10" presetClass="entr" presetSubtype="0" fill="hold" nodeType="withEffect">
                                  <p:stCondLst>
                                    <p:cond delay="0"/>
                                  </p:stCondLst>
                                  <p:childTnLst>
                                    <p:set>
                                      <p:cBhvr>
                                        <p:cTn id="37" dur="1" fill="hold">
                                          <p:stCondLst>
                                            <p:cond delay="0"/>
                                          </p:stCondLst>
                                        </p:cTn>
                                        <p:tgtEl>
                                          <p:spTgt spid="7174"/>
                                        </p:tgtEl>
                                        <p:attrNameLst>
                                          <p:attrName>style.visibility</p:attrName>
                                        </p:attrNameLst>
                                      </p:cBhvr>
                                      <p:to>
                                        <p:strVal val="visible"/>
                                      </p:to>
                                    </p:set>
                                    <p:animEffect transition="in" filter="fade">
                                      <p:cBhvr>
                                        <p:cTn id="38" dur="500"/>
                                        <p:tgtEl>
                                          <p:spTgt spid="7174"/>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par>
                                <p:cTn id="43" presetID="10" presetClass="entr" presetSubtype="0"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fade">
                                      <p:cBhvr>
                                        <p:cTn id="45" dur="500"/>
                                        <p:tgtEl>
                                          <p:spTgt spid="79"/>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91"/>
                                        </p:tgtEl>
                                        <p:attrNameLst>
                                          <p:attrName>style.visibility</p:attrName>
                                        </p:attrNameLst>
                                      </p:cBhvr>
                                      <p:to>
                                        <p:strVal val="visible"/>
                                      </p:to>
                                    </p:set>
                                    <p:animEffect transition="in" filter="fade">
                                      <p:cBhvr>
                                        <p:cTn id="49" dur="500"/>
                                        <p:tgtEl>
                                          <p:spTgt spid="91"/>
                                        </p:tgtEl>
                                      </p:cBhvr>
                                    </p:animEffect>
                                  </p:childTnLst>
                                </p:cTn>
                              </p:par>
                              <p:par>
                                <p:cTn id="50" presetID="10" presetClass="entr" presetSubtype="0" fill="hold" nodeType="withEffect">
                                  <p:stCondLst>
                                    <p:cond delay="0"/>
                                  </p:stCondLst>
                                  <p:childTnLst>
                                    <p:set>
                                      <p:cBhvr>
                                        <p:cTn id="51" dur="1" fill="hold">
                                          <p:stCondLst>
                                            <p:cond delay="0"/>
                                          </p:stCondLst>
                                        </p:cTn>
                                        <p:tgtEl>
                                          <p:spTgt spid="9218"/>
                                        </p:tgtEl>
                                        <p:attrNameLst>
                                          <p:attrName>style.visibility</p:attrName>
                                        </p:attrNameLst>
                                      </p:cBhvr>
                                      <p:to>
                                        <p:strVal val="visible"/>
                                      </p:to>
                                    </p:set>
                                    <p:animEffect transition="in" filter="fade">
                                      <p:cBhvr>
                                        <p:cTn id="52" dur="500"/>
                                        <p:tgtEl>
                                          <p:spTgt spid="9218"/>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93"/>
                                        </p:tgtEl>
                                        <p:attrNameLst>
                                          <p:attrName>style.visibility</p:attrName>
                                        </p:attrNameLst>
                                      </p:cBhvr>
                                      <p:to>
                                        <p:strVal val="visible"/>
                                      </p:to>
                                    </p:set>
                                    <p:animEffect transition="in" filter="fade">
                                      <p:cBhvr>
                                        <p:cTn id="56" dur="500"/>
                                        <p:tgtEl>
                                          <p:spTgt spid="93"/>
                                        </p:tgtEl>
                                      </p:cBhvr>
                                    </p:animEffect>
                                  </p:childTnLst>
                                </p:cTn>
                              </p:par>
                              <p:par>
                                <p:cTn id="57" presetID="10" presetClass="entr" presetSubtype="0" fill="hold" nodeType="withEffect">
                                  <p:stCondLst>
                                    <p:cond delay="0"/>
                                  </p:stCondLst>
                                  <p:childTnLst>
                                    <p:set>
                                      <p:cBhvr>
                                        <p:cTn id="58" dur="1" fill="hold">
                                          <p:stCondLst>
                                            <p:cond delay="0"/>
                                          </p:stCondLst>
                                        </p:cTn>
                                        <p:tgtEl>
                                          <p:spTgt spid="7175"/>
                                        </p:tgtEl>
                                        <p:attrNameLst>
                                          <p:attrName>style.visibility</p:attrName>
                                        </p:attrNameLst>
                                      </p:cBhvr>
                                      <p:to>
                                        <p:strVal val="visible"/>
                                      </p:to>
                                    </p:set>
                                    <p:animEffect transition="in" filter="fade">
                                      <p:cBhvr>
                                        <p:cTn id="59" dur="500"/>
                                        <p:tgtEl>
                                          <p:spTgt spid="7175"/>
                                        </p:tgtEl>
                                      </p:cBhvr>
                                    </p:animEffect>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fade">
                                      <p:cBhvr>
                                        <p:cTn id="63" dur="500"/>
                                        <p:tgtEl>
                                          <p:spTgt spid="95"/>
                                        </p:tgtEl>
                                      </p:cBhvr>
                                    </p:animEffect>
                                  </p:childTnLst>
                                </p:cTn>
                              </p:par>
                              <p:par>
                                <p:cTn id="64" presetID="10" presetClass="entr" presetSubtype="0" fill="hold" nodeType="withEffect">
                                  <p:stCondLst>
                                    <p:cond delay="0"/>
                                  </p:stCondLst>
                                  <p:childTnLst>
                                    <p:set>
                                      <p:cBhvr>
                                        <p:cTn id="65" dur="1" fill="hold">
                                          <p:stCondLst>
                                            <p:cond delay="0"/>
                                          </p:stCondLst>
                                        </p:cTn>
                                        <p:tgtEl>
                                          <p:spTgt spid="9219"/>
                                        </p:tgtEl>
                                        <p:attrNameLst>
                                          <p:attrName>style.visibility</p:attrName>
                                        </p:attrNameLst>
                                      </p:cBhvr>
                                      <p:to>
                                        <p:strVal val="visible"/>
                                      </p:to>
                                    </p:set>
                                    <p:animEffect transition="in" filter="fade">
                                      <p:cBhvr>
                                        <p:cTn id="66"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1" grpId="0" animBg="1"/>
      <p:bldP spid="84" grpId="0" animBg="1"/>
      <p:bldP spid="89" grpId="0" animBg="1"/>
      <p:bldP spid="90" grpId="0" animBg="1"/>
      <p:bldP spid="91" grpId="0" animBg="1"/>
      <p:bldP spid="92" grpId="0" animBg="1"/>
      <p:bldP spid="93" grpId="0" animBg="1"/>
      <p:bldP spid="9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this all going?</a:t>
            </a:r>
            <a:endParaRPr lang="en-US" dirty="0"/>
          </a:p>
        </p:txBody>
      </p:sp>
      <p:sp>
        <p:nvSpPr>
          <p:cNvPr id="3" name="Content Placeholder 2"/>
          <p:cNvSpPr>
            <a:spLocks noGrp="1"/>
          </p:cNvSpPr>
          <p:nvPr>
            <p:ph idx="1"/>
          </p:nvPr>
        </p:nvSpPr>
        <p:spPr>
          <a:xfrm>
            <a:off x="217488" y="906463"/>
            <a:ext cx="7050211" cy="5473700"/>
          </a:xfrm>
        </p:spPr>
        <p:txBody>
          <a:bodyPr>
            <a:normAutofit lnSpcReduction="10000"/>
          </a:bodyPr>
          <a:lstStyle/>
          <a:p>
            <a:r>
              <a:rPr lang="en-US" dirty="0" smtClean="0"/>
              <a:t>Direction 1: Scaling (“Moore”)</a:t>
            </a:r>
          </a:p>
          <a:p>
            <a:pPr lvl="1"/>
            <a:r>
              <a:rPr lang="en-US" dirty="0" smtClean="0"/>
              <a:t>Keep pushing ahead 10 &gt; 7 &gt; 5 &gt; ?</a:t>
            </a:r>
          </a:p>
          <a:p>
            <a:pPr lvl="1"/>
            <a:r>
              <a:rPr lang="en-US" dirty="0" smtClean="0"/>
              <a:t>N+2 always looks feasible, N+3 always looks very challenging</a:t>
            </a:r>
          </a:p>
          <a:p>
            <a:pPr lvl="1"/>
            <a:r>
              <a:rPr lang="en-US" dirty="0" smtClean="0"/>
              <a:t>It all has to stop, but when?</a:t>
            </a:r>
          </a:p>
          <a:p>
            <a:r>
              <a:rPr lang="en-US" dirty="0" smtClean="0"/>
              <a:t>Direction 2: Complexity (“More than Moore”)</a:t>
            </a:r>
          </a:p>
          <a:p>
            <a:pPr lvl="1"/>
            <a:r>
              <a:rPr lang="en-US" dirty="0" smtClean="0"/>
              <a:t>3D devices</a:t>
            </a:r>
          </a:p>
          <a:p>
            <a:pPr lvl="1"/>
            <a:r>
              <a:rPr lang="en-US" dirty="0" err="1" smtClean="0"/>
              <a:t>eNVM</a:t>
            </a:r>
            <a:endParaRPr lang="en-US" dirty="0"/>
          </a:p>
          <a:p>
            <a:r>
              <a:rPr lang="en-US" dirty="0" smtClean="0"/>
              <a:t>Direction 3: Cost (Reality Check)</a:t>
            </a:r>
          </a:p>
          <a:p>
            <a:pPr lvl="1"/>
            <a:r>
              <a:rPr lang="en-US" dirty="0" smtClean="0"/>
              <a:t>Economies of scale</a:t>
            </a:r>
          </a:p>
          <a:p>
            <a:pPr lvl="1"/>
            <a:r>
              <a:rPr lang="en-US" dirty="0" smtClean="0"/>
              <a:t>Waiting may save money, except at huge volumes</a:t>
            </a:r>
          </a:p>
          <a:p>
            <a:pPr lvl="1"/>
            <a:r>
              <a:rPr lang="en-US" dirty="0" smtClean="0"/>
              <a:t>Opportunity for backfill (e.g. DDC, FDSOI)</a:t>
            </a:r>
          </a:p>
          <a:p>
            <a:pPr lvl="1"/>
            <a:r>
              <a:rPr lang="en-US" dirty="0" smtClean="0"/>
              <a:t>For IOT, moving to lower nodes is unlikely</a:t>
            </a:r>
          </a:p>
          <a:p>
            <a:r>
              <a:rPr lang="en-US" dirty="0" smtClean="0"/>
              <a:t>Direction 4: Wacky axis</a:t>
            </a:r>
          </a:p>
          <a:p>
            <a:pPr lvl="1"/>
            <a:r>
              <a:rPr lang="en-US" dirty="0" smtClean="0"/>
              <a:t>Plastics, printed electronics, crazy devices</a:t>
            </a:r>
            <a:endParaRPr lang="en-US" dirty="0"/>
          </a:p>
        </p:txBody>
      </p:sp>
      <p:pic>
        <p:nvPicPr>
          <p:cNvPr id="2050" name="Picture 2" descr="C:\Users\raitken\Pictures\taiwan 10\taipei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5219" y="748145"/>
            <a:ext cx="1748781" cy="565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96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AutoShape 5"/>
          <p:cNvSpPr>
            <a:spLocks noChangeArrowheads="1"/>
          </p:cNvSpPr>
          <p:nvPr/>
        </p:nvSpPr>
        <p:spPr bwMode="auto">
          <a:xfrm rot="15510932">
            <a:off x="1145825" y="211062"/>
            <a:ext cx="2193272" cy="7086600"/>
          </a:xfrm>
          <a:prstGeom prst="cube">
            <a:avLst>
              <a:gd name="adj" fmla="val 67012"/>
            </a:avLst>
          </a:prstGeom>
          <a:solidFill>
            <a:schemeClr val="accent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2" name="AutoShape 5"/>
          <p:cNvSpPr>
            <a:spLocks noChangeArrowheads="1"/>
          </p:cNvSpPr>
          <p:nvPr/>
        </p:nvSpPr>
        <p:spPr bwMode="auto">
          <a:xfrm rot="15510932">
            <a:off x="1737656" y="1210402"/>
            <a:ext cx="2193272" cy="3377739"/>
          </a:xfrm>
          <a:prstGeom prst="cube">
            <a:avLst>
              <a:gd name="adj" fmla="val 67012"/>
            </a:avLst>
          </a:prstGeom>
          <a:solidFill>
            <a:schemeClr val="bg1">
              <a:lumMod val="85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78" name="AutoShape 5"/>
          <p:cNvSpPr>
            <a:spLocks noChangeArrowheads="1"/>
          </p:cNvSpPr>
          <p:nvPr/>
        </p:nvSpPr>
        <p:spPr bwMode="auto">
          <a:xfrm rot="15510932">
            <a:off x="1103315" y="1338868"/>
            <a:ext cx="2193272" cy="3377739"/>
          </a:xfrm>
          <a:prstGeom prst="cube">
            <a:avLst>
              <a:gd name="adj" fmla="val 67012"/>
            </a:avLst>
          </a:prstGeom>
          <a:solidFill>
            <a:schemeClr val="accent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475138" name="Rectangle 2"/>
          <p:cNvSpPr>
            <a:spLocks noGrp="1" noChangeArrowheads="1"/>
          </p:cNvSpPr>
          <p:nvPr>
            <p:ph type="title"/>
          </p:nvPr>
        </p:nvSpPr>
        <p:spPr/>
        <p:txBody>
          <a:bodyPr/>
          <a:lstStyle/>
          <a:p>
            <a:pPr>
              <a:defRPr/>
            </a:pPr>
            <a:r>
              <a:rPr lang="en-US" dirty="0" smtClean="0"/>
              <a:t>3-Sided Gate</a:t>
            </a:r>
            <a:endParaRPr lang="en-US" dirty="0"/>
          </a:p>
        </p:txBody>
      </p:sp>
      <p:sp>
        <p:nvSpPr>
          <p:cNvPr id="33" name="Down Arrow 32"/>
          <p:cNvSpPr/>
          <p:nvPr/>
        </p:nvSpPr>
        <p:spPr bwMode="auto">
          <a:xfrm rot="9520232">
            <a:off x="2420308" y="2998774"/>
            <a:ext cx="91440" cy="182880"/>
          </a:xfrm>
          <a:prstGeom prst="downArrow">
            <a:avLst>
              <a:gd name="adj1" fmla="val 47425"/>
              <a:gd name="adj2" fmla="val 36000"/>
            </a:avLst>
          </a:prstGeom>
          <a:solidFill>
            <a:schemeClr val="accent2">
              <a:lumMod val="75000"/>
            </a:schemeClr>
          </a:solidFill>
          <a:ln w="12700">
            <a:noFill/>
            <a:miter lim="800000"/>
            <a:headEnd/>
            <a:tailEnd/>
          </a:ln>
          <a:effectLst/>
          <a:scene3d>
            <a:camera prst="isometricLeftDown">
              <a:rot lat="2100000" lon="600000" rev="0"/>
            </a:camera>
            <a:lightRig rig="threePt" dir="t"/>
          </a:scene3d>
          <a:sp3d prstMaterial="metal"/>
        </p:spPr>
        <p:txBody>
          <a:bodyPr lIns="80167" tIns="40084" rIns="80167" bIns="40084" anchor="ctr">
            <a:spAutoFit/>
          </a:bodyPr>
          <a:lstStyle/>
          <a:p>
            <a:pPr algn="ctr">
              <a:defRPr/>
            </a:pPr>
            <a:endParaRPr lang="en-US" dirty="0"/>
          </a:p>
        </p:txBody>
      </p:sp>
      <p:sp>
        <p:nvSpPr>
          <p:cNvPr id="13" name="AutoShape 5"/>
          <p:cNvSpPr>
            <a:spLocks noChangeArrowheads="1"/>
          </p:cNvSpPr>
          <p:nvPr/>
        </p:nvSpPr>
        <p:spPr bwMode="auto">
          <a:xfrm rot="15510932">
            <a:off x="496685" y="1465164"/>
            <a:ext cx="2193272" cy="3377739"/>
          </a:xfrm>
          <a:prstGeom prst="cube">
            <a:avLst>
              <a:gd name="adj" fmla="val 67012"/>
            </a:avLst>
          </a:prstGeom>
          <a:solidFill>
            <a:schemeClr val="bg1">
              <a:lumMod val="85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4" name="AutoShape 5"/>
          <p:cNvSpPr>
            <a:spLocks noChangeArrowheads="1"/>
          </p:cNvSpPr>
          <p:nvPr/>
        </p:nvSpPr>
        <p:spPr bwMode="auto">
          <a:xfrm rot="15540000">
            <a:off x="5693782" y="343053"/>
            <a:ext cx="2103120" cy="8138160"/>
          </a:xfrm>
          <a:prstGeom prst="cube">
            <a:avLst>
              <a:gd name="adj" fmla="val 67012"/>
            </a:avLst>
          </a:prstGeom>
          <a:solidFill>
            <a:schemeClr val="accent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1" name="AutoShape 5"/>
          <p:cNvSpPr>
            <a:spLocks noChangeArrowheads="1"/>
          </p:cNvSpPr>
          <p:nvPr/>
        </p:nvSpPr>
        <p:spPr bwMode="auto">
          <a:xfrm rot="15540000">
            <a:off x="6077782" y="1165604"/>
            <a:ext cx="2560320" cy="4389120"/>
          </a:xfrm>
          <a:prstGeom prst="cube">
            <a:avLst>
              <a:gd name="adj" fmla="val 53993"/>
            </a:avLst>
          </a:prstGeom>
          <a:solidFill>
            <a:schemeClr val="bg1">
              <a:lumMod val="85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25" name="AutoShape 5"/>
          <p:cNvSpPr>
            <a:spLocks noChangeArrowheads="1"/>
          </p:cNvSpPr>
          <p:nvPr/>
        </p:nvSpPr>
        <p:spPr bwMode="auto">
          <a:xfrm rot="15510932">
            <a:off x="7160540" y="1112305"/>
            <a:ext cx="365760" cy="3337560"/>
          </a:xfrm>
          <a:prstGeom prst="cube">
            <a:avLst>
              <a:gd name="adj" fmla="val 93809"/>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6" name="AutoShape 5"/>
          <p:cNvSpPr>
            <a:spLocks noChangeArrowheads="1"/>
          </p:cNvSpPr>
          <p:nvPr/>
        </p:nvSpPr>
        <p:spPr bwMode="auto">
          <a:xfrm rot="15510932">
            <a:off x="6859221" y="811716"/>
            <a:ext cx="960120" cy="3291840"/>
          </a:xfrm>
          <a:prstGeom prst="cube">
            <a:avLst>
              <a:gd name="adj" fmla="val 32968"/>
            </a:avLst>
          </a:prstGeom>
          <a:solidFill>
            <a:schemeClr val="accent1">
              <a:lumMod val="75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4" name="AutoShape 5"/>
          <p:cNvSpPr>
            <a:spLocks noChangeArrowheads="1"/>
          </p:cNvSpPr>
          <p:nvPr/>
        </p:nvSpPr>
        <p:spPr bwMode="auto">
          <a:xfrm rot="15540000">
            <a:off x="6364730" y="2364455"/>
            <a:ext cx="960120" cy="411480"/>
          </a:xfrm>
          <a:prstGeom prst="cube">
            <a:avLst>
              <a:gd name="adj" fmla="val 82372"/>
            </a:avLst>
          </a:prstGeom>
          <a:solidFill>
            <a:schemeClr val="bg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35" name="Down Arrow 34"/>
          <p:cNvSpPr/>
          <p:nvPr/>
        </p:nvSpPr>
        <p:spPr bwMode="auto">
          <a:xfrm rot="9520232">
            <a:off x="2247119" y="3030726"/>
            <a:ext cx="91440" cy="182880"/>
          </a:xfrm>
          <a:prstGeom prst="downArrow">
            <a:avLst>
              <a:gd name="adj1" fmla="val 47425"/>
              <a:gd name="adj2" fmla="val 36000"/>
            </a:avLst>
          </a:prstGeom>
          <a:solidFill>
            <a:schemeClr val="accent2">
              <a:lumMod val="75000"/>
            </a:schemeClr>
          </a:solidFill>
          <a:ln w="12700">
            <a:noFill/>
            <a:miter lim="800000"/>
            <a:headEnd/>
            <a:tailEnd/>
          </a:ln>
          <a:effectLst/>
          <a:scene3d>
            <a:camera prst="isometricLeftDown">
              <a:rot lat="2100000" lon="600000" rev="0"/>
            </a:camera>
            <a:lightRig rig="threePt" dir="t"/>
          </a:scene3d>
          <a:sp3d prstMaterial="metal"/>
        </p:spPr>
        <p:txBody>
          <a:bodyPr lIns="80167" tIns="40084" rIns="80167" bIns="40084" anchor="ctr">
            <a:spAutoFit/>
          </a:bodyPr>
          <a:lstStyle/>
          <a:p>
            <a:pPr algn="ctr">
              <a:defRPr/>
            </a:pPr>
            <a:endParaRPr lang="en-US" dirty="0"/>
          </a:p>
        </p:txBody>
      </p:sp>
      <p:sp>
        <p:nvSpPr>
          <p:cNvPr id="16" name="AutoShape 5"/>
          <p:cNvSpPr>
            <a:spLocks noChangeArrowheads="1"/>
          </p:cNvSpPr>
          <p:nvPr/>
        </p:nvSpPr>
        <p:spPr bwMode="auto">
          <a:xfrm rot="15540000">
            <a:off x="5106216" y="2107140"/>
            <a:ext cx="3218688" cy="2103120"/>
          </a:xfrm>
          <a:prstGeom prst="cube">
            <a:avLst>
              <a:gd name="adj" fmla="val 65935"/>
            </a:avLst>
          </a:prstGeom>
          <a:solidFill>
            <a:schemeClr val="accent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7" name="AutoShape 5"/>
          <p:cNvSpPr>
            <a:spLocks noChangeArrowheads="1"/>
          </p:cNvSpPr>
          <p:nvPr/>
        </p:nvSpPr>
        <p:spPr bwMode="auto">
          <a:xfrm rot="15540000">
            <a:off x="4808967" y="1406611"/>
            <a:ext cx="2560320" cy="4389120"/>
          </a:xfrm>
          <a:prstGeom prst="cube">
            <a:avLst>
              <a:gd name="adj" fmla="val 53993"/>
            </a:avLst>
          </a:prstGeom>
          <a:solidFill>
            <a:schemeClr val="bg1">
              <a:lumMod val="85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27" name="AutoShape 5"/>
          <p:cNvSpPr>
            <a:spLocks noChangeArrowheads="1"/>
          </p:cNvSpPr>
          <p:nvPr/>
        </p:nvSpPr>
        <p:spPr bwMode="auto">
          <a:xfrm rot="15510932">
            <a:off x="2054929" y="-264710"/>
            <a:ext cx="365760" cy="5998464"/>
          </a:xfrm>
          <a:prstGeom prst="cube">
            <a:avLst>
              <a:gd name="adj" fmla="val 100000"/>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18" name="AutoShape 5"/>
          <p:cNvSpPr>
            <a:spLocks noChangeArrowheads="1"/>
          </p:cNvSpPr>
          <p:nvPr/>
        </p:nvSpPr>
        <p:spPr bwMode="auto">
          <a:xfrm rot="15510932">
            <a:off x="1991503" y="-335191"/>
            <a:ext cx="506140" cy="5943600"/>
          </a:xfrm>
          <a:prstGeom prst="cube">
            <a:avLst>
              <a:gd name="adj" fmla="val 63811"/>
            </a:avLst>
          </a:prstGeom>
          <a:solidFill>
            <a:schemeClr val="accent1">
              <a:lumMod val="75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0" name="AutoShape 5"/>
          <p:cNvSpPr>
            <a:spLocks noChangeArrowheads="1"/>
          </p:cNvSpPr>
          <p:nvPr/>
        </p:nvSpPr>
        <p:spPr bwMode="auto">
          <a:xfrm rot="15510932">
            <a:off x="5910864" y="1377334"/>
            <a:ext cx="365760" cy="3337560"/>
          </a:xfrm>
          <a:prstGeom prst="cube">
            <a:avLst>
              <a:gd name="adj" fmla="val 93809"/>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32" name="Down Arrow 31"/>
          <p:cNvSpPr/>
          <p:nvPr/>
        </p:nvSpPr>
        <p:spPr bwMode="auto">
          <a:xfrm rot="9520232">
            <a:off x="6662875" y="2883546"/>
            <a:ext cx="122766" cy="182880"/>
          </a:xfrm>
          <a:prstGeom prst="downArrow">
            <a:avLst>
              <a:gd name="adj1" fmla="val 47425"/>
              <a:gd name="adj2" fmla="val 46580"/>
            </a:avLst>
          </a:prstGeom>
          <a:solidFill>
            <a:schemeClr val="accent2">
              <a:lumMod val="75000"/>
            </a:schemeClr>
          </a:solidFill>
          <a:ln w="12700">
            <a:noFill/>
            <a:miter lim="800000"/>
            <a:headEnd/>
            <a:tailEnd/>
          </a:ln>
          <a:effectLst/>
          <a:scene3d>
            <a:camera prst="isometricRightUp">
              <a:rot lat="2100000" lon="17400000" rev="0"/>
            </a:camera>
            <a:lightRig rig="threePt" dir="t"/>
          </a:scene3d>
          <a:sp3d prstMaterial="metal"/>
        </p:spPr>
        <p:txBody>
          <a:bodyPr lIns="80167" tIns="40084" rIns="80167" bIns="40084" anchor="ctr">
            <a:spAutoFit/>
          </a:bodyPr>
          <a:lstStyle/>
          <a:p>
            <a:pPr algn="ctr">
              <a:defRPr/>
            </a:pPr>
            <a:endParaRPr lang="en-US" dirty="0"/>
          </a:p>
        </p:txBody>
      </p:sp>
      <p:sp>
        <p:nvSpPr>
          <p:cNvPr id="30" name="Down Arrow 29"/>
          <p:cNvSpPr/>
          <p:nvPr/>
        </p:nvSpPr>
        <p:spPr bwMode="auto">
          <a:xfrm rot="9520232">
            <a:off x="6664484" y="2709006"/>
            <a:ext cx="122766" cy="182880"/>
          </a:xfrm>
          <a:prstGeom prst="downArrow">
            <a:avLst>
              <a:gd name="adj1" fmla="val 47425"/>
              <a:gd name="adj2" fmla="val 46580"/>
            </a:avLst>
          </a:prstGeom>
          <a:solidFill>
            <a:schemeClr val="accent2">
              <a:lumMod val="75000"/>
            </a:schemeClr>
          </a:solidFill>
          <a:ln w="12700">
            <a:noFill/>
            <a:miter lim="800000"/>
            <a:headEnd/>
            <a:tailEnd/>
          </a:ln>
          <a:effectLst/>
          <a:scene3d>
            <a:camera prst="isometricRightUp">
              <a:rot lat="2100000" lon="17400000" rev="0"/>
            </a:camera>
            <a:lightRig rig="threePt" dir="t"/>
          </a:scene3d>
          <a:sp3d prstMaterial="metal"/>
        </p:spPr>
        <p:txBody>
          <a:bodyPr lIns="80167" tIns="40084" rIns="80167" bIns="40084" anchor="ctr">
            <a:spAutoFit/>
          </a:bodyPr>
          <a:lstStyle/>
          <a:p>
            <a:pPr algn="ctr">
              <a:defRPr/>
            </a:pPr>
            <a:endParaRPr lang="en-US" dirty="0"/>
          </a:p>
        </p:txBody>
      </p:sp>
      <p:sp>
        <p:nvSpPr>
          <p:cNvPr id="21" name="AutoShape 5"/>
          <p:cNvSpPr>
            <a:spLocks noChangeArrowheads="1"/>
          </p:cNvSpPr>
          <p:nvPr/>
        </p:nvSpPr>
        <p:spPr bwMode="auto">
          <a:xfrm rot="15540000">
            <a:off x="6101020" y="2418788"/>
            <a:ext cx="960120" cy="411480"/>
          </a:xfrm>
          <a:prstGeom prst="cube">
            <a:avLst>
              <a:gd name="adj" fmla="val 82372"/>
            </a:avLst>
          </a:prstGeom>
          <a:solidFill>
            <a:schemeClr val="bg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29" name="Down Arrow 28"/>
          <p:cNvSpPr/>
          <p:nvPr/>
        </p:nvSpPr>
        <p:spPr bwMode="auto">
          <a:xfrm rot="9520232">
            <a:off x="6828734" y="2610810"/>
            <a:ext cx="91440" cy="182880"/>
          </a:xfrm>
          <a:prstGeom prst="downArrow">
            <a:avLst>
              <a:gd name="adj1" fmla="val 47425"/>
              <a:gd name="adj2" fmla="val 36000"/>
            </a:avLst>
          </a:prstGeom>
          <a:solidFill>
            <a:schemeClr val="accent2">
              <a:lumMod val="75000"/>
            </a:schemeClr>
          </a:solidFill>
          <a:ln w="12700">
            <a:noFill/>
            <a:miter lim="800000"/>
            <a:headEnd/>
            <a:tailEnd/>
          </a:ln>
          <a:effectLst/>
          <a:scene3d>
            <a:camera prst="orthographicFront">
              <a:rot lat="0" lon="0" rev="0"/>
            </a:camera>
            <a:lightRig rig="threePt" dir="t"/>
          </a:scene3d>
          <a:sp3d prstMaterial="metal"/>
        </p:spPr>
        <p:txBody>
          <a:bodyPr lIns="80167" tIns="40084" rIns="80167" bIns="40084" anchor="ctr">
            <a:spAutoFit/>
          </a:bodyPr>
          <a:lstStyle/>
          <a:p>
            <a:pPr algn="ctr">
              <a:defRPr/>
            </a:pPr>
            <a:endParaRPr lang="en-US" dirty="0"/>
          </a:p>
        </p:txBody>
      </p:sp>
      <p:sp>
        <p:nvSpPr>
          <p:cNvPr id="22" name="AutoShape 5"/>
          <p:cNvSpPr>
            <a:spLocks noChangeArrowheads="1"/>
          </p:cNvSpPr>
          <p:nvPr/>
        </p:nvSpPr>
        <p:spPr bwMode="auto">
          <a:xfrm rot="15510932">
            <a:off x="6530597" y="1679546"/>
            <a:ext cx="338328" cy="1207008"/>
          </a:xfrm>
          <a:prstGeom prst="cube">
            <a:avLst>
              <a:gd name="adj" fmla="val 93809"/>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3" name="AutoShape 5"/>
          <p:cNvSpPr>
            <a:spLocks noChangeArrowheads="1"/>
          </p:cNvSpPr>
          <p:nvPr/>
        </p:nvSpPr>
        <p:spPr bwMode="auto">
          <a:xfrm rot="15510932">
            <a:off x="5585686" y="1079318"/>
            <a:ext cx="960120" cy="3291840"/>
          </a:xfrm>
          <a:prstGeom prst="cube">
            <a:avLst>
              <a:gd name="adj" fmla="val 32968"/>
            </a:avLst>
          </a:prstGeom>
          <a:solidFill>
            <a:schemeClr val="accent1">
              <a:lumMod val="75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8" name="AutoShape 5"/>
          <p:cNvSpPr>
            <a:spLocks noChangeArrowheads="1"/>
          </p:cNvSpPr>
          <p:nvPr/>
        </p:nvSpPr>
        <p:spPr bwMode="auto">
          <a:xfrm rot="15510932">
            <a:off x="6433863" y="-1372396"/>
            <a:ext cx="506140" cy="7095744"/>
          </a:xfrm>
          <a:prstGeom prst="cube">
            <a:avLst>
              <a:gd name="adj" fmla="val 63811"/>
            </a:avLst>
          </a:prstGeom>
          <a:solidFill>
            <a:schemeClr val="accent1">
              <a:lumMod val="75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105499" name="TextBox 30"/>
          <p:cNvSpPr txBox="1">
            <a:spLocks noChangeArrowheads="1"/>
          </p:cNvSpPr>
          <p:nvPr/>
        </p:nvSpPr>
        <p:spPr bwMode="auto">
          <a:xfrm>
            <a:off x="5164138" y="1000125"/>
            <a:ext cx="3103562" cy="461963"/>
          </a:xfrm>
          <a:prstGeom prst="rect">
            <a:avLst/>
          </a:prstGeom>
          <a:noFill/>
          <a:ln w="9525">
            <a:noFill/>
            <a:miter lim="800000"/>
            <a:headEnd/>
            <a:tailEnd/>
          </a:ln>
        </p:spPr>
        <p:txBody>
          <a:bodyPr wrap="none">
            <a:spAutoFit/>
          </a:bodyPr>
          <a:lstStyle/>
          <a:p>
            <a:r>
              <a:rPr lang="en-US" sz="2400"/>
              <a:t>W</a:t>
            </a:r>
            <a:r>
              <a:rPr lang="en-US" sz="2400" baseline="-25000"/>
              <a:t>FINFET</a:t>
            </a:r>
            <a:r>
              <a:rPr lang="en-US" sz="2400"/>
              <a:t> = 2*H</a:t>
            </a:r>
            <a:r>
              <a:rPr lang="en-US" sz="2400" baseline="-25000"/>
              <a:t>FIN</a:t>
            </a:r>
            <a:r>
              <a:rPr lang="en-US" sz="2400"/>
              <a:t> + T</a:t>
            </a:r>
            <a:r>
              <a:rPr lang="en-US" sz="2400" baseline="-25000"/>
              <a:t>FIN</a:t>
            </a:r>
          </a:p>
        </p:txBody>
      </p:sp>
      <p:sp>
        <p:nvSpPr>
          <p:cNvPr id="34" name="Line 24"/>
          <p:cNvSpPr>
            <a:spLocks noChangeShapeType="1"/>
          </p:cNvSpPr>
          <p:nvPr/>
        </p:nvSpPr>
        <p:spPr bwMode="auto">
          <a:xfrm rot="-180000" flipV="1">
            <a:off x="6850063" y="3294063"/>
            <a:ext cx="231775" cy="9525"/>
          </a:xfrm>
          <a:prstGeom prst="line">
            <a:avLst/>
          </a:prstGeom>
          <a:noFill/>
          <a:ln w="28575">
            <a:solidFill>
              <a:schemeClr val="accent2">
                <a:lumMod val="50000"/>
              </a:schemeClr>
            </a:solidFill>
            <a:round/>
            <a:headEnd type="triangle" w="med" len="med"/>
            <a:tailEnd type="triangle" w="med" len="med"/>
          </a:ln>
          <a:effectLst/>
        </p:spPr>
        <p:txBody>
          <a:bodyPr lIns="80167" tIns="40084" rIns="80167" bIns="40084" anchor="ctr">
            <a:spAutoFit/>
          </a:bodyPr>
          <a:lstStyle/>
          <a:p>
            <a:pPr>
              <a:defRPr/>
            </a:pPr>
            <a:endParaRPr lang="en-US"/>
          </a:p>
        </p:txBody>
      </p:sp>
      <p:sp>
        <p:nvSpPr>
          <p:cNvPr id="36" name="Line 24"/>
          <p:cNvSpPr>
            <a:spLocks noChangeShapeType="1"/>
          </p:cNvSpPr>
          <p:nvPr/>
        </p:nvSpPr>
        <p:spPr bwMode="auto">
          <a:xfrm flipH="1" flipV="1">
            <a:off x="6845300" y="2898775"/>
            <a:ext cx="0" cy="671513"/>
          </a:xfrm>
          <a:prstGeom prst="line">
            <a:avLst/>
          </a:prstGeom>
          <a:noFill/>
          <a:ln w="28575">
            <a:solidFill>
              <a:schemeClr val="accent2">
                <a:lumMod val="50000"/>
              </a:schemeClr>
            </a:solidFill>
            <a:round/>
            <a:headEnd type="triangle" w="med" len="med"/>
            <a:tailEnd type="triangle" w="med" len="med"/>
          </a:ln>
          <a:effectLst/>
        </p:spPr>
        <p:txBody>
          <a:bodyPr lIns="80167" tIns="40084" rIns="80167" bIns="40084" anchor="ctr">
            <a:spAutoFit/>
          </a:bodyPr>
          <a:lstStyle/>
          <a:p>
            <a:pPr>
              <a:defRPr/>
            </a:pPr>
            <a:endParaRPr lang="en-US"/>
          </a:p>
        </p:txBody>
      </p:sp>
      <p:sp>
        <p:nvSpPr>
          <p:cNvPr id="105502" name="TextBox 36"/>
          <p:cNvSpPr txBox="1">
            <a:spLocks noChangeArrowheads="1"/>
          </p:cNvSpPr>
          <p:nvPr/>
        </p:nvSpPr>
        <p:spPr bwMode="auto">
          <a:xfrm>
            <a:off x="6170613" y="3198813"/>
            <a:ext cx="584200" cy="369887"/>
          </a:xfrm>
          <a:prstGeom prst="rect">
            <a:avLst/>
          </a:prstGeom>
          <a:noFill/>
          <a:ln w="9525">
            <a:noFill/>
            <a:miter lim="800000"/>
            <a:headEnd/>
            <a:tailEnd/>
          </a:ln>
        </p:spPr>
        <p:txBody>
          <a:bodyPr wrap="none">
            <a:spAutoFit/>
          </a:bodyPr>
          <a:lstStyle/>
          <a:p>
            <a:r>
              <a:rPr lang="en-US"/>
              <a:t>H</a:t>
            </a:r>
            <a:r>
              <a:rPr lang="en-US" baseline="-25000"/>
              <a:t>FIN</a:t>
            </a:r>
          </a:p>
        </p:txBody>
      </p:sp>
      <p:sp>
        <p:nvSpPr>
          <p:cNvPr id="105503" name="TextBox 37"/>
          <p:cNvSpPr txBox="1">
            <a:spLocks noChangeArrowheads="1"/>
          </p:cNvSpPr>
          <p:nvPr/>
        </p:nvSpPr>
        <p:spPr bwMode="auto">
          <a:xfrm>
            <a:off x="7138988" y="3079750"/>
            <a:ext cx="554037" cy="369888"/>
          </a:xfrm>
          <a:prstGeom prst="rect">
            <a:avLst/>
          </a:prstGeom>
          <a:noFill/>
          <a:ln w="9525">
            <a:noFill/>
            <a:miter lim="800000"/>
            <a:headEnd/>
            <a:tailEnd/>
          </a:ln>
        </p:spPr>
        <p:txBody>
          <a:bodyPr wrap="none">
            <a:spAutoFit/>
          </a:bodyPr>
          <a:lstStyle/>
          <a:p>
            <a:r>
              <a:rPr lang="en-US"/>
              <a:t>T</a:t>
            </a:r>
            <a:r>
              <a:rPr lang="en-US" baseline="-25000"/>
              <a:t>FIN</a:t>
            </a:r>
          </a:p>
        </p:txBody>
      </p:sp>
      <p:sp>
        <p:nvSpPr>
          <p:cNvPr id="105504" name="TextBox 38"/>
          <p:cNvSpPr txBox="1">
            <a:spLocks noChangeArrowheads="1"/>
          </p:cNvSpPr>
          <p:nvPr/>
        </p:nvSpPr>
        <p:spPr bwMode="auto">
          <a:xfrm rot="-738093">
            <a:off x="2957513" y="2752725"/>
            <a:ext cx="823912" cy="369888"/>
          </a:xfrm>
          <a:prstGeom prst="rect">
            <a:avLst/>
          </a:prstGeom>
          <a:noFill/>
          <a:ln w="9525">
            <a:noFill/>
            <a:miter lim="800000"/>
            <a:headEnd/>
            <a:tailEnd/>
          </a:ln>
        </p:spPr>
        <p:txBody>
          <a:bodyPr wrap="none">
            <a:spAutoFit/>
          </a:bodyPr>
          <a:lstStyle/>
          <a:p>
            <a:r>
              <a:rPr lang="en-US"/>
              <a:t>Source</a:t>
            </a:r>
          </a:p>
        </p:txBody>
      </p:sp>
      <p:sp>
        <p:nvSpPr>
          <p:cNvPr id="105505" name="TextBox 39"/>
          <p:cNvSpPr txBox="1">
            <a:spLocks noChangeArrowheads="1"/>
          </p:cNvSpPr>
          <p:nvPr/>
        </p:nvSpPr>
        <p:spPr bwMode="auto">
          <a:xfrm rot="-738093">
            <a:off x="960438" y="1646238"/>
            <a:ext cx="454025" cy="227012"/>
          </a:xfrm>
          <a:prstGeom prst="rect">
            <a:avLst/>
          </a:prstGeom>
          <a:noFill/>
          <a:ln w="9525">
            <a:noFill/>
            <a:miter lim="800000"/>
            <a:headEnd/>
            <a:tailEnd/>
          </a:ln>
        </p:spPr>
        <p:txBody>
          <a:bodyPr wrap="none">
            <a:spAutoFit/>
          </a:bodyPr>
          <a:lstStyle/>
          <a:p>
            <a:r>
              <a:rPr lang="en-US"/>
              <a:t>Drain</a:t>
            </a:r>
          </a:p>
        </p:txBody>
      </p:sp>
      <p:sp>
        <p:nvSpPr>
          <p:cNvPr id="105506" name="TextBox 40"/>
          <p:cNvSpPr txBox="1">
            <a:spLocks noChangeArrowheads="1"/>
          </p:cNvSpPr>
          <p:nvPr/>
        </p:nvSpPr>
        <p:spPr bwMode="auto">
          <a:xfrm rot="-720000">
            <a:off x="1628775" y="3675063"/>
            <a:ext cx="303213" cy="227012"/>
          </a:xfrm>
          <a:prstGeom prst="rect">
            <a:avLst/>
          </a:prstGeom>
          <a:noFill/>
          <a:ln w="9525">
            <a:noFill/>
            <a:miter lim="800000"/>
            <a:headEnd/>
            <a:tailEnd/>
          </a:ln>
        </p:spPr>
        <p:txBody>
          <a:bodyPr wrap="none">
            <a:spAutoFit/>
          </a:bodyPr>
          <a:lstStyle/>
          <a:p>
            <a:r>
              <a:rPr lang="en-US"/>
              <a:t>STI</a:t>
            </a:r>
          </a:p>
        </p:txBody>
      </p:sp>
      <p:sp>
        <p:nvSpPr>
          <p:cNvPr id="105507" name="TextBox 41"/>
          <p:cNvSpPr txBox="1">
            <a:spLocks noChangeArrowheads="1"/>
          </p:cNvSpPr>
          <p:nvPr/>
        </p:nvSpPr>
        <p:spPr bwMode="auto">
          <a:xfrm rot="-720000">
            <a:off x="2892425" y="3422650"/>
            <a:ext cx="303213" cy="228600"/>
          </a:xfrm>
          <a:prstGeom prst="rect">
            <a:avLst/>
          </a:prstGeom>
          <a:noFill/>
          <a:ln w="9525">
            <a:noFill/>
            <a:miter lim="800000"/>
            <a:headEnd/>
            <a:tailEnd/>
          </a:ln>
        </p:spPr>
        <p:txBody>
          <a:bodyPr wrap="none">
            <a:spAutoFit/>
          </a:bodyPr>
          <a:lstStyle/>
          <a:p>
            <a:r>
              <a:rPr lang="en-US"/>
              <a:t>STI</a:t>
            </a:r>
          </a:p>
        </p:txBody>
      </p:sp>
      <p:sp>
        <p:nvSpPr>
          <p:cNvPr id="43" name="Oval 42"/>
          <p:cNvSpPr/>
          <p:nvPr/>
        </p:nvSpPr>
        <p:spPr bwMode="auto">
          <a:xfrm>
            <a:off x="1908451" y="2056224"/>
            <a:ext cx="166254" cy="261257"/>
          </a:xfrm>
          <a:prstGeom prst="ellipse">
            <a:avLst/>
          </a:prstGeom>
          <a:solidFill>
            <a:schemeClr val="tx1">
              <a:lumMod val="75000"/>
              <a:lumOff val="25000"/>
            </a:schemeClr>
          </a:solidFill>
          <a:ln w="12700">
            <a:solidFill>
              <a:schemeClr val="tx1">
                <a:lumMod val="75000"/>
                <a:lumOff val="25000"/>
              </a:schemeClr>
            </a:solidFill>
            <a:miter lim="800000"/>
            <a:headEnd/>
            <a:tailEnd/>
          </a:ln>
          <a:effectLst/>
          <a:scene3d>
            <a:camera prst="orthographicFront">
              <a:rot lat="4200000" lon="0" rev="0"/>
            </a:camera>
            <a:lightRig rig="threePt" dir="t"/>
          </a:scene3d>
        </p:spPr>
        <p:txBody>
          <a:bodyPr lIns="80167" tIns="40084" rIns="80167" bIns="40084" anchor="ctr">
            <a:spAutoFit/>
          </a:bodyPr>
          <a:lstStyle/>
          <a:p>
            <a:pPr algn="ctr">
              <a:defRPr/>
            </a:pPr>
            <a:endParaRPr lang="en-US" dirty="0"/>
          </a:p>
        </p:txBody>
      </p:sp>
      <p:sp>
        <p:nvSpPr>
          <p:cNvPr id="44" name="Arc 43"/>
          <p:cNvSpPr/>
          <p:nvPr/>
        </p:nvSpPr>
        <p:spPr>
          <a:xfrm>
            <a:off x="1195388" y="1878013"/>
            <a:ext cx="784225" cy="606425"/>
          </a:xfrm>
          <a:prstGeom prst="arc">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5" name="Oval 44"/>
          <p:cNvSpPr/>
          <p:nvPr/>
        </p:nvSpPr>
        <p:spPr bwMode="auto">
          <a:xfrm>
            <a:off x="2332279" y="3052915"/>
            <a:ext cx="166254" cy="261257"/>
          </a:xfrm>
          <a:prstGeom prst="ellipse">
            <a:avLst/>
          </a:prstGeom>
          <a:solidFill>
            <a:schemeClr val="tx1">
              <a:lumMod val="75000"/>
              <a:lumOff val="25000"/>
            </a:schemeClr>
          </a:solidFill>
          <a:ln w="12700">
            <a:solidFill>
              <a:schemeClr val="tx1">
                <a:lumMod val="75000"/>
                <a:lumOff val="25000"/>
              </a:schemeClr>
            </a:solidFill>
            <a:miter lim="800000"/>
            <a:headEnd/>
            <a:tailEnd/>
          </a:ln>
          <a:effectLst/>
          <a:scene3d>
            <a:camera prst="orthographicFront">
              <a:rot lat="4200000" lon="0" rev="0"/>
            </a:camera>
            <a:lightRig rig="threePt" dir="t"/>
          </a:scene3d>
        </p:spPr>
        <p:txBody>
          <a:bodyPr lIns="80167" tIns="40084" rIns="80167" bIns="40084" anchor="ctr">
            <a:spAutoFit/>
          </a:bodyPr>
          <a:lstStyle/>
          <a:p>
            <a:pPr algn="ctr">
              <a:defRPr/>
            </a:pPr>
            <a:endParaRPr lang="en-US" dirty="0"/>
          </a:p>
        </p:txBody>
      </p:sp>
      <p:sp>
        <p:nvSpPr>
          <p:cNvPr id="46" name="Arc 45"/>
          <p:cNvSpPr/>
          <p:nvPr/>
        </p:nvSpPr>
        <p:spPr>
          <a:xfrm flipH="1">
            <a:off x="2403475" y="3005138"/>
            <a:ext cx="1177925" cy="346075"/>
          </a:xfrm>
          <a:prstGeom prst="arc">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5512" name="TextBox 46"/>
          <p:cNvSpPr txBox="1">
            <a:spLocks noChangeArrowheads="1"/>
          </p:cNvSpPr>
          <p:nvPr/>
        </p:nvSpPr>
        <p:spPr bwMode="auto">
          <a:xfrm rot="-738093">
            <a:off x="1376363" y="2495550"/>
            <a:ext cx="414337" cy="227013"/>
          </a:xfrm>
          <a:prstGeom prst="rect">
            <a:avLst/>
          </a:prstGeom>
          <a:noFill/>
          <a:ln w="9525">
            <a:noFill/>
            <a:miter lim="800000"/>
            <a:headEnd/>
            <a:tailEnd/>
          </a:ln>
        </p:spPr>
        <p:txBody>
          <a:bodyPr wrap="none">
            <a:spAutoFit/>
          </a:bodyPr>
          <a:lstStyle/>
          <a:p>
            <a:r>
              <a:rPr lang="en-US"/>
              <a:t>Gate</a:t>
            </a:r>
          </a:p>
        </p:txBody>
      </p:sp>
    </p:spTree>
    <p:extLst>
      <p:ext uri="{BB962C8B-B14F-4D97-AF65-F5344CB8AC3E}">
        <p14:creationId xmlns:p14="http://schemas.microsoft.com/office/powerpoint/2010/main" val="63129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4000" fill="hold" nodeType="afterEffect">
                                  <p:stCondLst>
                                    <p:cond delay="2000"/>
                                  </p:stCondLst>
                                  <p:childTnLst>
                                    <p:animMotion origin="layout" path="M 1.94444E-6 4.07407E-6 L -0.03889 -0.13473 " pathEditMode="relative" rAng="0" ptsTypes="AA">
                                      <p:cBhvr>
                                        <p:cTn id="6" dur="1000" fill="hold"/>
                                        <p:tgtEl>
                                          <p:spTgt spid="29"/>
                                        </p:tgtEl>
                                        <p:attrNameLst>
                                          <p:attrName>ppt_x</p:attrName>
                                          <p:attrName>ppt_y</p:attrName>
                                        </p:attrNameLst>
                                      </p:cBhvr>
                                      <p:rCtr x="-1900" y="-6700"/>
                                    </p:animMotion>
                                  </p:childTnLst>
                                </p:cTn>
                              </p:par>
                              <p:par>
                                <p:cTn id="7" presetID="0" presetClass="path" presetSubtype="0" repeatCount="4000" fill="hold" nodeType="withEffect">
                                  <p:stCondLst>
                                    <p:cond delay="2000"/>
                                  </p:stCondLst>
                                  <p:childTnLst>
                                    <p:animMotion origin="layout" path="M 1.94444E-6 4.07407E-6 L -0.03889 -0.13473 " pathEditMode="relative" rAng="0" ptsTypes="AA">
                                      <p:cBhvr>
                                        <p:cTn id="8" dur="1000" fill="hold"/>
                                        <p:tgtEl>
                                          <p:spTgt spid="30"/>
                                        </p:tgtEl>
                                        <p:attrNameLst>
                                          <p:attrName>ppt_x</p:attrName>
                                          <p:attrName>ppt_y</p:attrName>
                                        </p:attrNameLst>
                                      </p:cBhvr>
                                      <p:rCtr x="-1900" y="-6700"/>
                                    </p:animMotion>
                                  </p:childTnLst>
                                </p:cTn>
                              </p:par>
                              <p:par>
                                <p:cTn id="9" presetID="0" presetClass="path" presetSubtype="0" repeatCount="4000" fill="hold" nodeType="withEffect">
                                  <p:stCondLst>
                                    <p:cond delay="2000"/>
                                  </p:stCondLst>
                                  <p:childTnLst>
                                    <p:animMotion origin="layout" path="M 1.94444E-6 4.07407E-6 L -0.03889 -0.13473 " pathEditMode="relative" rAng="0" ptsTypes="AA">
                                      <p:cBhvr>
                                        <p:cTn id="10" dur="1000" fill="hold"/>
                                        <p:tgtEl>
                                          <p:spTgt spid="32"/>
                                        </p:tgtEl>
                                        <p:attrNameLst>
                                          <p:attrName>ppt_x</p:attrName>
                                          <p:attrName>ppt_y</p:attrName>
                                        </p:attrNameLst>
                                      </p:cBhvr>
                                      <p:rCtr x="-1900" y="-6700"/>
                                    </p:animMotion>
                                  </p:childTnLst>
                                </p:cTn>
                              </p:par>
                              <p:par>
                                <p:cTn id="11" presetID="0" presetClass="path" presetSubtype="0" repeatCount="4000" fill="hold" nodeType="withEffect">
                                  <p:stCondLst>
                                    <p:cond delay="2000"/>
                                  </p:stCondLst>
                                  <p:childTnLst>
                                    <p:animMotion origin="layout" path="M 1.94444E-6 4.07407E-6 L -0.03889 -0.13473 " pathEditMode="relative" rAng="0" ptsTypes="AA">
                                      <p:cBhvr>
                                        <p:cTn id="12" dur="1000" fill="hold"/>
                                        <p:tgtEl>
                                          <p:spTgt spid="33"/>
                                        </p:tgtEl>
                                        <p:attrNameLst>
                                          <p:attrName>ppt_x</p:attrName>
                                          <p:attrName>ppt_y</p:attrName>
                                        </p:attrNameLst>
                                      </p:cBhvr>
                                      <p:rCtr x="-1900" y="-6700"/>
                                    </p:animMotion>
                                  </p:childTnLst>
                                </p:cTn>
                              </p:par>
                              <p:par>
                                <p:cTn id="13" presetID="0" presetClass="path" presetSubtype="0" repeatCount="4000" fill="hold" nodeType="withEffect">
                                  <p:stCondLst>
                                    <p:cond delay="2000"/>
                                  </p:stCondLst>
                                  <p:childTnLst>
                                    <p:animMotion origin="layout" path="M 1.94444E-6 4.07407E-6 L -0.03889 -0.13473 " pathEditMode="relative" rAng="0" ptsTypes="AA">
                                      <p:cBhvr>
                                        <p:cTn id="14" dur="1000" fill="hold"/>
                                        <p:tgtEl>
                                          <p:spTgt spid="35"/>
                                        </p:tgtEl>
                                        <p:attrNameLst>
                                          <p:attrName>ppt_x</p:attrName>
                                          <p:attrName>ppt_y</p:attrName>
                                        </p:attrNameLst>
                                      </p:cBhvr>
                                      <p:rCtr x="-1900" y="-6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pPr>
              <a:defRPr/>
            </a:pPr>
            <a:r>
              <a:rPr lang="en-US" dirty="0" smtClean="0"/>
              <a:t>Width Quantization</a:t>
            </a:r>
            <a:endParaRPr lang="en-US" dirty="0"/>
          </a:p>
        </p:txBody>
      </p:sp>
      <p:sp>
        <p:nvSpPr>
          <p:cNvPr id="80" name="AutoShape 5"/>
          <p:cNvSpPr>
            <a:spLocks noChangeArrowheads="1"/>
          </p:cNvSpPr>
          <p:nvPr/>
        </p:nvSpPr>
        <p:spPr bwMode="auto">
          <a:xfrm rot="15510932">
            <a:off x="915656" y="61907"/>
            <a:ext cx="1644954" cy="6784848"/>
          </a:xfrm>
          <a:prstGeom prst="cube">
            <a:avLst>
              <a:gd name="adj" fmla="val 67012"/>
            </a:avLst>
          </a:prstGeom>
          <a:solidFill>
            <a:schemeClr val="accent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2" name="AutoShape 5"/>
          <p:cNvSpPr>
            <a:spLocks noChangeArrowheads="1"/>
          </p:cNvSpPr>
          <p:nvPr/>
        </p:nvSpPr>
        <p:spPr bwMode="auto">
          <a:xfrm rot="15510932">
            <a:off x="1606017" y="1509577"/>
            <a:ext cx="1644954" cy="2533304"/>
          </a:xfrm>
          <a:prstGeom prst="cube">
            <a:avLst>
              <a:gd name="adj" fmla="val 67012"/>
            </a:avLst>
          </a:prstGeom>
          <a:solidFill>
            <a:schemeClr val="bg1">
              <a:lumMod val="85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78" name="AutoShape 5"/>
          <p:cNvSpPr>
            <a:spLocks noChangeArrowheads="1"/>
          </p:cNvSpPr>
          <p:nvPr/>
        </p:nvSpPr>
        <p:spPr bwMode="auto">
          <a:xfrm rot="15510932">
            <a:off x="893874" y="961464"/>
            <a:ext cx="1644954" cy="3913632"/>
          </a:xfrm>
          <a:prstGeom prst="cube">
            <a:avLst>
              <a:gd name="adj" fmla="val 67012"/>
            </a:avLst>
          </a:prstGeom>
          <a:solidFill>
            <a:schemeClr val="accent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3" name="AutoShape 5"/>
          <p:cNvSpPr>
            <a:spLocks noChangeArrowheads="1"/>
          </p:cNvSpPr>
          <p:nvPr/>
        </p:nvSpPr>
        <p:spPr bwMode="auto">
          <a:xfrm rot="15510932">
            <a:off x="181774" y="1795493"/>
            <a:ext cx="1644954" cy="2533304"/>
          </a:xfrm>
          <a:prstGeom prst="cube">
            <a:avLst>
              <a:gd name="adj" fmla="val 67012"/>
            </a:avLst>
          </a:prstGeom>
          <a:solidFill>
            <a:schemeClr val="bg1">
              <a:lumMod val="85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4" name="AutoShape 5"/>
          <p:cNvSpPr>
            <a:spLocks noChangeArrowheads="1"/>
          </p:cNvSpPr>
          <p:nvPr/>
        </p:nvSpPr>
        <p:spPr bwMode="auto">
          <a:xfrm rot="15540000">
            <a:off x="4883359" y="818254"/>
            <a:ext cx="1577340" cy="6103620"/>
          </a:xfrm>
          <a:prstGeom prst="cube">
            <a:avLst>
              <a:gd name="adj" fmla="val 67012"/>
            </a:avLst>
          </a:prstGeom>
          <a:solidFill>
            <a:schemeClr val="accent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1" name="AutoShape 5"/>
          <p:cNvSpPr>
            <a:spLocks noChangeArrowheads="1"/>
          </p:cNvSpPr>
          <p:nvPr/>
        </p:nvSpPr>
        <p:spPr bwMode="auto">
          <a:xfrm rot="15540000">
            <a:off x="5171359" y="1435167"/>
            <a:ext cx="1920240" cy="3291840"/>
          </a:xfrm>
          <a:prstGeom prst="cube">
            <a:avLst>
              <a:gd name="adj" fmla="val 53993"/>
            </a:avLst>
          </a:prstGeom>
          <a:solidFill>
            <a:schemeClr val="bg1">
              <a:lumMod val="85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25" name="AutoShape 5"/>
          <p:cNvSpPr>
            <a:spLocks noChangeArrowheads="1"/>
          </p:cNvSpPr>
          <p:nvPr/>
        </p:nvSpPr>
        <p:spPr bwMode="auto">
          <a:xfrm rot="15510932">
            <a:off x="5983427" y="1403075"/>
            <a:ext cx="274320" cy="2503170"/>
          </a:xfrm>
          <a:prstGeom prst="cube">
            <a:avLst>
              <a:gd name="adj" fmla="val 93809"/>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6" name="AutoShape 5"/>
          <p:cNvSpPr>
            <a:spLocks noChangeArrowheads="1"/>
          </p:cNvSpPr>
          <p:nvPr/>
        </p:nvSpPr>
        <p:spPr bwMode="auto">
          <a:xfrm rot="15510932">
            <a:off x="5757438" y="1169751"/>
            <a:ext cx="720090" cy="2468880"/>
          </a:xfrm>
          <a:prstGeom prst="cube">
            <a:avLst>
              <a:gd name="adj" fmla="val 32968"/>
            </a:avLst>
          </a:prstGeom>
          <a:solidFill>
            <a:schemeClr val="accent1">
              <a:lumMod val="75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4" name="AutoShape 5"/>
          <p:cNvSpPr>
            <a:spLocks noChangeArrowheads="1"/>
          </p:cNvSpPr>
          <p:nvPr/>
        </p:nvSpPr>
        <p:spPr bwMode="auto">
          <a:xfrm rot="15540000">
            <a:off x="5386570" y="2334305"/>
            <a:ext cx="720090" cy="308610"/>
          </a:xfrm>
          <a:prstGeom prst="cube">
            <a:avLst>
              <a:gd name="adj" fmla="val 82372"/>
            </a:avLst>
          </a:prstGeom>
          <a:solidFill>
            <a:schemeClr val="bg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6" name="AutoShape 5"/>
          <p:cNvSpPr>
            <a:spLocks noChangeArrowheads="1"/>
          </p:cNvSpPr>
          <p:nvPr/>
        </p:nvSpPr>
        <p:spPr bwMode="auto">
          <a:xfrm rot="15540000">
            <a:off x="4442684" y="2141319"/>
            <a:ext cx="2414016" cy="1577340"/>
          </a:xfrm>
          <a:prstGeom prst="cube">
            <a:avLst>
              <a:gd name="adj" fmla="val 65935"/>
            </a:avLst>
          </a:prstGeom>
          <a:solidFill>
            <a:schemeClr val="accent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7" name="AutoShape 5"/>
          <p:cNvSpPr>
            <a:spLocks noChangeArrowheads="1"/>
          </p:cNvSpPr>
          <p:nvPr/>
        </p:nvSpPr>
        <p:spPr bwMode="auto">
          <a:xfrm rot="15540000">
            <a:off x="4219748" y="1615922"/>
            <a:ext cx="1920240" cy="3291840"/>
          </a:xfrm>
          <a:prstGeom prst="cube">
            <a:avLst>
              <a:gd name="adj" fmla="val 53993"/>
            </a:avLst>
          </a:prstGeom>
          <a:solidFill>
            <a:schemeClr val="bg1">
              <a:lumMod val="85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27" name="AutoShape 5"/>
          <p:cNvSpPr>
            <a:spLocks noChangeArrowheads="1"/>
          </p:cNvSpPr>
          <p:nvPr/>
        </p:nvSpPr>
        <p:spPr bwMode="auto">
          <a:xfrm rot="15510932">
            <a:off x="1592712" y="-272943"/>
            <a:ext cx="274320" cy="5943600"/>
          </a:xfrm>
          <a:prstGeom prst="cube">
            <a:avLst>
              <a:gd name="adj" fmla="val 100000"/>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18" name="AutoShape 5"/>
          <p:cNvSpPr>
            <a:spLocks noChangeArrowheads="1"/>
          </p:cNvSpPr>
          <p:nvPr/>
        </p:nvSpPr>
        <p:spPr bwMode="auto">
          <a:xfrm rot="15510932">
            <a:off x="1543964" y="-328541"/>
            <a:ext cx="379605" cy="5907024"/>
          </a:xfrm>
          <a:prstGeom prst="cube">
            <a:avLst>
              <a:gd name="adj" fmla="val 63811"/>
            </a:avLst>
          </a:prstGeom>
          <a:solidFill>
            <a:schemeClr val="accent1">
              <a:lumMod val="75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0" name="AutoShape 5"/>
          <p:cNvSpPr>
            <a:spLocks noChangeArrowheads="1"/>
          </p:cNvSpPr>
          <p:nvPr/>
        </p:nvSpPr>
        <p:spPr bwMode="auto">
          <a:xfrm rot="15510932">
            <a:off x="5046170" y="1593965"/>
            <a:ext cx="274320" cy="2503170"/>
          </a:xfrm>
          <a:prstGeom prst="cube">
            <a:avLst>
              <a:gd name="adj" fmla="val 93809"/>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1" name="AutoShape 5"/>
          <p:cNvSpPr>
            <a:spLocks noChangeArrowheads="1"/>
          </p:cNvSpPr>
          <p:nvPr/>
        </p:nvSpPr>
        <p:spPr bwMode="auto">
          <a:xfrm rot="15540000">
            <a:off x="5188787" y="2375055"/>
            <a:ext cx="720090" cy="308610"/>
          </a:xfrm>
          <a:prstGeom prst="cube">
            <a:avLst>
              <a:gd name="adj" fmla="val 82372"/>
            </a:avLst>
          </a:prstGeom>
          <a:solidFill>
            <a:schemeClr val="bg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22" name="AutoShape 5"/>
          <p:cNvSpPr>
            <a:spLocks noChangeArrowheads="1"/>
          </p:cNvSpPr>
          <p:nvPr/>
        </p:nvSpPr>
        <p:spPr bwMode="auto">
          <a:xfrm rot="15510932">
            <a:off x="5510970" y="1820624"/>
            <a:ext cx="253746" cy="905256"/>
          </a:xfrm>
          <a:prstGeom prst="cube">
            <a:avLst>
              <a:gd name="adj" fmla="val 93809"/>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3" name="AutoShape 5"/>
          <p:cNvSpPr>
            <a:spLocks noChangeArrowheads="1"/>
          </p:cNvSpPr>
          <p:nvPr/>
        </p:nvSpPr>
        <p:spPr bwMode="auto">
          <a:xfrm rot="15510932">
            <a:off x="4802287" y="1370453"/>
            <a:ext cx="720090" cy="2468880"/>
          </a:xfrm>
          <a:prstGeom prst="cube">
            <a:avLst>
              <a:gd name="adj" fmla="val 32968"/>
            </a:avLst>
          </a:prstGeom>
          <a:solidFill>
            <a:schemeClr val="accent1">
              <a:lumMod val="75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8" name="AutoShape 5"/>
          <p:cNvSpPr>
            <a:spLocks noChangeArrowheads="1"/>
          </p:cNvSpPr>
          <p:nvPr/>
        </p:nvSpPr>
        <p:spPr bwMode="auto">
          <a:xfrm rot="15510932">
            <a:off x="5438420" y="-468333"/>
            <a:ext cx="379605" cy="5321808"/>
          </a:xfrm>
          <a:prstGeom prst="cube">
            <a:avLst>
              <a:gd name="adj" fmla="val 63811"/>
            </a:avLst>
          </a:prstGeom>
          <a:solidFill>
            <a:schemeClr val="accent1">
              <a:lumMod val="75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30" name="Line 24"/>
          <p:cNvSpPr>
            <a:spLocks noChangeShapeType="1"/>
          </p:cNvSpPr>
          <p:nvPr/>
        </p:nvSpPr>
        <p:spPr bwMode="auto">
          <a:xfrm flipV="1">
            <a:off x="1331913" y="2908300"/>
            <a:ext cx="477837" cy="96838"/>
          </a:xfrm>
          <a:prstGeom prst="line">
            <a:avLst/>
          </a:prstGeom>
          <a:noFill/>
          <a:ln w="28575">
            <a:solidFill>
              <a:schemeClr val="accent2">
                <a:lumMod val="50000"/>
              </a:schemeClr>
            </a:solidFill>
            <a:round/>
            <a:headEnd type="triangle" w="med" len="med"/>
            <a:tailEnd type="triangle" w="med" len="med"/>
          </a:ln>
          <a:effectLst/>
        </p:spPr>
        <p:txBody>
          <a:bodyPr lIns="80167" tIns="40084" rIns="80167" bIns="40084" anchor="ctr">
            <a:spAutoFit/>
          </a:bodyPr>
          <a:lstStyle/>
          <a:p>
            <a:pPr>
              <a:defRPr/>
            </a:pPr>
            <a:endParaRPr lang="en-US"/>
          </a:p>
        </p:txBody>
      </p:sp>
      <p:sp>
        <p:nvSpPr>
          <p:cNvPr id="32" name="Line 24"/>
          <p:cNvSpPr>
            <a:spLocks noChangeShapeType="1"/>
          </p:cNvSpPr>
          <p:nvPr/>
        </p:nvSpPr>
        <p:spPr bwMode="auto">
          <a:xfrm flipV="1">
            <a:off x="1800225" y="2813050"/>
            <a:ext cx="477838" cy="95250"/>
          </a:xfrm>
          <a:prstGeom prst="line">
            <a:avLst/>
          </a:prstGeom>
          <a:noFill/>
          <a:ln w="28575">
            <a:solidFill>
              <a:schemeClr val="accent2">
                <a:lumMod val="50000"/>
              </a:schemeClr>
            </a:solidFill>
            <a:round/>
            <a:headEnd type="triangle" w="med" len="med"/>
            <a:tailEnd type="triangle" w="med" len="med"/>
          </a:ln>
          <a:effectLst/>
        </p:spPr>
        <p:txBody>
          <a:bodyPr lIns="80167" tIns="40084" rIns="80167" bIns="40084" anchor="ctr">
            <a:spAutoFit/>
          </a:bodyPr>
          <a:lstStyle/>
          <a:p>
            <a:pPr>
              <a:defRPr/>
            </a:pPr>
            <a:endParaRPr lang="en-US"/>
          </a:p>
        </p:txBody>
      </p:sp>
      <p:sp>
        <p:nvSpPr>
          <p:cNvPr id="123926" name="TextBox 32"/>
          <p:cNvSpPr txBox="1">
            <a:spLocks noChangeArrowheads="1"/>
          </p:cNvSpPr>
          <p:nvPr/>
        </p:nvSpPr>
        <p:spPr bwMode="auto">
          <a:xfrm>
            <a:off x="1549400" y="2960688"/>
            <a:ext cx="860425" cy="338137"/>
          </a:xfrm>
          <a:prstGeom prst="rect">
            <a:avLst/>
          </a:prstGeom>
          <a:noFill/>
          <a:ln w="9525">
            <a:noFill/>
            <a:miter lim="800000"/>
            <a:headEnd/>
            <a:tailEnd/>
          </a:ln>
        </p:spPr>
        <p:txBody>
          <a:bodyPr wrap="none">
            <a:spAutoFit/>
          </a:bodyPr>
          <a:lstStyle/>
          <a:p>
            <a:r>
              <a:rPr lang="en-US" sz="1600"/>
              <a:t>1.x </a:t>
            </a:r>
            <a:r>
              <a:rPr lang="en-US" sz="1600">
                <a:latin typeface="Calibri" pitchFamily="34" charset="0"/>
              </a:rPr>
              <a:t>* </a:t>
            </a:r>
            <a:r>
              <a:rPr lang="en-US" sz="1600"/>
              <a:t>W</a:t>
            </a:r>
          </a:p>
        </p:txBody>
      </p:sp>
      <p:sp>
        <p:nvSpPr>
          <p:cNvPr id="29" name="Line 24"/>
          <p:cNvSpPr>
            <a:spLocks noChangeShapeType="1"/>
          </p:cNvSpPr>
          <p:nvPr/>
        </p:nvSpPr>
        <p:spPr bwMode="auto">
          <a:xfrm rot="-180000" flipV="1">
            <a:off x="5667375" y="2549525"/>
            <a:ext cx="180975" cy="26988"/>
          </a:xfrm>
          <a:prstGeom prst="line">
            <a:avLst/>
          </a:prstGeom>
          <a:noFill/>
          <a:ln w="19050">
            <a:solidFill>
              <a:schemeClr val="accent2">
                <a:lumMod val="50000"/>
              </a:schemeClr>
            </a:solidFill>
            <a:round/>
            <a:headEnd type="triangle" w="med" len="med"/>
            <a:tailEnd type="triangle" w="med" len="med"/>
          </a:ln>
          <a:effectLst/>
        </p:spPr>
        <p:txBody>
          <a:bodyPr lIns="80167" tIns="40084" rIns="80167" bIns="40084" anchor="ctr">
            <a:spAutoFit/>
          </a:bodyPr>
          <a:lstStyle/>
          <a:p>
            <a:pPr>
              <a:defRPr/>
            </a:pPr>
            <a:endParaRPr lang="en-US"/>
          </a:p>
        </p:txBody>
      </p:sp>
      <p:sp>
        <p:nvSpPr>
          <p:cNvPr id="123928" name="TextBox 30"/>
          <p:cNvSpPr txBox="1">
            <a:spLocks noChangeArrowheads="1"/>
          </p:cNvSpPr>
          <p:nvPr/>
        </p:nvSpPr>
        <p:spPr bwMode="auto">
          <a:xfrm>
            <a:off x="5826125" y="2351088"/>
            <a:ext cx="555625" cy="369887"/>
          </a:xfrm>
          <a:prstGeom prst="rect">
            <a:avLst/>
          </a:prstGeom>
          <a:noFill/>
          <a:ln w="9525">
            <a:noFill/>
            <a:miter lim="800000"/>
            <a:headEnd/>
            <a:tailEnd/>
          </a:ln>
        </p:spPr>
        <p:txBody>
          <a:bodyPr wrap="none">
            <a:spAutoFit/>
          </a:bodyPr>
          <a:lstStyle/>
          <a:p>
            <a:r>
              <a:rPr lang="en-US"/>
              <a:t>T</a:t>
            </a:r>
            <a:r>
              <a:rPr lang="en-US" baseline="-25000"/>
              <a:t>FIN</a:t>
            </a:r>
          </a:p>
        </p:txBody>
      </p:sp>
      <p:sp>
        <p:nvSpPr>
          <p:cNvPr id="34" name="Line 24"/>
          <p:cNvSpPr>
            <a:spLocks noChangeShapeType="1"/>
          </p:cNvSpPr>
          <p:nvPr/>
        </p:nvSpPr>
        <p:spPr bwMode="auto">
          <a:xfrm flipH="1" flipV="1">
            <a:off x="5678488" y="2617788"/>
            <a:ext cx="9525" cy="492125"/>
          </a:xfrm>
          <a:prstGeom prst="line">
            <a:avLst/>
          </a:prstGeom>
          <a:noFill/>
          <a:ln w="19050">
            <a:solidFill>
              <a:schemeClr val="accent2">
                <a:lumMod val="50000"/>
              </a:schemeClr>
            </a:solidFill>
            <a:round/>
            <a:headEnd type="triangle" w="med" len="med"/>
            <a:tailEnd type="triangle" w="med" len="med"/>
          </a:ln>
          <a:effectLst/>
        </p:spPr>
        <p:txBody>
          <a:bodyPr lIns="80167" tIns="40084" rIns="80167" bIns="40084" anchor="ctr">
            <a:spAutoFit/>
          </a:bodyPr>
          <a:lstStyle/>
          <a:p>
            <a:pPr>
              <a:defRPr/>
            </a:pPr>
            <a:endParaRPr lang="en-US"/>
          </a:p>
        </p:txBody>
      </p:sp>
      <p:sp>
        <p:nvSpPr>
          <p:cNvPr id="123930" name="TextBox 34"/>
          <p:cNvSpPr txBox="1">
            <a:spLocks noChangeArrowheads="1"/>
          </p:cNvSpPr>
          <p:nvPr/>
        </p:nvSpPr>
        <p:spPr bwMode="auto">
          <a:xfrm>
            <a:off x="5037138" y="2492375"/>
            <a:ext cx="584200" cy="368300"/>
          </a:xfrm>
          <a:prstGeom prst="rect">
            <a:avLst/>
          </a:prstGeom>
          <a:noFill/>
          <a:ln w="9525">
            <a:noFill/>
            <a:miter lim="800000"/>
            <a:headEnd/>
            <a:tailEnd/>
          </a:ln>
        </p:spPr>
        <p:txBody>
          <a:bodyPr wrap="none">
            <a:spAutoFit/>
          </a:bodyPr>
          <a:lstStyle/>
          <a:p>
            <a:r>
              <a:rPr lang="en-US"/>
              <a:t>H</a:t>
            </a:r>
            <a:r>
              <a:rPr lang="en-US" baseline="-25000"/>
              <a:t>FIN</a:t>
            </a:r>
          </a:p>
        </p:txBody>
      </p:sp>
      <p:cxnSp>
        <p:nvCxnSpPr>
          <p:cNvPr id="38" name="Straight Connector 37"/>
          <p:cNvCxnSpPr/>
          <p:nvPr/>
        </p:nvCxnSpPr>
        <p:spPr>
          <a:xfrm>
            <a:off x="5284788" y="2293938"/>
            <a:ext cx="904875" cy="906462"/>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bwMode="auto">
          <a:xfrm>
            <a:off x="5096794" y="2107100"/>
            <a:ext cx="1280160" cy="1280160"/>
          </a:xfrm>
          <a:prstGeom prst="ellipse">
            <a:avLst/>
          </a:prstGeom>
          <a:noFill/>
          <a:ln w="76200">
            <a:solidFill>
              <a:schemeClr val="accent2"/>
            </a:solidFill>
            <a:miter lim="800000"/>
            <a:headEnd/>
            <a:tailEnd/>
          </a:ln>
          <a:effectLst/>
          <a:scene3d>
            <a:camera prst="orthographicFront">
              <a:rot lat="0" lon="0" rev="0"/>
            </a:camera>
            <a:lightRig rig="threePt" dir="t"/>
          </a:scene3d>
          <a:sp3d prstMaterial="metal"/>
        </p:spPr>
        <p:txBody>
          <a:bodyPr lIns="80167" tIns="40084" rIns="80167" bIns="40084" anchor="ctr">
            <a:spAutoFit/>
          </a:bodyPr>
          <a:lstStyle/>
          <a:p>
            <a:pPr algn="ctr">
              <a:defRPr/>
            </a:pPr>
            <a:endParaRPr lang="en-US" dirty="0"/>
          </a:p>
        </p:txBody>
      </p:sp>
    </p:spTree>
    <p:extLst>
      <p:ext uri="{BB962C8B-B14F-4D97-AF65-F5344CB8AC3E}">
        <p14:creationId xmlns:p14="http://schemas.microsoft.com/office/powerpoint/2010/main" val="14285026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5"/>
          <p:cNvSpPr>
            <a:spLocks noChangeArrowheads="1"/>
          </p:cNvSpPr>
          <p:nvPr/>
        </p:nvSpPr>
        <p:spPr bwMode="auto">
          <a:xfrm rot="15540000">
            <a:off x="5289670" y="-490322"/>
            <a:ext cx="1577340" cy="8558784"/>
          </a:xfrm>
          <a:prstGeom prst="cube">
            <a:avLst>
              <a:gd name="adj" fmla="val 67012"/>
            </a:avLst>
          </a:prstGeom>
          <a:solidFill>
            <a:schemeClr val="accent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40" name="AutoShape 5"/>
          <p:cNvSpPr>
            <a:spLocks noChangeArrowheads="1"/>
          </p:cNvSpPr>
          <p:nvPr/>
        </p:nvSpPr>
        <p:spPr bwMode="auto">
          <a:xfrm rot="15540000">
            <a:off x="5979843" y="1274183"/>
            <a:ext cx="1920240" cy="3291840"/>
          </a:xfrm>
          <a:prstGeom prst="cube">
            <a:avLst>
              <a:gd name="adj" fmla="val 53993"/>
            </a:avLst>
          </a:prstGeom>
          <a:solidFill>
            <a:schemeClr val="bg1">
              <a:lumMod val="85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41" name="AutoShape 5"/>
          <p:cNvSpPr>
            <a:spLocks noChangeArrowheads="1"/>
          </p:cNvSpPr>
          <p:nvPr/>
        </p:nvSpPr>
        <p:spPr bwMode="auto">
          <a:xfrm rot="15510932">
            <a:off x="6802342" y="1245568"/>
            <a:ext cx="274320" cy="2503170"/>
          </a:xfrm>
          <a:prstGeom prst="cube">
            <a:avLst>
              <a:gd name="adj" fmla="val 93809"/>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42" name="AutoShape 5"/>
          <p:cNvSpPr>
            <a:spLocks noChangeArrowheads="1"/>
          </p:cNvSpPr>
          <p:nvPr/>
        </p:nvSpPr>
        <p:spPr bwMode="auto">
          <a:xfrm rot="15510932">
            <a:off x="6565419" y="1039535"/>
            <a:ext cx="749808" cy="2404872"/>
          </a:xfrm>
          <a:prstGeom prst="cube">
            <a:avLst>
              <a:gd name="adj" fmla="val 32968"/>
            </a:avLst>
          </a:prstGeom>
          <a:solidFill>
            <a:schemeClr val="accent1">
              <a:lumMod val="75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46" name="AutoShape 5"/>
          <p:cNvSpPr>
            <a:spLocks noChangeArrowheads="1"/>
          </p:cNvSpPr>
          <p:nvPr/>
        </p:nvSpPr>
        <p:spPr bwMode="auto">
          <a:xfrm rot="15540000">
            <a:off x="6211370" y="2156136"/>
            <a:ext cx="720090" cy="308610"/>
          </a:xfrm>
          <a:prstGeom prst="cube">
            <a:avLst>
              <a:gd name="adj" fmla="val 82372"/>
            </a:avLst>
          </a:prstGeom>
          <a:solidFill>
            <a:schemeClr val="bg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47" name="AutoShape 5"/>
          <p:cNvSpPr>
            <a:spLocks noChangeArrowheads="1"/>
          </p:cNvSpPr>
          <p:nvPr/>
        </p:nvSpPr>
        <p:spPr bwMode="auto">
          <a:xfrm rot="15540000">
            <a:off x="5263022" y="1973581"/>
            <a:ext cx="2414016" cy="1577340"/>
          </a:xfrm>
          <a:prstGeom prst="cube">
            <a:avLst>
              <a:gd name="adj" fmla="val 65935"/>
            </a:avLst>
          </a:prstGeom>
          <a:solidFill>
            <a:schemeClr val="accent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48" name="AutoShape 5"/>
          <p:cNvSpPr>
            <a:spLocks noChangeArrowheads="1"/>
          </p:cNvSpPr>
          <p:nvPr/>
        </p:nvSpPr>
        <p:spPr bwMode="auto">
          <a:xfrm rot="15540000">
            <a:off x="5984018" y="2204617"/>
            <a:ext cx="768096" cy="308610"/>
          </a:xfrm>
          <a:prstGeom prst="cube">
            <a:avLst>
              <a:gd name="adj" fmla="val 82372"/>
            </a:avLst>
          </a:prstGeom>
          <a:solidFill>
            <a:schemeClr val="bg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49" name="AutoShape 5"/>
          <p:cNvSpPr>
            <a:spLocks noChangeArrowheads="1"/>
          </p:cNvSpPr>
          <p:nvPr/>
        </p:nvSpPr>
        <p:spPr bwMode="auto">
          <a:xfrm rot="15510932">
            <a:off x="6338729" y="1663002"/>
            <a:ext cx="253746" cy="877824"/>
          </a:xfrm>
          <a:prstGeom prst="cube">
            <a:avLst>
              <a:gd name="adj" fmla="val 93809"/>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475138" name="Rectangle 2"/>
          <p:cNvSpPr>
            <a:spLocks noGrp="1" noChangeArrowheads="1"/>
          </p:cNvSpPr>
          <p:nvPr>
            <p:ph type="title"/>
          </p:nvPr>
        </p:nvSpPr>
        <p:spPr/>
        <p:txBody>
          <a:bodyPr/>
          <a:lstStyle/>
          <a:p>
            <a:pPr>
              <a:defRPr/>
            </a:pPr>
            <a:r>
              <a:rPr lang="en-US" dirty="0" smtClean="0"/>
              <a:t>Width Quantization</a:t>
            </a:r>
            <a:endParaRPr lang="en-US" dirty="0"/>
          </a:p>
        </p:txBody>
      </p:sp>
      <p:sp>
        <p:nvSpPr>
          <p:cNvPr id="80" name="AutoShape 5"/>
          <p:cNvSpPr>
            <a:spLocks noChangeArrowheads="1"/>
          </p:cNvSpPr>
          <p:nvPr/>
        </p:nvSpPr>
        <p:spPr bwMode="auto">
          <a:xfrm rot="15510932">
            <a:off x="915656" y="61907"/>
            <a:ext cx="1644954" cy="6784848"/>
          </a:xfrm>
          <a:prstGeom prst="cube">
            <a:avLst>
              <a:gd name="adj" fmla="val 67012"/>
            </a:avLst>
          </a:prstGeom>
          <a:solidFill>
            <a:schemeClr val="accent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2" name="AutoShape 5"/>
          <p:cNvSpPr>
            <a:spLocks noChangeArrowheads="1"/>
          </p:cNvSpPr>
          <p:nvPr/>
        </p:nvSpPr>
        <p:spPr bwMode="auto">
          <a:xfrm rot="15510932">
            <a:off x="1606017" y="1509577"/>
            <a:ext cx="1644954" cy="2533304"/>
          </a:xfrm>
          <a:prstGeom prst="cube">
            <a:avLst>
              <a:gd name="adj" fmla="val 67012"/>
            </a:avLst>
          </a:prstGeom>
          <a:solidFill>
            <a:schemeClr val="bg1">
              <a:lumMod val="85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78" name="AutoShape 5"/>
          <p:cNvSpPr>
            <a:spLocks noChangeArrowheads="1"/>
          </p:cNvSpPr>
          <p:nvPr/>
        </p:nvSpPr>
        <p:spPr bwMode="auto">
          <a:xfrm rot="15510932">
            <a:off x="893874" y="961464"/>
            <a:ext cx="1644954" cy="3913632"/>
          </a:xfrm>
          <a:prstGeom prst="cube">
            <a:avLst>
              <a:gd name="adj" fmla="val 67012"/>
            </a:avLst>
          </a:prstGeom>
          <a:solidFill>
            <a:schemeClr val="accent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3" name="AutoShape 5"/>
          <p:cNvSpPr>
            <a:spLocks noChangeArrowheads="1"/>
          </p:cNvSpPr>
          <p:nvPr/>
        </p:nvSpPr>
        <p:spPr bwMode="auto">
          <a:xfrm rot="15510932">
            <a:off x="181774" y="1795493"/>
            <a:ext cx="1644954" cy="2533304"/>
          </a:xfrm>
          <a:prstGeom prst="cube">
            <a:avLst>
              <a:gd name="adj" fmla="val 67012"/>
            </a:avLst>
          </a:prstGeom>
          <a:solidFill>
            <a:schemeClr val="bg1">
              <a:lumMod val="85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1" name="AutoShape 5"/>
          <p:cNvSpPr>
            <a:spLocks noChangeArrowheads="1"/>
          </p:cNvSpPr>
          <p:nvPr/>
        </p:nvSpPr>
        <p:spPr bwMode="auto">
          <a:xfrm rot="15540000">
            <a:off x="5071168" y="1544055"/>
            <a:ext cx="1920240" cy="3108960"/>
          </a:xfrm>
          <a:prstGeom prst="cube">
            <a:avLst>
              <a:gd name="adj" fmla="val 53993"/>
            </a:avLst>
          </a:prstGeom>
          <a:solidFill>
            <a:schemeClr val="bg1">
              <a:lumMod val="85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25" name="AutoShape 5"/>
          <p:cNvSpPr>
            <a:spLocks noChangeArrowheads="1"/>
          </p:cNvSpPr>
          <p:nvPr/>
        </p:nvSpPr>
        <p:spPr bwMode="auto">
          <a:xfrm rot="15510932">
            <a:off x="5892458" y="1488888"/>
            <a:ext cx="274320" cy="2377440"/>
          </a:xfrm>
          <a:prstGeom prst="cube">
            <a:avLst>
              <a:gd name="adj" fmla="val 93809"/>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6" name="AutoShape 5"/>
          <p:cNvSpPr>
            <a:spLocks noChangeArrowheads="1"/>
          </p:cNvSpPr>
          <p:nvPr/>
        </p:nvSpPr>
        <p:spPr bwMode="auto">
          <a:xfrm rot="15510932">
            <a:off x="5643057" y="1278743"/>
            <a:ext cx="749808" cy="2286000"/>
          </a:xfrm>
          <a:prstGeom prst="cube">
            <a:avLst>
              <a:gd name="adj" fmla="val 32968"/>
            </a:avLst>
          </a:prstGeom>
          <a:solidFill>
            <a:schemeClr val="accent1">
              <a:lumMod val="75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4" name="AutoShape 5"/>
          <p:cNvSpPr>
            <a:spLocks noChangeArrowheads="1"/>
          </p:cNvSpPr>
          <p:nvPr/>
        </p:nvSpPr>
        <p:spPr bwMode="auto">
          <a:xfrm rot="15540000">
            <a:off x="5386570" y="2334305"/>
            <a:ext cx="720090" cy="308610"/>
          </a:xfrm>
          <a:prstGeom prst="cube">
            <a:avLst>
              <a:gd name="adj" fmla="val 82372"/>
            </a:avLst>
          </a:prstGeom>
          <a:solidFill>
            <a:schemeClr val="bg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6" name="AutoShape 5"/>
          <p:cNvSpPr>
            <a:spLocks noChangeArrowheads="1"/>
          </p:cNvSpPr>
          <p:nvPr/>
        </p:nvSpPr>
        <p:spPr bwMode="auto">
          <a:xfrm rot="15540000">
            <a:off x="4435730" y="2137842"/>
            <a:ext cx="2414016" cy="1577340"/>
          </a:xfrm>
          <a:prstGeom prst="cube">
            <a:avLst>
              <a:gd name="adj" fmla="val 65935"/>
            </a:avLst>
          </a:prstGeom>
          <a:solidFill>
            <a:schemeClr val="accent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17" name="AutoShape 5"/>
          <p:cNvSpPr>
            <a:spLocks noChangeArrowheads="1"/>
          </p:cNvSpPr>
          <p:nvPr/>
        </p:nvSpPr>
        <p:spPr bwMode="auto">
          <a:xfrm rot="15540000">
            <a:off x="4219748" y="1615922"/>
            <a:ext cx="1920240" cy="3291840"/>
          </a:xfrm>
          <a:prstGeom prst="cube">
            <a:avLst>
              <a:gd name="adj" fmla="val 53993"/>
            </a:avLst>
          </a:prstGeom>
          <a:solidFill>
            <a:schemeClr val="bg1">
              <a:lumMod val="85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27" name="AutoShape 5"/>
          <p:cNvSpPr>
            <a:spLocks noChangeArrowheads="1"/>
          </p:cNvSpPr>
          <p:nvPr/>
        </p:nvSpPr>
        <p:spPr bwMode="auto">
          <a:xfrm rot="15510932">
            <a:off x="1592712" y="-272943"/>
            <a:ext cx="274320" cy="5943600"/>
          </a:xfrm>
          <a:prstGeom prst="cube">
            <a:avLst>
              <a:gd name="adj" fmla="val 100000"/>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18" name="AutoShape 5"/>
          <p:cNvSpPr>
            <a:spLocks noChangeArrowheads="1"/>
          </p:cNvSpPr>
          <p:nvPr/>
        </p:nvSpPr>
        <p:spPr bwMode="auto">
          <a:xfrm rot="15510932">
            <a:off x="1543964" y="-328541"/>
            <a:ext cx="379605" cy="5907024"/>
          </a:xfrm>
          <a:prstGeom prst="cube">
            <a:avLst>
              <a:gd name="adj" fmla="val 63811"/>
            </a:avLst>
          </a:prstGeom>
          <a:solidFill>
            <a:schemeClr val="accent1">
              <a:lumMod val="75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0" name="AutoShape 5"/>
          <p:cNvSpPr>
            <a:spLocks noChangeArrowheads="1"/>
          </p:cNvSpPr>
          <p:nvPr/>
        </p:nvSpPr>
        <p:spPr bwMode="auto">
          <a:xfrm rot="15510932">
            <a:off x="5046170" y="1593965"/>
            <a:ext cx="274320" cy="2503170"/>
          </a:xfrm>
          <a:prstGeom prst="cube">
            <a:avLst>
              <a:gd name="adj" fmla="val 93809"/>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1" name="AutoShape 5"/>
          <p:cNvSpPr>
            <a:spLocks noChangeArrowheads="1"/>
          </p:cNvSpPr>
          <p:nvPr/>
        </p:nvSpPr>
        <p:spPr bwMode="auto">
          <a:xfrm rot="15540000">
            <a:off x="5188787" y="2375055"/>
            <a:ext cx="720090" cy="308610"/>
          </a:xfrm>
          <a:prstGeom prst="cube">
            <a:avLst>
              <a:gd name="adj" fmla="val 82372"/>
            </a:avLst>
          </a:prstGeom>
          <a:solidFill>
            <a:schemeClr val="bg2">
              <a:lumMod val="60000"/>
              <a:lumOff val="40000"/>
            </a:schemeClr>
          </a:solidFill>
          <a:ln w="12700">
            <a:noFill/>
            <a:miter lim="800000"/>
            <a:headEnd/>
            <a:tailEnd/>
          </a:ln>
          <a:effectLst/>
          <a:scene3d>
            <a:camera prst="orthographicFront">
              <a:rot lat="4200000" lon="600000" rev="0"/>
            </a:camera>
            <a:lightRig rig="balanced" dir="t">
              <a:rot lat="0" lon="0" rev="7800000"/>
            </a:lightRig>
          </a:scene3d>
          <a:sp3d prstMaterial="plastic"/>
        </p:spPr>
        <p:txBody>
          <a:bodyPr lIns="80167" tIns="40084" rIns="80167" bIns="40084" anchor="ctr">
            <a:spAutoFit/>
          </a:bodyPr>
          <a:lstStyle/>
          <a:p>
            <a:pPr>
              <a:defRPr/>
            </a:pPr>
            <a:endParaRPr lang="en-US" dirty="0"/>
          </a:p>
        </p:txBody>
      </p:sp>
      <p:sp>
        <p:nvSpPr>
          <p:cNvPr id="22" name="AutoShape 5"/>
          <p:cNvSpPr>
            <a:spLocks noChangeArrowheads="1"/>
          </p:cNvSpPr>
          <p:nvPr/>
        </p:nvSpPr>
        <p:spPr bwMode="auto">
          <a:xfrm rot="15510932">
            <a:off x="5510970" y="1820624"/>
            <a:ext cx="253746" cy="905256"/>
          </a:xfrm>
          <a:prstGeom prst="cube">
            <a:avLst>
              <a:gd name="adj" fmla="val 93809"/>
            </a:avLst>
          </a:prstGeom>
          <a:solidFill>
            <a:schemeClr val="bg2">
              <a:lumMod val="60000"/>
              <a:lumOff val="40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3" name="AutoShape 5"/>
          <p:cNvSpPr>
            <a:spLocks noChangeArrowheads="1"/>
          </p:cNvSpPr>
          <p:nvPr/>
        </p:nvSpPr>
        <p:spPr bwMode="auto">
          <a:xfrm rot="15510932">
            <a:off x="4802287" y="1370453"/>
            <a:ext cx="720090" cy="2468880"/>
          </a:xfrm>
          <a:prstGeom prst="cube">
            <a:avLst>
              <a:gd name="adj" fmla="val 32968"/>
            </a:avLst>
          </a:prstGeom>
          <a:solidFill>
            <a:schemeClr val="accent1">
              <a:lumMod val="75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28" name="AutoShape 5"/>
          <p:cNvSpPr>
            <a:spLocks noChangeArrowheads="1"/>
          </p:cNvSpPr>
          <p:nvPr/>
        </p:nvSpPr>
        <p:spPr bwMode="auto">
          <a:xfrm rot="15510932">
            <a:off x="5844911" y="-1760444"/>
            <a:ext cx="379605" cy="7744968"/>
          </a:xfrm>
          <a:prstGeom prst="cube">
            <a:avLst>
              <a:gd name="adj" fmla="val 63811"/>
            </a:avLst>
          </a:prstGeom>
          <a:solidFill>
            <a:schemeClr val="accent1">
              <a:lumMod val="75000"/>
            </a:schemeClr>
          </a:solidFill>
          <a:ln w="12700">
            <a:noFill/>
            <a:miter lim="800000"/>
            <a:headEnd/>
            <a:tailEnd/>
          </a:ln>
          <a:effectLst/>
          <a:scene3d>
            <a:camera prst="orthographicFront">
              <a:rot lat="4200000" lon="600000" rev="0"/>
            </a:camera>
            <a:lightRig rig="threePt" dir="t"/>
          </a:scene3d>
          <a:sp3d prstMaterial="metal"/>
        </p:spPr>
        <p:txBody>
          <a:bodyPr lIns="80167" tIns="40084" rIns="80167" bIns="40084" anchor="ctr">
            <a:spAutoFit/>
          </a:bodyPr>
          <a:lstStyle/>
          <a:p>
            <a:pPr>
              <a:defRPr/>
            </a:pPr>
            <a:endParaRPr lang="en-US" dirty="0"/>
          </a:p>
        </p:txBody>
      </p:sp>
      <p:sp>
        <p:nvSpPr>
          <p:cNvPr id="30" name="Line 24"/>
          <p:cNvSpPr>
            <a:spLocks noChangeShapeType="1"/>
          </p:cNvSpPr>
          <p:nvPr/>
        </p:nvSpPr>
        <p:spPr bwMode="auto">
          <a:xfrm flipV="1">
            <a:off x="1331913" y="2908300"/>
            <a:ext cx="477837" cy="96838"/>
          </a:xfrm>
          <a:prstGeom prst="line">
            <a:avLst/>
          </a:prstGeom>
          <a:noFill/>
          <a:ln w="28575">
            <a:solidFill>
              <a:schemeClr val="accent2">
                <a:lumMod val="50000"/>
              </a:schemeClr>
            </a:solidFill>
            <a:round/>
            <a:headEnd type="triangle" w="med" len="med"/>
            <a:tailEnd type="triangle" w="med" len="med"/>
          </a:ln>
          <a:effectLst/>
        </p:spPr>
        <p:txBody>
          <a:bodyPr lIns="80167" tIns="40084" rIns="80167" bIns="40084" anchor="ctr">
            <a:spAutoFit/>
          </a:bodyPr>
          <a:lstStyle/>
          <a:p>
            <a:pPr>
              <a:defRPr/>
            </a:pPr>
            <a:endParaRPr lang="en-US"/>
          </a:p>
        </p:txBody>
      </p:sp>
      <p:sp>
        <p:nvSpPr>
          <p:cNvPr id="32" name="Line 24"/>
          <p:cNvSpPr>
            <a:spLocks noChangeShapeType="1"/>
          </p:cNvSpPr>
          <p:nvPr/>
        </p:nvSpPr>
        <p:spPr bwMode="auto">
          <a:xfrm flipV="1">
            <a:off x="1800225" y="2813050"/>
            <a:ext cx="477838" cy="95250"/>
          </a:xfrm>
          <a:prstGeom prst="line">
            <a:avLst/>
          </a:prstGeom>
          <a:noFill/>
          <a:ln w="28575">
            <a:solidFill>
              <a:schemeClr val="accent2">
                <a:lumMod val="50000"/>
              </a:schemeClr>
            </a:solidFill>
            <a:round/>
            <a:headEnd type="triangle" w="med" len="med"/>
            <a:tailEnd type="triangle" w="med" len="med"/>
          </a:ln>
          <a:effectLst/>
        </p:spPr>
        <p:txBody>
          <a:bodyPr lIns="80167" tIns="40084" rIns="80167" bIns="40084" anchor="ctr">
            <a:spAutoFit/>
          </a:bodyPr>
          <a:lstStyle/>
          <a:p>
            <a:pPr>
              <a:defRPr/>
            </a:pPr>
            <a:endParaRPr lang="en-US"/>
          </a:p>
        </p:txBody>
      </p:sp>
      <p:sp>
        <p:nvSpPr>
          <p:cNvPr id="29" name="Line 24"/>
          <p:cNvSpPr>
            <a:spLocks noChangeShapeType="1"/>
          </p:cNvSpPr>
          <p:nvPr/>
        </p:nvSpPr>
        <p:spPr bwMode="auto">
          <a:xfrm rot="-180000" flipV="1">
            <a:off x="5908675" y="2930525"/>
            <a:ext cx="815975" cy="117475"/>
          </a:xfrm>
          <a:prstGeom prst="line">
            <a:avLst/>
          </a:prstGeom>
          <a:noFill/>
          <a:ln w="38100">
            <a:solidFill>
              <a:schemeClr val="accent2">
                <a:lumMod val="50000"/>
              </a:schemeClr>
            </a:solidFill>
            <a:round/>
            <a:headEnd type="triangle" w="med" len="med"/>
            <a:tailEnd type="triangle" w="med" len="med"/>
          </a:ln>
          <a:effectLst/>
        </p:spPr>
        <p:txBody>
          <a:bodyPr lIns="80167" tIns="40084" rIns="80167" bIns="40084" anchor="ctr">
            <a:spAutoFit/>
          </a:bodyPr>
          <a:lstStyle/>
          <a:p>
            <a:pPr>
              <a:defRPr/>
            </a:pPr>
            <a:endParaRPr lang="en-US" dirty="0"/>
          </a:p>
        </p:txBody>
      </p:sp>
      <p:sp>
        <p:nvSpPr>
          <p:cNvPr id="125982" name="TextBox 30"/>
          <p:cNvSpPr txBox="1">
            <a:spLocks noChangeArrowheads="1"/>
          </p:cNvSpPr>
          <p:nvPr/>
        </p:nvSpPr>
        <p:spPr bwMode="auto">
          <a:xfrm rot="-662901">
            <a:off x="5599113" y="1762125"/>
            <a:ext cx="1631950" cy="400050"/>
          </a:xfrm>
          <a:prstGeom prst="rect">
            <a:avLst/>
          </a:prstGeom>
          <a:noFill/>
          <a:ln w="9525">
            <a:noFill/>
            <a:miter lim="800000"/>
            <a:headEnd/>
            <a:tailEnd/>
          </a:ln>
        </p:spPr>
        <p:txBody>
          <a:bodyPr>
            <a:spAutoFit/>
          </a:bodyPr>
          <a:lstStyle/>
          <a:p>
            <a:r>
              <a:rPr lang="en-US" sz="2000"/>
              <a:t>+1 Fin Pitch</a:t>
            </a:r>
            <a:endParaRPr lang="en-US" sz="2800"/>
          </a:p>
        </p:txBody>
      </p:sp>
      <p:sp>
        <p:nvSpPr>
          <p:cNvPr id="125983" name="Rectangle 49"/>
          <p:cNvSpPr>
            <a:spLocks noChangeArrowheads="1"/>
          </p:cNvSpPr>
          <p:nvPr/>
        </p:nvSpPr>
        <p:spPr bwMode="auto">
          <a:xfrm rot="-712142">
            <a:off x="6765925" y="2589213"/>
            <a:ext cx="1109663" cy="368300"/>
          </a:xfrm>
          <a:prstGeom prst="rect">
            <a:avLst/>
          </a:prstGeom>
          <a:noFill/>
          <a:ln w="9525">
            <a:noFill/>
            <a:miter lim="800000"/>
            <a:headEnd/>
            <a:tailEnd/>
          </a:ln>
        </p:spPr>
        <p:txBody>
          <a:bodyPr wrap="none">
            <a:spAutoFit/>
          </a:bodyPr>
          <a:lstStyle/>
          <a:p>
            <a:r>
              <a:rPr lang="en-US"/>
              <a:t> </a:t>
            </a:r>
            <a:r>
              <a:rPr lang="en-US">
                <a:sym typeface="Wingdings" pitchFamily="2" charset="2"/>
              </a:rPr>
              <a:t> </a:t>
            </a:r>
            <a:r>
              <a:rPr lang="en-US"/>
              <a:t>2 x W</a:t>
            </a:r>
          </a:p>
        </p:txBody>
      </p:sp>
      <p:sp>
        <p:nvSpPr>
          <p:cNvPr id="125984" name="TextBox 32"/>
          <p:cNvSpPr txBox="1">
            <a:spLocks noChangeArrowheads="1"/>
          </p:cNvSpPr>
          <p:nvPr/>
        </p:nvSpPr>
        <p:spPr bwMode="auto">
          <a:xfrm>
            <a:off x="1549400" y="2960688"/>
            <a:ext cx="860425" cy="338137"/>
          </a:xfrm>
          <a:prstGeom prst="rect">
            <a:avLst/>
          </a:prstGeom>
          <a:noFill/>
          <a:ln w="9525">
            <a:noFill/>
            <a:miter lim="800000"/>
            <a:headEnd/>
            <a:tailEnd/>
          </a:ln>
        </p:spPr>
        <p:txBody>
          <a:bodyPr wrap="none">
            <a:spAutoFit/>
          </a:bodyPr>
          <a:lstStyle/>
          <a:p>
            <a:r>
              <a:rPr lang="en-US" sz="1600"/>
              <a:t>1.x </a:t>
            </a:r>
            <a:r>
              <a:rPr lang="en-US" sz="1600">
                <a:latin typeface="Calibri" pitchFamily="34" charset="0"/>
              </a:rPr>
              <a:t>* </a:t>
            </a:r>
            <a:r>
              <a:rPr lang="en-US" sz="1600"/>
              <a:t>W</a:t>
            </a:r>
          </a:p>
        </p:txBody>
      </p:sp>
    </p:spTree>
    <p:extLst>
      <p:ext uri="{BB962C8B-B14F-4D97-AF65-F5344CB8AC3E}">
        <p14:creationId xmlns:p14="http://schemas.microsoft.com/office/powerpoint/2010/main" val="2780927944"/>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 name="Picture 2" descr="image002"/>
          <p:cNvPicPr>
            <a:picLocks noChangeAspect="1" noChangeArrowheads="1"/>
          </p:cNvPicPr>
          <p:nvPr/>
        </p:nvPicPr>
        <p:blipFill>
          <a:blip r:embed="rId4"/>
          <a:srcRect b="10356"/>
          <a:stretch>
            <a:fillRect/>
          </a:stretch>
        </p:blipFill>
        <p:spPr bwMode="auto">
          <a:xfrm>
            <a:off x="3598863" y="2243138"/>
            <a:ext cx="5390924" cy="3558948"/>
          </a:xfrm>
          <a:prstGeom prst="rect">
            <a:avLst/>
          </a:prstGeom>
          <a:noFill/>
          <a:ln w="9525">
            <a:noFill/>
            <a:miter lim="800000"/>
            <a:headEnd/>
            <a:tailEnd/>
          </a:ln>
        </p:spPr>
      </p:pic>
      <p:sp>
        <p:nvSpPr>
          <p:cNvPr id="105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pSp>
        <p:nvGrpSpPr>
          <p:cNvPr id="1053" name="Group 2"/>
          <p:cNvGrpSpPr>
            <a:grpSpLocks/>
          </p:cNvGrpSpPr>
          <p:nvPr/>
        </p:nvGrpSpPr>
        <p:grpSpPr bwMode="auto">
          <a:xfrm>
            <a:off x="249238" y="2625725"/>
            <a:ext cx="3482975" cy="2355850"/>
            <a:chOff x="249526" y="2391390"/>
            <a:chExt cx="3705225" cy="2590800"/>
          </a:xfrm>
        </p:grpSpPr>
        <p:graphicFrame>
          <p:nvGraphicFramePr>
            <p:cNvPr id="1050" name="Object 26"/>
            <p:cNvGraphicFramePr>
              <a:graphicFrameLocks noChangeAspect="1"/>
            </p:cNvGraphicFramePr>
            <p:nvPr/>
          </p:nvGraphicFramePr>
          <p:xfrm>
            <a:off x="249526" y="2524125"/>
            <a:ext cx="3705225" cy="2352675"/>
          </p:xfrm>
          <a:graphic>
            <a:graphicData uri="http://schemas.openxmlformats.org/presentationml/2006/ole">
              <mc:AlternateContent xmlns:mc="http://schemas.openxmlformats.org/markup-compatibility/2006">
                <mc:Choice xmlns:v="urn:schemas-microsoft-com:vml" Requires="v">
                  <p:oleObj spid="_x0000_s9248" name="Visio" r:id="rId5" imgW="2291204" imgH="1452347" progId="">
                    <p:embed/>
                  </p:oleObj>
                </mc:Choice>
                <mc:Fallback>
                  <p:oleObj name="Visio" r:id="rId5" imgW="2291204" imgH="145234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26" y="2524125"/>
                          <a:ext cx="3705225" cy="235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8" name="Oval 5"/>
            <p:cNvSpPr>
              <a:spLocks noChangeArrowheads="1"/>
            </p:cNvSpPr>
            <p:nvPr/>
          </p:nvSpPr>
          <p:spPr bwMode="auto">
            <a:xfrm>
              <a:off x="2759708" y="3381990"/>
              <a:ext cx="762000" cy="1066800"/>
            </a:xfrm>
            <a:prstGeom prst="ellipse">
              <a:avLst/>
            </a:prstGeom>
            <a:noFill/>
            <a:ln w="12700" algn="ctr">
              <a:solidFill>
                <a:srgbClr val="FF0000"/>
              </a:solidFill>
              <a:round/>
              <a:headEnd/>
              <a:tailEnd/>
            </a:ln>
          </p:spPr>
          <p:txBody>
            <a:bodyPr wrap="none" lIns="80167" tIns="40084" rIns="80167" bIns="40084" anchor="ctr">
              <a:spAutoFit/>
            </a:bodyPr>
            <a:lstStyle/>
            <a:p>
              <a:pPr algn="ctr" defTabSz="801688" eaLnBrk="0" fontAlgn="ctr" hangingPunct="0">
                <a:lnSpc>
                  <a:spcPct val="80000"/>
                </a:lnSpc>
                <a:spcBef>
                  <a:spcPct val="50000"/>
                </a:spcBef>
                <a:buClr>
                  <a:schemeClr val="bg2"/>
                </a:buClr>
                <a:buSzPct val="125000"/>
                <a:buFont typeface="Wingdings" pitchFamily="2" charset="2"/>
                <a:buNone/>
              </a:pPr>
              <a:endParaRPr lang="en-US" sz="1000"/>
            </a:p>
          </p:txBody>
        </p:sp>
        <p:sp>
          <p:nvSpPr>
            <p:cNvPr id="1069" name="Oval 11"/>
            <p:cNvSpPr>
              <a:spLocks noChangeArrowheads="1"/>
            </p:cNvSpPr>
            <p:nvPr/>
          </p:nvSpPr>
          <p:spPr bwMode="auto">
            <a:xfrm>
              <a:off x="719016" y="2391390"/>
              <a:ext cx="990600" cy="685800"/>
            </a:xfrm>
            <a:prstGeom prst="ellipse">
              <a:avLst/>
            </a:prstGeom>
            <a:noFill/>
            <a:ln w="12700" algn="ctr">
              <a:solidFill>
                <a:srgbClr val="00B050"/>
              </a:solidFill>
              <a:round/>
              <a:headEnd/>
              <a:tailEnd/>
            </a:ln>
          </p:spPr>
          <p:txBody>
            <a:bodyPr wrap="none" lIns="80167" tIns="40084" rIns="80167" bIns="40084" anchor="ctr">
              <a:spAutoFit/>
            </a:bodyPr>
            <a:lstStyle/>
            <a:p>
              <a:pPr algn="ctr" defTabSz="801688" eaLnBrk="0" fontAlgn="ctr" hangingPunct="0">
                <a:lnSpc>
                  <a:spcPct val="80000"/>
                </a:lnSpc>
                <a:spcBef>
                  <a:spcPct val="50000"/>
                </a:spcBef>
                <a:buClr>
                  <a:schemeClr val="bg2"/>
                </a:buClr>
                <a:buSzPct val="125000"/>
                <a:buFont typeface="Wingdings" pitchFamily="2" charset="2"/>
                <a:buNone/>
              </a:pPr>
              <a:endParaRPr lang="en-US" sz="1000"/>
            </a:p>
          </p:txBody>
        </p:sp>
        <p:sp>
          <p:nvSpPr>
            <p:cNvPr id="16" name="Oval 15"/>
            <p:cNvSpPr/>
            <p:nvPr/>
          </p:nvSpPr>
          <p:spPr bwMode="auto">
            <a:xfrm>
              <a:off x="1634341" y="2848795"/>
              <a:ext cx="761648" cy="2133395"/>
            </a:xfrm>
            <a:prstGeom prst="ellipse">
              <a:avLst/>
            </a:prstGeom>
            <a:noFill/>
            <a:ln w="12700" cap="flat" cmpd="sng" algn="ctr">
              <a:solidFill>
                <a:schemeClr val="tx1">
                  <a:lumMod val="75000"/>
                </a:schemeClr>
              </a:solidFill>
              <a:prstDash val="solid"/>
              <a:round/>
              <a:headEnd type="none" w="med" len="med"/>
              <a:tailEnd type="none" w="med" len="med"/>
            </a:ln>
            <a:effectLst/>
          </p:spPr>
          <p:txBody>
            <a:bodyPr wrap="none" lIns="80167" tIns="40084" rIns="80167" bIns="40084" anchor="ctr">
              <a:spAutoFit/>
            </a:bodyPr>
            <a:lstStyle/>
            <a:p>
              <a:pPr algn="ctr" defTabSz="801688" eaLnBrk="0" fontAlgn="ctr" hangingPunct="0">
                <a:lnSpc>
                  <a:spcPct val="80000"/>
                </a:lnSpc>
                <a:spcBef>
                  <a:spcPct val="50000"/>
                </a:spcBef>
                <a:buClr>
                  <a:schemeClr val="bg2"/>
                </a:buClr>
                <a:buSzPct val="125000"/>
                <a:buFont typeface="Wingdings" pitchFamily="2" charset="2"/>
                <a:buNone/>
                <a:defRPr/>
              </a:pPr>
              <a:endParaRPr lang="en-US" sz="1000"/>
            </a:p>
          </p:txBody>
        </p:sp>
        <p:sp>
          <p:nvSpPr>
            <p:cNvPr id="17" name="Oval 16"/>
            <p:cNvSpPr/>
            <p:nvPr/>
          </p:nvSpPr>
          <p:spPr bwMode="auto">
            <a:xfrm>
              <a:off x="795008" y="2848795"/>
              <a:ext cx="761649" cy="2133395"/>
            </a:xfrm>
            <a:prstGeom prst="ellipse">
              <a:avLst/>
            </a:prstGeom>
            <a:noFill/>
            <a:ln w="12700" cap="flat" cmpd="sng" algn="ctr">
              <a:solidFill>
                <a:schemeClr val="accent2">
                  <a:lumMod val="40000"/>
                  <a:lumOff val="60000"/>
                </a:schemeClr>
              </a:solidFill>
              <a:prstDash val="solid"/>
              <a:round/>
              <a:headEnd type="none" w="med" len="med"/>
              <a:tailEnd type="none" w="med" len="med"/>
            </a:ln>
            <a:effectLst/>
          </p:spPr>
          <p:txBody>
            <a:bodyPr wrap="none" lIns="80167" tIns="40084" rIns="80167" bIns="40084" anchor="ctr">
              <a:spAutoFit/>
            </a:bodyPr>
            <a:lstStyle/>
            <a:p>
              <a:pPr algn="ctr" defTabSz="801688" eaLnBrk="0" fontAlgn="ctr" hangingPunct="0">
                <a:lnSpc>
                  <a:spcPct val="80000"/>
                </a:lnSpc>
                <a:spcBef>
                  <a:spcPct val="50000"/>
                </a:spcBef>
                <a:buClr>
                  <a:schemeClr val="bg2"/>
                </a:buClr>
                <a:buSzPct val="125000"/>
                <a:buFont typeface="Wingdings" pitchFamily="2" charset="2"/>
                <a:buNone/>
                <a:defRPr/>
              </a:pPr>
              <a:endParaRPr lang="en-US" sz="1000"/>
            </a:p>
          </p:txBody>
        </p:sp>
      </p:grpSp>
      <p:sp>
        <p:nvSpPr>
          <p:cNvPr id="11" name="Oval 10"/>
          <p:cNvSpPr>
            <a:spLocks noChangeArrowheads="1"/>
          </p:cNvSpPr>
          <p:nvPr/>
        </p:nvSpPr>
        <p:spPr bwMode="auto">
          <a:xfrm>
            <a:off x="4211638" y="4124325"/>
            <a:ext cx="92075" cy="92075"/>
          </a:xfrm>
          <a:prstGeom prst="ellipse">
            <a:avLst/>
          </a:prstGeom>
          <a:solidFill>
            <a:srgbClr val="F4C6C7">
              <a:alpha val="18039"/>
            </a:srgbClr>
          </a:solidFill>
          <a:ln w="19050" algn="ctr">
            <a:solidFill>
              <a:schemeClr val="tx1"/>
            </a:solidFill>
            <a:round/>
            <a:headEnd/>
            <a:tailEnd/>
          </a:ln>
        </p:spPr>
        <p:txBody>
          <a:bodyPr wrap="none" anchor="ctr"/>
          <a:lstStyle/>
          <a:p>
            <a:pPr algn="ctr" defTabSz="914400"/>
            <a:endParaRPr lang="en-US" sz="1400" b="1">
              <a:solidFill>
                <a:srgbClr val="000000"/>
              </a:solidFill>
              <a:ea typeface="MS PGothic" pitchFamily="34" charset="-128"/>
            </a:endParaRPr>
          </a:p>
        </p:txBody>
      </p:sp>
      <p:sp>
        <p:nvSpPr>
          <p:cNvPr id="14" name="Oval 13"/>
          <p:cNvSpPr>
            <a:spLocks noChangeArrowheads="1"/>
          </p:cNvSpPr>
          <p:nvPr/>
        </p:nvSpPr>
        <p:spPr bwMode="auto">
          <a:xfrm>
            <a:off x="4413250" y="4281488"/>
            <a:ext cx="90488" cy="90487"/>
          </a:xfrm>
          <a:prstGeom prst="ellipse">
            <a:avLst/>
          </a:prstGeom>
          <a:solidFill>
            <a:srgbClr val="F4C6C7">
              <a:alpha val="18039"/>
            </a:srgbClr>
          </a:solidFill>
          <a:ln w="19050" algn="ctr">
            <a:solidFill>
              <a:schemeClr val="tx1"/>
            </a:solidFill>
            <a:round/>
            <a:headEnd/>
            <a:tailEnd/>
          </a:ln>
        </p:spPr>
        <p:txBody>
          <a:bodyPr wrap="none" anchor="ctr"/>
          <a:lstStyle/>
          <a:p>
            <a:pPr algn="ctr" defTabSz="914400"/>
            <a:endParaRPr lang="en-US" sz="1400" b="1">
              <a:solidFill>
                <a:srgbClr val="000000"/>
              </a:solidFill>
              <a:ea typeface="MS PGothic" pitchFamily="34" charset="-128"/>
            </a:endParaRPr>
          </a:p>
        </p:txBody>
      </p:sp>
      <p:sp>
        <p:nvSpPr>
          <p:cNvPr id="15" name="Oval 14"/>
          <p:cNvSpPr>
            <a:spLocks noChangeArrowheads="1"/>
          </p:cNvSpPr>
          <p:nvPr/>
        </p:nvSpPr>
        <p:spPr bwMode="auto">
          <a:xfrm>
            <a:off x="4413250" y="4124325"/>
            <a:ext cx="90488" cy="92075"/>
          </a:xfrm>
          <a:prstGeom prst="ellipse">
            <a:avLst/>
          </a:prstGeom>
          <a:solidFill>
            <a:srgbClr val="F4C6C7">
              <a:alpha val="18039"/>
            </a:srgbClr>
          </a:solidFill>
          <a:ln w="19050" algn="ctr">
            <a:solidFill>
              <a:schemeClr val="tx1"/>
            </a:solidFill>
            <a:round/>
            <a:headEnd/>
            <a:tailEnd/>
          </a:ln>
        </p:spPr>
        <p:txBody>
          <a:bodyPr wrap="none" anchor="ctr"/>
          <a:lstStyle/>
          <a:p>
            <a:pPr algn="ctr" defTabSz="914400"/>
            <a:endParaRPr lang="en-US" sz="1400" b="1">
              <a:solidFill>
                <a:srgbClr val="000000"/>
              </a:solidFill>
              <a:ea typeface="MS PGothic" pitchFamily="34" charset="-128"/>
            </a:endParaRPr>
          </a:p>
        </p:txBody>
      </p:sp>
      <p:sp>
        <p:nvSpPr>
          <p:cNvPr id="18" name="Oval 17"/>
          <p:cNvSpPr>
            <a:spLocks noChangeArrowheads="1"/>
          </p:cNvSpPr>
          <p:nvPr/>
        </p:nvSpPr>
        <p:spPr bwMode="auto">
          <a:xfrm>
            <a:off x="4605338" y="4281488"/>
            <a:ext cx="92075" cy="90487"/>
          </a:xfrm>
          <a:prstGeom prst="ellipse">
            <a:avLst/>
          </a:prstGeom>
          <a:solidFill>
            <a:srgbClr val="F4C6C7">
              <a:alpha val="18039"/>
            </a:srgbClr>
          </a:solidFill>
          <a:ln w="19050" algn="ctr">
            <a:solidFill>
              <a:schemeClr val="tx1"/>
            </a:solidFill>
            <a:round/>
            <a:headEnd/>
            <a:tailEnd/>
          </a:ln>
        </p:spPr>
        <p:txBody>
          <a:bodyPr wrap="none" anchor="ctr"/>
          <a:lstStyle/>
          <a:p>
            <a:pPr algn="ctr" defTabSz="914400"/>
            <a:endParaRPr lang="en-US" sz="1400" b="1">
              <a:solidFill>
                <a:srgbClr val="000000"/>
              </a:solidFill>
              <a:ea typeface="MS PGothic" pitchFamily="34" charset="-128"/>
            </a:endParaRPr>
          </a:p>
        </p:txBody>
      </p:sp>
      <p:sp>
        <p:nvSpPr>
          <p:cNvPr id="19" name="Oval 18"/>
          <p:cNvSpPr>
            <a:spLocks noChangeArrowheads="1"/>
          </p:cNvSpPr>
          <p:nvPr/>
        </p:nvSpPr>
        <p:spPr bwMode="auto">
          <a:xfrm>
            <a:off x="4605338" y="4124325"/>
            <a:ext cx="92075" cy="92075"/>
          </a:xfrm>
          <a:prstGeom prst="ellipse">
            <a:avLst/>
          </a:prstGeom>
          <a:solidFill>
            <a:srgbClr val="F4C6C7">
              <a:alpha val="18039"/>
            </a:srgbClr>
          </a:solidFill>
          <a:ln w="19050" algn="ctr">
            <a:solidFill>
              <a:schemeClr val="tx1"/>
            </a:solidFill>
            <a:round/>
            <a:headEnd/>
            <a:tailEnd/>
          </a:ln>
        </p:spPr>
        <p:txBody>
          <a:bodyPr wrap="none" anchor="ctr"/>
          <a:lstStyle/>
          <a:p>
            <a:pPr algn="ctr" defTabSz="914400"/>
            <a:endParaRPr lang="en-US" sz="1400" b="1">
              <a:solidFill>
                <a:srgbClr val="000000"/>
              </a:solidFill>
              <a:ea typeface="MS PGothic" pitchFamily="34" charset="-128"/>
            </a:endParaRPr>
          </a:p>
        </p:txBody>
      </p:sp>
      <p:sp>
        <p:nvSpPr>
          <p:cNvPr id="20" name="Oval 19"/>
          <p:cNvSpPr>
            <a:spLocks noChangeArrowheads="1"/>
          </p:cNvSpPr>
          <p:nvPr/>
        </p:nvSpPr>
        <p:spPr bwMode="auto">
          <a:xfrm>
            <a:off x="4773613" y="4124325"/>
            <a:ext cx="92075" cy="92075"/>
          </a:xfrm>
          <a:prstGeom prst="ellipse">
            <a:avLst/>
          </a:prstGeom>
          <a:solidFill>
            <a:srgbClr val="F4C6C7">
              <a:alpha val="18039"/>
            </a:srgbClr>
          </a:solidFill>
          <a:ln w="19050" algn="ctr">
            <a:solidFill>
              <a:schemeClr val="tx1"/>
            </a:solidFill>
            <a:round/>
            <a:headEnd/>
            <a:tailEnd/>
          </a:ln>
        </p:spPr>
        <p:txBody>
          <a:bodyPr wrap="none" anchor="ctr"/>
          <a:lstStyle/>
          <a:p>
            <a:pPr algn="ctr" defTabSz="914400"/>
            <a:endParaRPr lang="en-US" sz="1400" b="1">
              <a:solidFill>
                <a:srgbClr val="000000"/>
              </a:solidFill>
              <a:ea typeface="MS PGothic" pitchFamily="34" charset="-128"/>
            </a:endParaRPr>
          </a:p>
        </p:txBody>
      </p:sp>
      <p:sp>
        <p:nvSpPr>
          <p:cNvPr id="21" name="Oval 20"/>
          <p:cNvSpPr>
            <a:spLocks noChangeArrowheads="1"/>
          </p:cNvSpPr>
          <p:nvPr/>
        </p:nvSpPr>
        <p:spPr bwMode="auto">
          <a:xfrm>
            <a:off x="4605338" y="3952875"/>
            <a:ext cx="92075" cy="92075"/>
          </a:xfrm>
          <a:prstGeom prst="ellipse">
            <a:avLst/>
          </a:prstGeom>
          <a:solidFill>
            <a:srgbClr val="F4C6C7">
              <a:alpha val="18039"/>
            </a:srgbClr>
          </a:solidFill>
          <a:ln w="19050" algn="ctr">
            <a:solidFill>
              <a:schemeClr val="tx1"/>
            </a:solidFill>
            <a:round/>
            <a:headEnd/>
            <a:tailEnd/>
          </a:ln>
        </p:spPr>
        <p:txBody>
          <a:bodyPr wrap="none" anchor="ctr"/>
          <a:lstStyle/>
          <a:p>
            <a:pPr algn="ctr" defTabSz="914400"/>
            <a:endParaRPr lang="en-US" sz="1400" b="1">
              <a:solidFill>
                <a:srgbClr val="000000"/>
              </a:solidFill>
              <a:ea typeface="MS PGothic" pitchFamily="34" charset="-128"/>
            </a:endParaRPr>
          </a:p>
        </p:txBody>
      </p:sp>
      <p:sp>
        <p:nvSpPr>
          <p:cNvPr id="22" name="Oval 21"/>
          <p:cNvSpPr>
            <a:spLocks noChangeArrowheads="1"/>
          </p:cNvSpPr>
          <p:nvPr/>
        </p:nvSpPr>
        <p:spPr bwMode="auto">
          <a:xfrm>
            <a:off x="4413250" y="3952875"/>
            <a:ext cx="90488" cy="92075"/>
          </a:xfrm>
          <a:prstGeom prst="ellipse">
            <a:avLst/>
          </a:prstGeom>
          <a:solidFill>
            <a:srgbClr val="F4C6C7">
              <a:alpha val="18039"/>
            </a:srgbClr>
          </a:solidFill>
          <a:ln w="19050" algn="ctr">
            <a:solidFill>
              <a:schemeClr val="tx1"/>
            </a:solidFill>
            <a:round/>
            <a:headEnd/>
            <a:tailEnd/>
          </a:ln>
        </p:spPr>
        <p:txBody>
          <a:bodyPr wrap="none" anchor="ctr"/>
          <a:lstStyle/>
          <a:p>
            <a:pPr algn="ctr" defTabSz="914400"/>
            <a:endParaRPr lang="en-US" sz="1400" b="1">
              <a:solidFill>
                <a:srgbClr val="000000"/>
              </a:solidFill>
              <a:ea typeface="MS PGothic" pitchFamily="34" charset="-128"/>
            </a:endParaRPr>
          </a:p>
        </p:txBody>
      </p:sp>
      <p:sp>
        <p:nvSpPr>
          <p:cNvPr id="23" name="Oval 22"/>
          <p:cNvSpPr>
            <a:spLocks noChangeArrowheads="1"/>
          </p:cNvSpPr>
          <p:nvPr/>
        </p:nvSpPr>
        <p:spPr bwMode="auto">
          <a:xfrm>
            <a:off x="4211638" y="3744913"/>
            <a:ext cx="92075" cy="90487"/>
          </a:xfrm>
          <a:prstGeom prst="ellipse">
            <a:avLst/>
          </a:prstGeom>
          <a:solidFill>
            <a:srgbClr val="F4C6C7">
              <a:alpha val="18039"/>
            </a:srgbClr>
          </a:solidFill>
          <a:ln w="19050" algn="ctr">
            <a:solidFill>
              <a:schemeClr val="tx1"/>
            </a:solidFill>
            <a:round/>
            <a:headEnd/>
            <a:tailEnd/>
          </a:ln>
        </p:spPr>
        <p:txBody>
          <a:bodyPr wrap="none" anchor="ctr"/>
          <a:lstStyle/>
          <a:p>
            <a:pPr algn="ctr" defTabSz="914400"/>
            <a:endParaRPr lang="en-US" sz="1400" b="1">
              <a:solidFill>
                <a:srgbClr val="000000"/>
              </a:solidFill>
              <a:ea typeface="MS PGothic" pitchFamily="34" charset="-128"/>
            </a:endParaRPr>
          </a:p>
        </p:txBody>
      </p:sp>
      <p:sp>
        <p:nvSpPr>
          <p:cNvPr id="28" name="Oval 27"/>
          <p:cNvSpPr>
            <a:spLocks noChangeArrowheads="1"/>
          </p:cNvSpPr>
          <p:nvPr/>
        </p:nvSpPr>
        <p:spPr bwMode="auto">
          <a:xfrm>
            <a:off x="4413250" y="3744913"/>
            <a:ext cx="90488" cy="90487"/>
          </a:xfrm>
          <a:prstGeom prst="ellipse">
            <a:avLst/>
          </a:prstGeom>
          <a:solidFill>
            <a:srgbClr val="F4C6C7">
              <a:alpha val="18039"/>
            </a:srgbClr>
          </a:solidFill>
          <a:ln w="19050" algn="ctr">
            <a:solidFill>
              <a:schemeClr val="tx1"/>
            </a:solidFill>
            <a:round/>
            <a:headEnd/>
            <a:tailEnd/>
          </a:ln>
        </p:spPr>
        <p:txBody>
          <a:bodyPr wrap="none" anchor="ctr"/>
          <a:lstStyle/>
          <a:p>
            <a:pPr algn="ctr" defTabSz="914400"/>
            <a:endParaRPr lang="en-US" sz="1400" b="1">
              <a:solidFill>
                <a:srgbClr val="000000"/>
              </a:solidFill>
              <a:ea typeface="MS PGothic" pitchFamily="34" charset="-128"/>
            </a:endParaRPr>
          </a:p>
        </p:txBody>
      </p:sp>
      <p:sp>
        <p:nvSpPr>
          <p:cNvPr id="29" name="Oval 28"/>
          <p:cNvSpPr>
            <a:spLocks noChangeArrowheads="1"/>
          </p:cNvSpPr>
          <p:nvPr/>
        </p:nvSpPr>
        <p:spPr bwMode="auto">
          <a:xfrm>
            <a:off x="4211638" y="3460750"/>
            <a:ext cx="92075" cy="92075"/>
          </a:xfrm>
          <a:prstGeom prst="ellipse">
            <a:avLst/>
          </a:prstGeom>
          <a:solidFill>
            <a:srgbClr val="F4C6C7">
              <a:alpha val="18039"/>
            </a:srgbClr>
          </a:solidFill>
          <a:ln w="19050" algn="ctr">
            <a:solidFill>
              <a:schemeClr val="tx1"/>
            </a:solidFill>
            <a:round/>
            <a:headEnd/>
            <a:tailEnd/>
          </a:ln>
        </p:spPr>
        <p:txBody>
          <a:bodyPr wrap="none" anchor="ctr"/>
          <a:lstStyle/>
          <a:p>
            <a:pPr algn="ctr" defTabSz="914400"/>
            <a:endParaRPr lang="en-US" sz="1400" b="1">
              <a:solidFill>
                <a:srgbClr val="000000"/>
              </a:solidFill>
              <a:ea typeface="MS PGothic" pitchFamily="34" charset="-128"/>
            </a:endParaRPr>
          </a:p>
        </p:txBody>
      </p:sp>
      <p:sp>
        <p:nvSpPr>
          <p:cNvPr id="30" name="Oval 29"/>
          <p:cNvSpPr>
            <a:spLocks noChangeArrowheads="1"/>
          </p:cNvSpPr>
          <p:nvPr/>
        </p:nvSpPr>
        <p:spPr bwMode="auto">
          <a:xfrm>
            <a:off x="4211638" y="3952875"/>
            <a:ext cx="92075" cy="92075"/>
          </a:xfrm>
          <a:prstGeom prst="ellipse">
            <a:avLst/>
          </a:prstGeom>
          <a:solidFill>
            <a:srgbClr val="F4C6C7">
              <a:alpha val="18039"/>
            </a:srgbClr>
          </a:solidFill>
          <a:ln w="19050" algn="ctr">
            <a:solidFill>
              <a:schemeClr val="tx1"/>
            </a:solidFill>
            <a:round/>
            <a:headEnd/>
            <a:tailEnd/>
          </a:ln>
        </p:spPr>
        <p:txBody>
          <a:bodyPr wrap="none" anchor="ctr"/>
          <a:lstStyle/>
          <a:p>
            <a:pPr algn="ctr" defTabSz="914400"/>
            <a:endParaRPr lang="en-US" sz="1400" b="1">
              <a:solidFill>
                <a:srgbClr val="000000"/>
              </a:solidFill>
              <a:ea typeface="MS PGothic" pitchFamily="34" charset="-128"/>
            </a:endParaRPr>
          </a:p>
        </p:txBody>
      </p:sp>
      <p:sp>
        <p:nvSpPr>
          <p:cNvPr id="32" name="Title 31"/>
          <p:cNvSpPr>
            <a:spLocks noGrp="1"/>
          </p:cNvSpPr>
          <p:nvPr>
            <p:ph type="title"/>
          </p:nvPr>
        </p:nvSpPr>
        <p:spPr/>
        <p:txBody>
          <a:bodyPr/>
          <a:lstStyle/>
          <a:p>
            <a:pPr>
              <a:defRPr/>
            </a:pPr>
            <a:r>
              <a:rPr lang="en-US" dirty="0" smtClean="0"/>
              <a:t>Width Quantization and Circuit Design</a:t>
            </a:r>
            <a:endParaRPr lang="en-US" dirty="0"/>
          </a:p>
        </p:txBody>
      </p:sp>
      <p:sp>
        <p:nvSpPr>
          <p:cNvPr id="1067" name="Content Placeholder 32"/>
          <p:cNvSpPr>
            <a:spLocks noGrp="1"/>
          </p:cNvSpPr>
          <p:nvPr>
            <p:ph idx="4294967295"/>
          </p:nvPr>
        </p:nvSpPr>
        <p:spPr>
          <a:xfrm>
            <a:off x="376238" y="1081088"/>
            <a:ext cx="8767762" cy="858837"/>
          </a:xfrm>
        </p:spPr>
        <p:txBody>
          <a:bodyPr/>
          <a:lstStyle/>
          <a:p>
            <a:r>
              <a:rPr lang="en-US" sz="2400" smtClean="0"/>
              <a:t>Standard cell design involves complex device sizing analysis to determine the ideal balance between power and performance</a:t>
            </a:r>
          </a:p>
        </p:txBody>
      </p:sp>
    </p:spTree>
    <p:extLst>
      <p:ext uri="{BB962C8B-B14F-4D97-AF65-F5344CB8AC3E}">
        <p14:creationId xmlns:p14="http://schemas.microsoft.com/office/powerpoint/2010/main" val="9983687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8" grpId="0" animBg="1"/>
      <p:bldP spid="19" grpId="0" animBg="1"/>
      <p:bldP spid="20" grpId="0" animBg="1"/>
      <p:bldP spid="21" grpId="0" animBg="1"/>
      <p:bldP spid="22" grpId="0" animBg="1"/>
      <p:bldP spid="23" grpId="0" animBg="1"/>
      <p:bldP spid="28" grpId="0"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 Rules and Design Complexity</a:t>
            </a:r>
            <a:endParaRPr lang="en-US" dirty="0"/>
          </a:p>
        </p:txBody>
      </p:sp>
      <p:pic>
        <p:nvPicPr>
          <p:cNvPr id="10242"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663" y="2079618"/>
            <a:ext cx="6383337" cy="298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560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itken\Pictures\cruise 11\DSC_04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37" y="-14441"/>
            <a:ext cx="9690538" cy="643625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solidFill>
                  <a:srgbClr val="FF9900"/>
                </a:solidFill>
                <a:effectLst>
                  <a:outerShdw blurRad="38100" dist="38100" dir="2700000" algn="tl">
                    <a:srgbClr val="000000">
                      <a:alpha val="43137"/>
                    </a:srgbClr>
                  </a:outerShdw>
                </a:effectLst>
              </a:rPr>
              <a:t>What’s Ahead?</a:t>
            </a:r>
            <a:endParaRPr lang="en-US" dirty="0">
              <a:solidFill>
                <a:srgbClr val="FF9900"/>
              </a:solidFill>
              <a:effectLst>
                <a:outerShdw blurRad="38100" dist="38100" dir="2700000" algn="tl">
                  <a:srgbClr val="000000">
                    <a:alpha val="43137"/>
                  </a:srgbClr>
                </a:outerShdw>
              </a:effectLst>
            </a:endParaRPr>
          </a:p>
        </p:txBody>
      </p:sp>
      <p:sp>
        <p:nvSpPr>
          <p:cNvPr id="5" name="TextBox 4"/>
          <p:cNvSpPr txBox="1"/>
          <p:nvPr/>
        </p:nvSpPr>
        <p:spPr>
          <a:xfrm>
            <a:off x="2517567" y="2258137"/>
            <a:ext cx="3135795" cy="400110"/>
          </a:xfrm>
          <a:prstGeom prst="rect">
            <a:avLst/>
          </a:prstGeom>
          <a:noFill/>
        </p:spPr>
        <p:txBody>
          <a:bodyPr wrap="none" rtlCol="0">
            <a:spAutoFit/>
          </a:bodyPr>
          <a:lstStyle/>
          <a:p>
            <a:r>
              <a:rPr lang="en-US" sz="2000" b="1" dirty="0" smtClean="0">
                <a:solidFill>
                  <a:srgbClr val="FF9900"/>
                </a:solidFill>
                <a:effectLst>
                  <a:outerShdw blurRad="38100" dist="38100" dir="2700000" algn="tl">
                    <a:srgbClr val="000000">
                      <a:alpha val="43137"/>
                    </a:srgbClr>
                  </a:outerShdw>
                </a:effectLst>
              </a:rPr>
              <a:t>EUV around the corner?</a:t>
            </a:r>
            <a:endParaRPr lang="en-US" sz="2000" b="1" dirty="0">
              <a:solidFill>
                <a:srgbClr val="FF9900"/>
              </a:solidFill>
              <a:effectLst>
                <a:outerShdw blurRad="38100" dist="38100" dir="2700000" algn="tl">
                  <a:srgbClr val="000000">
                    <a:alpha val="43137"/>
                  </a:srgbClr>
                </a:outerShdw>
              </a:effectLst>
            </a:endParaRPr>
          </a:p>
        </p:txBody>
      </p:sp>
      <p:sp>
        <p:nvSpPr>
          <p:cNvPr id="7" name="TextBox 6"/>
          <p:cNvSpPr txBox="1"/>
          <p:nvPr/>
        </p:nvSpPr>
        <p:spPr>
          <a:xfrm>
            <a:off x="4987636" y="4868883"/>
            <a:ext cx="2820003" cy="400110"/>
          </a:xfrm>
          <a:prstGeom prst="rect">
            <a:avLst/>
          </a:prstGeom>
          <a:noFill/>
        </p:spPr>
        <p:txBody>
          <a:bodyPr wrap="none" rtlCol="0">
            <a:spAutoFit/>
          </a:bodyPr>
          <a:lstStyle/>
          <a:p>
            <a:r>
              <a:rPr lang="en-US" sz="2000" b="1" dirty="0" smtClean="0">
                <a:solidFill>
                  <a:srgbClr val="FF9900"/>
                </a:solidFill>
                <a:effectLst>
                  <a:outerShdw blurRad="38100" dist="38100" dir="2700000" algn="tl">
                    <a:srgbClr val="000000">
                      <a:alpha val="43137"/>
                    </a:srgbClr>
                  </a:outerShdw>
                </a:effectLst>
              </a:rPr>
              <a:t>Scaling getting rough</a:t>
            </a:r>
            <a:endParaRPr lang="en-US" sz="2000" b="1" dirty="0">
              <a:solidFill>
                <a:srgbClr val="FF9900"/>
              </a:solidFill>
              <a:effectLst>
                <a:outerShdw blurRad="38100" dist="38100" dir="2700000" algn="tl">
                  <a:srgbClr val="000000">
                    <a:alpha val="43137"/>
                  </a:srgbClr>
                </a:outerShdw>
              </a:effectLst>
            </a:endParaRPr>
          </a:p>
        </p:txBody>
      </p:sp>
      <p:sp>
        <p:nvSpPr>
          <p:cNvPr id="8" name="TextBox 7"/>
          <p:cNvSpPr txBox="1"/>
          <p:nvPr/>
        </p:nvSpPr>
        <p:spPr>
          <a:xfrm>
            <a:off x="3712050" y="1246765"/>
            <a:ext cx="2802177" cy="461665"/>
          </a:xfrm>
          <a:prstGeom prst="rect">
            <a:avLst/>
          </a:prstGeom>
          <a:noFill/>
        </p:spPr>
        <p:txBody>
          <a:bodyPr wrap="none" rtlCol="0">
            <a:spAutoFit/>
          </a:bodyPr>
          <a:lstStyle/>
          <a:p>
            <a:r>
              <a:rPr lang="en-US" sz="2400" b="1" dirty="0" smtClean="0">
                <a:solidFill>
                  <a:srgbClr val="FF9900"/>
                </a:solidFill>
                <a:effectLst>
                  <a:outerShdw blurRad="38100" dist="38100" dir="2700000" algn="tl">
                    <a:srgbClr val="000000">
                      <a:alpha val="43137"/>
                    </a:srgbClr>
                  </a:outerShdw>
                </a:effectLst>
              </a:rPr>
              <a:t>The Scaling Wall?</a:t>
            </a:r>
            <a:endParaRPr lang="en-US" sz="2400" b="1" dirty="0">
              <a:solidFill>
                <a:srgbClr val="FF9900"/>
              </a:solidFill>
              <a:effectLst>
                <a:outerShdw blurRad="38100" dist="38100" dir="2700000" algn="tl">
                  <a:srgbClr val="000000">
                    <a:alpha val="43137"/>
                  </a:srgbClr>
                </a:outerShdw>
              </a:effectLst>
            </a:endParaRPr>
          </a:p>
        </p:txBody>
      </p:sp>
      <p:sp>
        <p:nvSpPr>
          <p:cNvPr id="9" name="TextBox 8"/>
          <p:cNvSpPr txBox="1"/>
          <p:nvPr/>
        </p:nvSpPr>
        <p:spPr>
          <a:xfrm>
            <a:off x="6896269" y="2304304"/>
            <a:ext cx="2247731" cy="707886"/>
          </a:xfrm>
          <a:prstGeom prst="rect">
            <a:avLst/>
          </a:prstGeom>
          <a:noFill/>
        </p:spPr>
        <p:txBody>
          <a:bodyPr wrap="none" rtlCol="0">
            <a:spAutoFit/>
          </a:bodyPr>
          <a:lstStyle/>
          <a:p>
            <a:r>
              <a:rPr lang="en-US" sz="2000" b="1" dirty="0" smtClean="0">
                <a:solidFill>
                  <a:srgbClr val="FF9900"/>
                </a:solidFill>
                <a:effectLst>
                  <a:outerShdw blurRad="38100" dist="38100" dir="2700000" algn="tl">
                    <a:srgbClr val="000000">
                      <a:alpha val="43137"/>
                    </a:srgbClr>
                  </a:outerShdw>
                </a:effectLst>
              </a:rPr>
              <a:t>Slope of multiple</a:t>
            </a:r>
            <a:br>
              <a:rPr lang="en-US" sz="2000" b="1" dirty="0" smtClean="0">
                <a:solidFill>
                  <a:srgbClr val="FF9900"/>
                </a:solidFill>
                <a:effectLst>
                  <a:outerShdw blurRad="38100" dist="38100" dir="2700000" algn="tl">
                    <a:srgbClr val="000000">
                      <a:alpha val="43137"/>
                    </a:srgbClr>
                  </a:outerShdw>
                </a:effectLst>
              </a:rPr>
            </a:br>
            <a:r>
              <a:rPr lang="en-US" sz="2000" b="1" dirty="0" smtClean="0">
                <a:solidFill>
                  <a:srgbClr val="FF9900"/>
                </a:solidFill>
                <a:effectLst>
                  <a:outerShdw blurRad="38100" dist="38100" dir="2700000" algn="tl">
                    <a:srgbClr val="000000">
                      <a:alpha val="43137"/>
                    </a:srgbClr>
                  </a:outerShdw>
                </a:effectLst>
              </a:rPr>
              <a:t>patterning</a:t>
            </a:r>
            <a:endParaRPr lang="en-US" sz="2000" b="1" dirty="0">
              <a:solidFill>
                <a:srgbClr val="FF9900"/>
              </a:solidFill>
              <a:effectLst>
                <a:outerShdw blurRad="38100" dist="38100" dir="2700000" algn="tl">
                  <a:srgbClr val="000000">
                    <a:alpha val="43137"/>
                  </a:srgbClr>
                </a:outerShdw>
              </a:effectLst>
            </a:endParaRPr>
          </a:p>
        </p:txBody>
      </p:sp>
      <p:sp>
        <p:nvSpPr>
          <p:cNvPr id="10" name="TextBox 9"/>
          <p:cNvSpPr txBox="1"/>
          <p:nvPr/>
        </p:nvSpPr>
        <p:spPr>
          <a:xfrm>
            <a:off x="593766" y="5824248"/>
            <a:ext cx="7841890" cy="461665"/>
          </a:xfrm>
          <a:prstGeom prst="rect">
            <a:avLst/>
          </a:prstGeom>
          <a:noFill/>
        </p:spPr>
        <p:txBody>
          <a:bodyPr wrap="none" rtlCol="0">
            <a:spAutoFit/>
          </a:bodyPr>
          <a:lstStyle/>
          <a:p>
            <a:r>
              <a:rPr lang="en-US" sz="2400" b="1" dirty="0" smtClean="0">
                <a:solidFill>
                  <a:srgbClr val="FF9900"/>
                </a:solidFill>
                <a:effectLst>
                  <a:outerShdw blurRad="38100" dist="38100" dir="2700000" algn="tl">
                    <a:srgbClr val="000000">
                      <a:alpha val="43137"/>
                    </a:srgbClr>
                  </a:outerShdw>
                </a:effectLst>
              </a:rPr>
              <a:t>Trade off area, speed, power, and (increasingly) cost</a:t>
            </a:r>
            <a:endParaRPr lang="en-US" sz="2400" b="1" dirty="0">
              <a:solidFill>
                <a:srgbClr val="FF9900"/>
              </a:solidFill>
              <a:effectLst>
                <a:outerShdw blurRad="38100" dist="38100" dir="2700000" algn="tl">
                  <a:srgbClr val="000000">
                    <a:alpha val="43137"/>
                  </a:srgbClr>
                </a:outerShdw>
              </a:effectLst>
            </a:endParaRPr>
          </a:p>
        </p:txBody>
      </p:sp>
      <p:sp>
        <p:nvSpPr>
          <p:cNvPr id="11" name="TextBox 10"/>
          <p:cNvSpPr txBox="1"/>
          <p:nvPr/>
        </p:nvSpPr>
        <p:spPr>
          <a:xfrm>
            <a:off x="-25951" y="3412300"/>
            <a:ext cx="3910429" cy="707886"/>
          </a:xfrm>
          <a:prstGeom prst="rect">
            <a:avLst/>
          </a:prstGeom>
          <a:noFill/>
        </p:spPr>
        <p:txBody>
          <a:bodyPr wrap="none" rtlCol="0">
            <a:spAutoFit/>
          </a:bodyPr>
          <a:lstStyle/>
          <a:p>
            <a:pPr algn="ctr"/>
            <a:r>
              <a:rPr lang="en-US" sz="2000" b="1" dirty="0" smtClean="0">
                <a:solidFill>
                  <a:srgbClr val="FF9900"/>
                </a:solidFill>
                <a:effectLst>
                  <a:outerShdw blurRad="38100" dist="38100" dir="2700000" algn="tl">
                    <a:srgbClr val="000000">
                      <a:alpha val="43137"/>
                    </a:srgbClr>
                  </a:outerShdw>
                </a:effectLst>
              </a:rPr>
              <a:t>Avalanches from resistance,</a:t>
            </a:r>
            <a:br>
              <a:rPr lang="en-US" sz="2000" b="1" dirty="0" smtClean="0">
                <a:solidFill>
                  <a:srgbClr val="FF9900"/>
                </a:solidFill>
                <a:effectLst>
                  <a:outerShdw blurRad="38100" dist="38100" dir="2700000" algn="tl">
                    <a:srgbClr val="000000">
                      <a:alpha val="43137"/>
                    </a:srgbClr>
                  </a:outerShdw>
                </a:effectLst>
              </a:rPr>
            </a:br>
            <a:r>
              <a:rPr lang="en-US" sz="2000" b="1" dirty="0" smtClean="0">
                <a:solidFill>
                  <a:srgbClr val="FF9900"/>
                </a:solidFill>
                <a:effectLst>
                  <a:outerShdw blurRad="38100" dist="38100" dir="2700000" algn="tl">
                    <a:srgbClr val="000000">
                      <a:alpha val="43137"/>
                    </a:srgbClr>
                  </a:outerShdw>
                </a:effectLst>
              </a:rPr>
              <a:t>variability, reliability, yield, etc.</a:t>
            </a:r>
            <a:endParaRPr lang="en-US" sz="2000" b="1" dirty="0">
              <a:solidFill>
                <a:srgbClr val="FF9900"/>
              </a:solidFill>
              <a:effectLst>
                <a:outerShdw blurRad="38100" dist="38100" dir="2700000" algn="tl">
                  <a:srgbClr val="000000">
                    <a:alpha val="43137"/>
                  </a:srgbClr>
                </a:outerShdw>
              </a:effectLst>
            </a:endParaRPr>
          </a:p>
        </p:txBody>
      </p:sp>
      <p:sp>
        <p:nvSpPr>
          <p:cNvPr id="12" name="TextBox 11"/>
          <p:cNvSpPr txBox="1"/>
          <p:nvPr/>
        </p:nvSpPr>
        <p:spPr>
          <a:xfrm>
            <a:off x="4514711" y="3920131"/>
            <a:ext cx="2579552" cy="400110"/>
          </a:xfrm>
          <a:prstGeom prst="rect">
            <a:avLst/>
          </a:prstGeom>
          <a:noFill/>
        </p:spPr>
        <p:txBody>
          <a:bodyPr wrap="none" rtlCol="0">
            <a:spAutoFit/>
          </a:bodyPr>
          <a:lstStyle/>
          <a:p>
            <a:pPr algn="ctr"/>
            <a:r>
              <a:rPr lang="en-US" sz="2000" b="1" dirty="0" smtClean="0">
                <a:solidFill>
                  <a:srgbClr val="FF9900"/>
                </a:solidFill>
                <a:effectLst>
                  <a:outerShdw blurRad="38100" dist="38100" dir="2700000" algn="tl">
                    <a:srgbClr val="000000">
                      <a:alpha val="43137"/>
                    </a:srgbClr>
                  </a:outerShdw>
                </a:effectLst>
              </a:rPr>
              <a:t>Crevasses of Doom</a:t>
            </a:r>
          </a:p>
        </p:txBody>
      </p:sp>
    </p:spTree>
    <p:extLst>
      <p:ext uri="{BB962C8B-B14F-4D97-AF65-F5344CB8AC3E}">
        <p14:creationId xmlns:p14="http://schemas.microsoft.com/office/powerpoint/2010/main" val="122554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Allocating Active and Dummy Fins</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200" y="967457"/>
            <a:ext cx="4147127" cy="522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542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7"/>
          <p:cNvSpPr>
            <a:spLocks noEditPoints="1" noChangeArrowheads="1"/>
          </p:cNvSpPr>
          <p:nvPr/>
        </p:nvSpPr>
        <p:spPr bwMode="auto">
          <a:xfrm rot="20393696" flipV="1">
            <a:off x="1925007" y="1544467"/>
            <a:ext cx="3158237" cy="281300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chemeClr val="bg1">
              <a:lumMod val="85000"/>
            </a:schemeClr>
          </a:solidFill>
          <a:ln w="9525">
            <a:miter lim="800000"/>
            <a:headEnd/>
            <a:tailEnd/>
          </a:ln>
          <a:effectLst/>
          <a:scene3d>
            <a:camera prst="legacyPerspectiveFront">
              <a:rot lat="20099999" lon="1500000" rev="0"/>
            </a:camera>
            <a:lightRig rig="legacyFlat4" dir="b"/>
          </a:scene3d>
          <a:sp3d extrusionH="430200" prstMaterial="metal">
            <a:bevelT w="13500" h="13500" prst="angle"/>
            <a:bevelB w="13500" h="13500" prst="angle"/>
            <a:extrusionClr>
              <a:schemeClr val="accent4">
                <a:lumMod val="65000"/>
                <a:lumOff val="35000"/>
              </a:schemeClr>
            </a:extrusionClr>
          </a:sp3d>
        </p:spPr>
        <p:txBody>
          <a:bodyPr>
            <a:flatTx/>
          </a:bodyPr>
          <a:lstStyle/>
          <a:p>
            <a:pPr>
              <a:defRPr/>
            </a:pPr>
            <a:endParaRPr lang="en-US"/>
          </a:p>
        </p:txBody>
      </p:sp>
      <p:sp>
        <p:nvSpPr>
          <p:cNvPr id="9" name="AutoShape 6"/>
          <p:cNvSpPr>
            <a:spLocks noEditPoints="1" noChangeArrowheads="1"/>
          </p:cNvSpPr>
          <p:nvPr/>
        </p:nvSpPr>
        <p:spPr bwMode="auto">
          <a:xfrm rot="20393696" flipV="1">
            <a:off x="4695914" y="2206596"/>
            <a:ext cx="2259811" cy="1958275"/>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chemeClr val="bg1">
              <a:lumMod val="85000"/>
            </a:schemeClr>
          </a:solidFill>
          <a:ln w="9525">
            <a:miter lim="800000"/>
            <a:headEnd/>
            <a:tailEnd/>
          </a:ln>
          <a:effectLst/>
          <a:scene3d>
            <a:camera prst="legacyPerspectiveFront">
              <a:rot lat="20099999" lon="1500000" rev="0"/>
            </a:camera>
            <a:lightRig rig="legacyFlat4" dir="b"/>
          </a:scene3d>
          <a:sp3d extrusionH="430200" prstMaterial="metal">
            <a:bevelT w="13500" h="13500" prst="angle"/>
            <a:bevelB w="13500" h="13500" prst="angle"/>
            <a:extrusionClr>
              <a:schemeClr val="accent4">
                <a:lumMod val="65000"/>
                <a:lumOff val="35000"/>
              </a:schemeClr>
            </a:extrusionClr>
          </a:sp3d>
        </p:spPr>
        <p:txBody>
          <a:bodyPr>
            <a:flatTx/>
          </a:bodyPr>
          <a:lstStyle/>
          <a:p>
            <a:pPr>
              <a:defRPr/>
            </a:pPr>
            <a:endParaRPr lang="en-US"/>
          </a:p>
        </p:txBody>
      </p:sp>
      <p:sp>
        <p:nvSpPr>
          <p:cNvPr id="2" name="Title 1"/>
          <p:cNvSpPr>
            <a:spLocks noGrp="1"/>
          </p:cNvSpPr>
          <p:nvPr>
            <p:ph type="title"/>
          </p:nvPr>
        </p:nvSpPr>
        <p:spPr/>
        <p:txBody>
          <a:bodyPr/>
          <a:lstStyle/>
          <a:p>
            <a:pPr>
              <a:defRPr/>
            </a:pPr>
            <a:r>
              <a:rPr lang="en-US" dirty="0" smtClean="0"/>
              <a:t>Standard Cell Exact Gear Ratios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71787994"/>
              </p:ext>
            </p:extLst>
          </p:nvPr>
        </p:nvGraphicFramePr>
        <p:xfrm>
          <a:off x="130362" y="1302314"/>
          <a:ext cx="8776190" cy="3519666"/>
        </p:xfrm>
        <a:graphic>
          <a:graphicData uri="http://schemas.openxmlformats.org/drawingml/2006/table">
            <a:tbl>
              <a:tblPr>
                <a:tableStyleId>{5C22544A-7EE6-4342-B048-85BDC9FD1C3A}</a:tableStyleId>
              </a:tblPr>
              <a:tblGrid>
                <a:gridCol w="1606355"/>
                <a:gridCol w="1403135"/>
                <a:gridCol w="1153340"/>
                <a:gridCol w="1153340"/>
                <a:gridCol w="1153340"/>
                <a:gridCol w="1153340"/>
                <a:gridCol w="1153340"/>
              </a:tblGrid>
              <a:tr h="690741">
                <a:tc>
                  <a:txBody>
                    <a:bodyPr/>
                    <a:lstStyle/>
                    <a:p>
                      <a:pPr algn="ctr" fontAlgn="b"/>
                      <a:r>
                        <a:rPr lang="en-US" sz="2000" u="none" strike="noStrike" dirty="0">
                          <a:effectLst/>
                          <a:latin typeface="+mj-lt"/>
                        </a:rPr>
                        <a:t>Active Fin </a:t>
                      </a:r>
                      <a:r>
                        <a:rPr lang="en-US" sz="2000" u="none" strike="noStrike" dirty="0" smtClean="0">
                          <a:effectLst/>
                          <a:latin typeface="+mj-lt"/>
                        </a:rPr>
                        <a:t>Pitch</a:t>
                      </a:r>
                      <a:endParaRPr lang="en-US" sz="2000" b="0" i="0" u="none" strike="noStrike" dirty="0">
                        <a:solidFill>
                          <a:srgbClr val="000000"/>
                        </a:solidFill>
                        <a:effectLst/>
                        <a:latin typeface="+mj-lt"/>
                      </a:endParaRPr>
                    </a:p>
                  </a:txBody>
                  <a:tcPr marL="14745" marR="1474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dirty="0">
                          <a:effectLst/>
                          <a:latin typeface="+mj-lt"/>
                        </a:rPr>
                        <a:t>8</a:t>
                      </a:r>
                      <a:endParaRPr lang="en-US" sz="2000" b="0" i="0" u="none" strike="noStrike" dirty="0">
                        <a:solidFill>
                          <a:srgbClr val="000000"/>
                        </a:solidFill>
                        <a:effectLst/>
                        <a:latin typeface="+mj-lt"/>
                      </a:endParaRPr>
                    </a:p>
                  </a:txBody>
                  <a:tcPr marL="14745" marR="1474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dirty="0">
                          <a:effectLst/>
                          <a:latin typeface="+mj-lt"/>
                        </a:rPr>
                        <a:t>9</a:t>
                      </a:r>
                      <a:endParaRPr lang="en-US" sz="2000" b="0" i="0" u="none" strike="noStrike" dirty="0">
                        <a:solidFill>
                          <a:srgbClr val="000000"/>
                        </a:solidFill>
                        <a:effectLst/>
                        <a:latin typeface="+mj-lt"/>
                      </a:endParaRPr>
                    </a:p>
                  </a:txBody>
                  <a:tcPr marL="14745" marR="1474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dirty="0">
                          <a:effectLst/>
                          <a:latin typeface="+mj-lt"/>
                        </a:rPr>
                        <a:t>10</a:t>
                      </a:r>
                      <a:endParaRPr lang="en-US" sz="2000" b="0" i="0" u="none" strike="noStrike" dirty="0">
                        <a:solidFill>
                          <a:srgbClr val="000000"/>
                        </a:solidFill>
                        <a:effectLst/>
                        <a:latin typeface="+mj-lt"/>
                      </a:endParaRPr>
                    </a:p>
                  </a:txBody>
                  <a:tcPr marL="14745" marR="1474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dirty="0">
                          <a:effectLst/>
                          <a:latin typeface="+mj-lt"/>
                        </a:rPr>
                        <a:t>11</a:t>
                      </a:r>
                      <a:endParaRPr lang="en-US" sz="2000" b="0" i="0" u="none" strike="noStrike" dirty="0">
                        <a:solidFill>
                          <a:srgbClr val="000000"/>
                        </a:solidFill>
                        <a:effectLst/>
                        <a:latin typeface="+mj-lt"/>
                      </a:endParaRPr>
                    </a:p>
                  </a:txBody>
                  <a:tcPr marL="14745" marR="1474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dirty="0">
                          <a:effectLst/>
                          <a:latin typeface="+mj-lt"/>
                        </a:rPr>
                        <a:t>12</a:t>
                      </a:r>
                      <a:endParaRPr lang="en-US" sz="2000" b="0" i="0" u="none" strike="noStrike" dirty="0">
                        <a:solidFill>
                          <a:srgbClr val="000000"/>
                        </a:solidFill>
                        <a:effectLst/>
                        <a:latin typeface="+mj-lt"/>
                      </a:endParaRPr>
                    </a:p>
                  </a:txBody>
                  <a:tcPr marL="14745" marR="1474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dirty="0">
                          <a:effectLst/>
                          <a:latin typeface="+mj-lt"/>
                        </a:rPr>
                        <a:t>13</a:t>
                      </a:r>
                      <a:endParaRPr lang="en-US" sz="2000" b="0" i="0" u="none" strike="noStrike" dirty="0">
                        <a:solidFill>
                          <a:srgbClr val="000000"/>
                        </a:solidFill>
                        <a:effectLst/>
                        <a:latin typeface="+mj-lt"/>
                      </a:endParaRPr>
                    </a:p>
                  </a:txBody>
                  <a:tcPr marL="14745" marR="1474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09474">
                <a:tc>
                  <a:txBody>
                    <a:bodyPr/>
                    <a:lstStyle/>
                    <a:p>
                      <a:pPr algn="ctr" fontAlgn="b"/>
                      <a:r>
                        <a:rPr lang="en-US" sz="2000" u="none" strike="noStrike" dirty="0">
                          <a:effectLst/>
                          <a:latin typeface="+mj-lt"/>
                        </a:rPr>
                        <a:t>40</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smtClean="0">
                          <a:effectLst/>
                          <a:latin typeface="+mj-lt"/>
                        </a:rPr>
                        <a:t> </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dirty="0" smtClean="0">
                          <a:effectLst/>
                          <a:latin typeface="+mj-lt"/>
                        </a:rPr>
                        <a:t> </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smtClean="0">
                          <a:solidFill>
                            <a:schemeClr val="dk1"/>
                          </a:solidFill>
                          <a:effectLst/>
                          <a:latin typeface="+mj-lt"/>
                        </a:rPr>
                        <a:t>12</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b"/>
                      <a:r>
                        <a:rPr lang="en-US" sz="2000" u="none" strike="noStrike" dirty="0" smtClean="0">
                          <a:effectLst/>
                          <a:latin typeface="+mj-lt"/>
                        </a:rPr>
                        <a:t> </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dirty="0" smtClean="0">
                          <a:effectLst/>
                          <a:latin typeface="+mj-lt"/>
                        </a:rPr>
                        <a:t> </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dirty="0" smtClean="0">
                          <a:effectLst/>
                          <a:latin typeface="+mj-lt"/>
                        </a:rPr>
                        <a:t> </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2773">
                <a:tc>
                  <a:txBody>
                    <a:bodyPr/>
                    <a:lstStyle/>
                    <a:p>
                      <a:pPr algn="ctr" fontAlgn="b"/>
                      <a:r>
                        <a:rPr lang="en-US" sz="2000" u="none" strike="noStrike" dirty="0" smtClean="0">
                          <a:effectLst/>
                          <a:latin typeface="+mj-lt"/>
                        </a:rPr>
                        <a:t>41</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fontAlgn="b"/>
                      <a:r>
                        <a:rPr lang="en-US" sz="2000" u="none" strike="noStrike" dirty="0" smtClean="0">
                          <a:effectLst/>
                          <a:latin typeface="+mj-lt"/>
                        </a:rPr>
                        <a:t>42</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0" b="0" i="0" u="none" strike="noStrike" dirty="0">
                        <a:solidFill>
                          <a:schemeClr val="accent2">
                            <a:lumMod val="60000"/>
                            <a:lumOff val="40000"/>
                          </a:schemeClr>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chemeClr val="accent2">
                            <a:lumMod val="60000"/>
                            <a:lumOff val="40000"/>
                          </a:schemeClr>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fontAlgn="b"/>
                      <a:r>
                        <a:rPr lang="en-US" sz="2000" b="0" i="0" u="none" strike="noStrike" dirty="0" smtClean="0">
                          <a:solidFill>
                            <a:srgbClr val="000000"/>
                          </a:solidFill>
                          <a:effectLst/>
                          <a:latin typeface="+mj-lt"/>
                        </a:rPr>
                        <a:t>43</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0" b="0" i="0" u="none" strike="noStrike" dirty="0">
                        <a:solidFill>
                          <a:schemeClr val="accent2">
                            <a:lumMod val="60000"/>
                            <a:lumOff val="40000"/>
                          </a:schemeClr>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chemeClr val="accent2">
                            <a:lumMod val="60000"/>
                            <a:lumOff val="40000"/>
                          </a:schemeClr>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fontAlgn="b"/>
                      <a:r>
                        <a:rPr lang="en-US" sz="2000" b="0" i="0" u="none" strike="noStrike" dirty="0" smtClean="0">
                          <a:solidFill>
                            <a:srgbClr val="000000"/>
                          </a:solidFill>
                          <a:effectLst/>
                          <a:latin typeface="+mj-lt"/>
                        </a:rPr>
                        <a:t>44</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0" b="0" i="0" u="none" strike="noStrike" dirty="0">
                        <a:solidFill>
                          <a:schemeClr val="accent2">
                            <a:lumMod val="60000"/>
                            <a:lumOff val="40000"/>
                          </a:schemeClr>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chemeClr val="accent2">
                            <a:lumMod val="60000"/>
                            <a:lumOff val="40000"/>
                          </a:schemeClr>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dirty="0" smtClean="0">
                          <a:solidFill>
                            <a:schemeClr val="dk1"/>
                          </a:solidFill>
                          <a:effectLst/>
                          <a:latin typeface="+mn-lt"/>
                          <a:ea typeface="+mn-ea"/>
                          <a:cs typeface="+mn-cs"/>
                        </a:rPr>
                        <a:t>12</a:t>
                      </a:r>
                      <a:endParaRPr kumimoji="0" lang="en-US" sz="2000" b="0" i="0" u="none" strike="noStrike" kern="1200" dirty="0" smtClean="0">
                        <a:solidFill>
                          <a:srgbClr val="000000"/>
                        </a:solidFill>
                        <a:effectLst/>
                        <a:latin typeface="+mn-lt"/>
                        <a:ea typeface="+mn-ea"/>
                        <a:cs typeface="+mn-cs"/>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fontAlgn="b"/>
                      <a:r>
                        <a:rPr lang="en-US" sz="2000" b="0" i="0" u="none" strike="noStrike" dirty="0" smtClean="0">
                          <a:solidFill>
                            <a:srgbClr val="000000"/>
                          </a:solidFill>
                          <a:effectLst/>
                          <a:latin typeface="+mj-lt"/>
                        </a:rPr>
                        <a:t>45</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0" b="0" i="0" u="none" strike="noStrike" dirty="0">
                        <a:solidFill>
                          <a:schemeClr val="accent2">
                            <a:lumMod val="60000"/>
                            <a:lumOff val="40000"/>
                          </a:schemeClr>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chemeClr val="accent2">
                            <a:lumMod val="60000"/>
                            <a:lumOff val="40000"/>
                          </a:schemeClr>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fontAlgn="b"/>
                      <a:r>
                        <a:rPr lang="en-US" sz="2000" b="0" i="0" u="none" strike="noStrike" dirty="0" smtClean="0">
                          <a:solidFill>
                            <a:srgbClr val="000000"/>
                          </a:solidFill>
                          <a:effectLst/>
                          <a:latin typeface="+mj-lt"/>
                        </a:rPr>
                        <a:t>46</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0" b="0" i="0" u="none" strike="noStrike" dirty="0">
                        <a:solidFill>
                          <a:schemeClr val="accent2">
                            <a:lumMod val="60000"/>
                            <a:lumOff val="40000"/>
                          </a:schemeClr>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chemeClr val="accent2">
                            <a:lumMod val="60000"/>
                            <a:lumOff val="40000"/>
                          </a:schemeClr>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fontAlgn="b"/>
                      <a:r>
                        <a:rPr lang="en-US" sz="2000" b="0" i="0" u="none" strike="noStrike" dirty="0" smtClean="0">
                          <a:solidFill>
                            <a:srgbClr val="000000"/>
                          </a:solidFill>
                          <a:effectLst/>
                          <a:latin typeface="+mj-lt"/>
                        </a:rPr>
                        <a:t>47</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0" b="0" i="0" u="none" strike="noStrike" dirty="0">
                        <a:solidFill>
                          <a:schemeClr val="accent2">
                            <a:lumMod val="60000"/>
                            <a:lumOff val="40000"/>
                          </a:schemeClr>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chemeClr val="accent2">
                            <a:lumMod val="60000"/>
                            <a:lumOff val="40000"/>
                          </a:schemeClr>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fontAlgn="b"/>
                      <a:r>
                        <a:rPr lang="en-US" sz="2000" b="0" i="0" u="none" strike="noStrike" dirty="0" smtClean="0">
                          <a:solidFill>
                            <a:srgbClr val="000000"/>
                          </a:solidFill>
                          <a:effectLst/>
                          <a:latin typeface="+mj-lt"/>
                        </a:rPr>
                        <a:t>48</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0" b="0" i="0" u="none" strike="noStrike" kern="1200" dirty="0">
                        <a:solidFill>
                          <a:schemeClr val="accent2">
                            <a:lumMod val="60000"/>
                            <a:lumOff val="40000"/>
                          </a:schemeClr>
                        </a:solidFill>
                        <a:effectLst/>
                        <a:latin typeface="+mj-lt"/>
                        <a:ea typeface="+mn-ea"/>
                        <a:cs typeface="+mn-cs"/>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smtClean="0">
                          <a:solidFill>
                            <a:schemeClr val="accent2">
                              <a:lumMod val="75000"/>
                            </a:schemeClr>
                          </a:solidFill>
                          <a:effectLst/>
                          <a:latin typeface="+mj-lt"/>
                        </a:rPr>
                        <a:t>8</a:t>
                      </a:r>
                      <a:endParaRPr lang="en-US" sz="2000" b="0" i="0" u="none" strike="noStrike" dirty="0">
                        <a:solidFill>
                          <a:schemeClr val="accent2">
                            <a:lumMod val="75000"/>
                          </a:schemeClr>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smtClean="0">
                          <a:solidFill>
                            <a:schemeClr val="dk1"/>
                          </a:solidFill>
                          <a:effectLst/>
                          <a:latin typeface="+mj-lt"/>
                        </a:rPr>
                        <a:t>12</a:t>
                      </a:r>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b"/>
                      <a:endParaRPr lang="en-US" sz="2000" b="0" i="0" u="none" strike="noStrike" dirty="0">
                        <a:solidFill>
                          <a:srgbClr val="000000"/>
                        </a:solidFill>
                        <a:effectLst/>
                        <a:latin typeface="+mj-lt"/>
                      </a:endParaRPr>
                    </a:p>
                  </a:txBody>
                  <a:tcPr marL="14745" marR="1474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TextBox 2"/>
          <p:cNvSpPr txBox="1"/>
          <p:nvPr/>
        </p:nvSpPr>
        <p:spPr>
          <a:xfrm>
            <a:off x="2187575" y="5137459"/>
            <a:ext cx="4994275" cy="400050"/>
          </a:xfrm>
          <a:prstGeom prst="rect">
            <a:avLst/>
          </a:prstGeom>
          <a:noFill/>
        </p:spPr>
        <p:txBody>
          <a:bodyPr wrap="none">
            <a:spAutoFit/>
          </a:bodyPr>
          <a:lstStyle/>
          <a:p>
            <a:pPr>
              <a:defRPr/>
            </a:pPr>
            <a:r>
              <a:rPr lang="en-US" sz="2000" dirty="0">
                <a:solidFill>
                  <a:schemeClr val="accent2">
                    <a:lumMod val="75000"/>
                  </a:schemeClr>
                </a:solidFill>
              </a:rPr>
              <a:t>Values in Table:   Number of active fins per cell</a:t>
            </a:r>
          </a:p>
        </p:txBody>
      </p:sp>
      <p:sp>
        <p:nvSpPr>
          <p:cNvPr id="4" name="TextBox 3"/>
          <p:cNvSpPr txBox="1"/>
          <p:nvPr/>
        </p:nvSpPr>
        <p:spPr>
          <a:xfrm>
            <a:off x="3122746" y="5506049"/>
            <a:ext cx="4187825" cy="400050"/>
          </a:xfrm>
          <a:prstGeom prst="rect">
            <a:avLst/>
          </a:prstGeom>
          <a:noFill/>
        </p:spPr>
        <p:txBody>
          <a:bodyPr wrap="none">
            <a:spAutoFit/>
          </a:bodyPr>
          <a:lstStyle/>
          <a:p>
            <a:pPr>
              <a:defRPr/>
            </a:pPr>
            <a:r>
              <a:rPr lang="en-US" sz="2000" dirty="0">
                <a:solidFill>
                  <a:schemeClr val="accent2">
                    <a:lumMod val="75000"/>
                  </a:schemeClr>
                </a:solidFill>
              </a:rPr>
              <a:t>1nm design grid.    Fin Pitch 40-48nm.  </a:t>
            </a:r>
          </a:p>
        </p:txBody>
      </p:sp>
      <p:sp>
        <p:nvSpPr>
          <p:cNvPr id="165996" name="Rectangle 6"/>
          <p:cNvSpPr>
            <a:spLocks noChangeArrowheads="1"/>
          </p:cNvSpPr>
          <p:nvPr/>
        </p:nvSpPr>
        <p:spPr bwMode="auto">
          <a:xfrm>
            <a:off x="3085173" y="871217"/>
            <a:ext cx="4596387" cy="400110"/>
          </a:xfrm>
          <a:prstGeom prst="rect">
            <a:avLst/>
          </a:prstGeom>
          <a:solidFill>
            <a:schemeClr val="accent5">
              <a:lumMod val="20000"/>
              <a:lumOff val="80000"/>
            </a:schemeClr>
          </a:solidFill>
          <a:ln w="9525">
            <a:noFill/>
            <a:miter lim="800000"/>
            <a:headEnd/>
            <a:tailEnd/>
          </a:ln>
        </p:spPr>
        <p:txBody>
          <a:bodyPr wrap="none">
            <a:spAutoFit/>
          </a:bodyPr>
          <a:lstStyle/>
          <a:p>
            <a:pPr algn="ctr" fontAlgn="b"/>
            <a:r>
              <a:rPr lang="en-US" sz="2000" dirty="0"/>
              <a:t>Cell Track Height </a:t>
            </a:r>
            <a:r>
              <a:rPr lang="en-US" sz="2000" dirty="0" smtClean="0"/>
              <a:t>(64nm </a:t>
            </a:r>
            <a:r>
              <a:rPr lang="en-US" sz="2000" dirty="0"/>
              <a:t>metal pitch)</a:t>
            </a:r>
            <a:endParaRPr lang="en-US" sz="2000" dirty="0">
              <a:solidFill>
                <a:srgbClr val="000000"/>
              </a:solidFill>
            </a:endParaRPr>
          </a:p>
        </p:txBody>
      </p:sp>
      <p:sp>
        <p:nvSpPr>
          <p:cNvPr id="10" name="TextBox 9"/>
          <p:cNvSpPr txBox="1"/>
          <p:nvPr/>
        </p:nvSpPr>
        <p:spPr>
          <a:xfrm>
            <a:off x="2640578" y="5990958"/>
            <a:ext cx="5077032" cy="400110"/>
          </a:xfrm>
          <a:prstGeom prst="rect">
            <a:avLst/>
          </a:prstGeom>
          <a:noFill/>
        </p:spPr>
        <p:txBody>
          <a:bodyPr wrap="none">
            <a:spAutoFit/>
          </a:bodyPr>
          <a:lstStyle/>
          <a:p>
            <a:pPr>
              <a:defRPr/>
            </a:pPr>
            <a:r>
              <a:rPr lang="en-US" sz="2000" dirty="0" smtClean="0">
                <a:solidFill>
                  <a:schemeClr val="accent2">
                    <a:lumMod val="75000"/>
                  </a:schemeClr>
                </a:solidFill>
              </a:rPr>
              <a:t>Half-tracks used to fill in gaps (e.g. 10.5)</a:t>
            </a:r>
            <a:endParaRPr lang="en-US" sz="2000" dirty="0">
              <a:solidFill>
                <a:schemeClr val="accent2">
                  <a:lumMod val="75000"/>
                </a:schemeClr>
              </a:solidFill>
            </a:endParaRPr>
          </a:p>
        </p:txBody>
      </p:sp>
    </p:spTree>
    <p:extLst>
      <p:ext uri="{BB962C8B-B14F-4D97-AF65-F5344CB8AC3E}">
        <p14:creationId xmlns:p14="http://schemas.microsoft.com/office/powerpoint/2010/main" val="39186774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Non-Integer Track Heights</a:t>
            </a:r>
            <a:endParaRPr lang="en-US" dirty="0"/>
          </a:p>
        </p:txBody>
      </p:sp>
      <p:sp>
        <p:nvSpPr>
          <p:cNvPr id="48" name="Rectangle 47"/>
          <p:cNvSpPr/>
          <p:nvPr/>
        </p:nvSpPr>
        <p:spPr bwMode="auto">
          <a:xfrm>
            <a:off x="953854" y="1991242"/>
            <a:ext cx="1350241" cy="1463986"/>
          </a:xfrm>
          <a:prstGeom prst="rect">
            <a:avLst/>
          </a:prstGeom>
          <a:solidFill>
            <a:srgbClr val="FFFF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49" name="Rectangle 48"/>
          <p:cNvSpPr/>
          <p:nvPr/>
        </p:nvSpPr>
        <p:spPr bwMode="auto">
          <a:xfrm>
            <a:off x="919106" y="4128396"/>
            <a:ext cx="1389526" cy="1366735"/>
          </a:xfrm>
          <a:prstGeom prst="rect">
            <a:avLst/>
          </a:prstGeom>
          <a:solidFill>
            <a:srgbClr val="92D05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50" name="Rectangle 49"/>
          <p:cNvSpPr/>
          <p:nvPr/>
        </p:nvSpPr>
        <p:spPr bwMode="auto">
          <a:xfrm>
            <a:off x="1284464" y="1741711"/>
            <a:ext cx="144236" cy="4039010"/>
          </a:xfrm>
          <a:prstGeom prst="rect">
            <a:avLst/>
          </a:prstGeom>
          <a:solidFill>
            <a:srgbClr val="FF505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51" name="Rectangle 50"/>
          <p:cNvSpPr/>
          <p:nvPr/>
        </p:nvSpPr>
        <p:spPr bwMode="auto">
          <a:xfrm>
            <a:off x="1835347" y="1738336"/>
            <a:ext cx="144236" cy="4039010"/>
          </a:xfrm>
          <a:prstGeom prst="rect">
            <a:avLst/>
          </a:prstGeom>
          <a:solidFill>
            <a:srgbClr val="FF505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54" name="Rectangle 53"/>
          <p:cNvSpPr/>
          <p:nvPr/>
        </p:nvSpPr>
        <p:spPr bwMode="auto">
          <a:xfrm>
            <a:off x="2386230" y="1748232"/>
            <a:ext cx="144236" cy="4039010"/>
          </a:xfrm>
          <a:prstGeom prst="rect">
            <a:avLst/>
          </a:prstGeom>
          <a:solidFill>
            <a:srgbClr val="FF505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55" name="Rectangle 54"/>
          <p:cNvSpPr/>
          <p:nvPr/>
        </p:nvSpPr>
        <p:spPr bwMode="auto">
          <a:xfrm>
            <a:off x="733581" y="1758128"/>
            <a:ext cx="144236" cy="4039010"/>
          </a:xfrm>
          <a:prstGeom prst="rect">
            <a:avLst/>
          </a:prstGeom>
          <a:solidFill>
            <a:srgbClr val="FF505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56" name="Rectangle 55"/>
          <p:cNvSpPr/>
          <p:nvPr/>
        </p:nvSpPr>
        <p:spPr bwMode="auto">
          <a:xfrm>
            <a:off x="801453" y="1432950"/>
            <a:ext cx="1657350" cy="4667003"/>
          </a:xfrm>
          <a:prstGeom prst="rect">
            <a:avLst/>
          </a:prstGeom>
          <a:noFill/>
          <a:ln w="19050" cap="flat" cmpd="sng" algn="ctr">
            <a:solidFill>
              <a:schemeClr val="tx1"/>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26" name="Rectangle 25"/>
          <p:cNvSpPr/>
          <p:nvPr/>
        </p:nvSpPr>
        <p:spPr bwMode="auto">
          <a:xfrm>
            <a:off x="792796" y="5996641"/>
            <a:ext cx="1666876" cy="249381"/>
          </a:xfrm>
          <a:prstGeom prst="rect">
            <a:avLst/>
          </a:prstGeom>
          <a:solidFill>
            <a:srgbClr val="9972C0">
              <a:alpha val="86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27" name="Rectangle 26"/>
          <p:cNvSpPr/>
          <p:nvPr/>
        </p:nvSpPr>
        <p:spPr bwMode="auto">
          <a:xfrm>
            <a:off x="804548" y="1308610"/>
            <a:ext cx="1655123" cy="251359"/>
          </a:xfrm>
          <a:prstGeom prst="rect">
            <a:avLst/>
          </a:prstGeom>
          <a:solidFill>
            <a:srgbClr val="9972C0">
              <a:alpha val="86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31" name="Rectangle 30"/>
          <p:cNvSpPr/>
          <p:nvPr/>
        </p:nvSpPr>
        <p:spPr bwMode="auto">
          <a:xfrm rot="5400000">
            <a:off x="592056" y="1921595"/>
            <a:ext cx="979104" cy="249055"/>
          </a:xfrm>
          <a:prstGeom prst="rect">
            <a:avLst/>
          </a:prstGeom>
          <a:solidFill>
            <a:srgbClr val="9972C0">
              <a:alpha val="86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32" name="Rectangle 31"/>
          <p:cNvSpPr/>
          <p:nvPr/>
        </p:nvSpPr>
        <p:spPr bwMode="auto">
          <a:xfrm rot="5400000">
            <a:off x="1701387" y="1927146"/>
            <a:ext cx="979104" cy="249055"/>
          </a:xfrm>
          <a:prstGeom prst="rect">
            <a:avLst/>
          </a:prstGeom>
          <a:solidFill>
            <a:srgbClr val="9972C0">
              <a:alpha val="86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33" name="Rectangle 32"/>
          <p:cNvSpPr/>
          <p:nvPr/>
        </p:nvSpPr>
        <p:spPr bwMode="auto">
          <a:xfrm rot="5400000">
            <a:off x="567986" y="5385004"/>
            <a:ext cx="979104" cy="249055"/>
          </a:xfrm>
          <a:prstGeom prst="rect">
            <a:avLst/>
          </a:prstGeom>
          <a:solidFill>
            <a:srgbClr val="9972C0">
              <a:alpha val="86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34" name="Rectangle 33"/>
          <p:cNvSpPr/>
          <p:nvPr/>
        </p:nvSpPr>
        <p:spPr bwMode="auto">
          <a:xfrm rot="5400000">
            <a:off x="1696367" y="5380131"/>
            <a:ext cx="979104" cy="249055"/>
          </a:xfrm>
          <a:prstGeom prst="rect">
            <a:avLst/>
          </a:prstGeom>
          <a:solidFill>
            <a:srgbClr val="9972C0">
              <a:alpha val="86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35" name="Rectangle 34"/>
          <p:cNvSpPr/>
          <p:nvPr/>
        </p:nvSpPr>
        <p:spPr bwMode="auto">
          <a:xfrm rot="5400000">
            <a:off x="1242858" y="4673244"/>
            <a:ext cx="790502" cy="249055"/>
          </a:xfrm>
          <a:prstGeom prst="rect">
            <a:avLst/>
          </a:prstGeom>
          <a:solidFill>
            <a:srgbClr val="9972C0">
              <a:alpha val="86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36" name="Rectangle 35"/>
          <p:cNvSpPr/>
          <p:nvPr/>
        </p:nvSpPr>
        <p:spPr bwMode="auto">
          <a:xfrm>
            <a:off x="1760837" y="4403090"/>
            <a:ext cx="543259" cy="249055"/>
          </a:xfrm>
          <a:prstGeom prst="rect">
            <a:avLst/>
          </a:prstGeom>
          <a:solidFill>
            <a:srgbClr val="9972C0">
              <a:alpha val="86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a typeface="MS PGothic" pitchFamily="34" charset="-128"/>
            </a:endParaRPr>
          </a:p>
        </p:txBody>
      </p:sp>
      <p:sp>
        <p:nvSpPr>
          <p:cNvPr id="37" name="Rectangle 36"/>
          <p:cNvSpPr/>
          <p:nvPr/>
        </p:nvSpPr>
        <p:spPr bwMode="auto">
          <a:xfrm rot="5400000">
            <a:off x="1563165" y="3659953"/>
            <a:ext cx="1253896" cy="249055"/>
          </a:xfrm>
          <a:prstGeom prst="rect">
            <a:avLst/>
          </a:prstGeom>
          <a:solidFill>
            <a:srgbClr val="9972C0">
              <a:alpha val="86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38" name="Rectangle 37"/>
          <p:cNvSpPr/>
          <p:nvPr/>
        </p:nvSpPr>
        <p:spPr bwMode="auto">
          <a:xfrm rot="5400000">
            <a:off x="1189674" y="2579944"/>
            <a:ext cx="920751" cy="249055"/>
          </a:xfrm>
          <a:prstGeom prst="rect">
            <a:avLst/>
          </a:prstGeom>
          <a:solidFill>
            <a:srgbClr val="9972C0">
              <a:alpha val="86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39" name="Rectangle 38"/>
          <p:cNvSpPr/>
          <p:nvPr/>
        </p:nvSpPr>
        <p:spPr bwMode="auto">
          <a:xfrm>
            <a:off x="1767187" y="2916007"/>
            <a:ext cx="543259" cy="249055"/>
          </a:xfrm>
          <a:prstGeom prst="rect">
            <a:avLst/>
          </a:prstGeom>
          <a:solidFill>
            <a:srgbClr val="9972C0">
              <a:alpha val="86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40" name="Rectangle 39"/>
          <p:cNvSpPr/>
          <p:nvPr/>
        </p:nvSpPr>
        <p:spPr bwMode="auto">
          <a:xfrm>
            <a:off x="1284464" y="3584579"/>
            <a:ext cx="695119" cy="365760"/>
          </a:xfrm>
          <a:prstGeom prst="rect">
            <a:avLst/>
          </a:prstGeom>
          <a:solidFill>
            <a:schemeClr val="accent6">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41" name="Rectangle 40"/>
          <p:cNvSpPr/>
          <p:nvPr/>
        </p:nvSpPr>
        <p:spPr bwMode="auto">
          <a:xfrm>
            <a:off x="919105" y="3642543"/>
            <a:ext cx="868700" cy="249055"/>
          </a:xfrm>
          <a:prstGeom prst="rect">
            <a:avLst/>
          </a:prstGeom>
          <a:solidFill>
            <a:srgbClr val="9972C0">
              <a:alpha val="86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a typeface="MS PGothic" pitchFamily="34" charset="-128"/>
            </a:endParaRPr>
          </a:p>
        </p:txBody>
      </p:sp>
      <p:sp>
        <p:nvSpPr>
          <p:cNvPr id="45" name="TextBox 44"/>
          <p:cNvSpPr txBox="1"/>
          <p:nvPr/>
        </p:nvSpPr>
        <p:spPr>
          <a:xfrm>
            <a:off x="2018398" y="3613201"/>
            <a:ext cx="304892" cy="307777"/>
          </a:xfrm>
          <a:prstGeom prst="rect">
            <a:avLst/>
          </a:prstGeom>
          <a:noFill/>
        </p:spPr>
        <p:txBody>
          <a:bodyPr wrap="none" rtlCol="0">
            <a:spAutoFit/>
          </a:bodyPr>
          <a:lstStyle/>
          <a:p>
            <a:r>
              <a:rPr lang="en-US" dirty="0" smtClean="0"/>
              <a:t>Y</a:t>
            </a:r>
            <a:endParaRPr lang="en-US" dirty="0"/>
          </a:p>
        </p:txBody>
      </p:sp>
      <p:sp>
        <p:nvSpPr>
          <p:cNvPr id="47" name="Rectangle 46"/>
          <p:cNvSpPr/>
          <p:nvPr/>
        </p:nvSpPr>
        <p:spPr bwMode="auto">
          <a:xfrm>
            <a:off x="1528287" y="1307866"/>
            <a:ext cx="249666" cy="249775"/>
          </a:xfrm>
          <a:prstGeom prst="rect">
            <a:avLst/>
          </a:prstGeom>
          <a:solidFill>
            <a:srgbClr val="660033"/>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71" name="Rectangle 70"/>
          <p:cNvSpPr/>
          <p:nvPr/>
        </p:nvSpPr>
        <p:spPr bwMode="auto">
          <a:xfrm>
            <a:off x="1500578" y="6004557"/>
            <a:ext cx="249666" cy="249775"/>
          </a:xfrm>
          <a:prstGeom prst="rect">
            <a:avLst/>
          </a:prstGeom>
          <a:solidFill>
            <a:srgbClr val="660033"/>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72" name="TextBox 71"/>
          <p:cNvSpPr txBox="1"/>
          <p:nvPr/>
        </p:nvSpPr>
        <p:spPr>
          <a:xfrm>
            <a:off x="771719" y="5969777"/>
            <a:ext cx="545342" cy="307777"/>
          </a:xfrm>
          <a:prstGeom prst="rect">
            <a:avLst/>
          </a:prstGeom>
          <a:noFill/>
        </p:spPr>
        <p:txBody>
          <a:bodyPr wrap="none" rtlCol="0">
            <a:spAutoFit/>
          </a:bodyPr>
          <a:lstStyle/>
          <a:p>
            <a:r>
              <a:rPr lang="en-US" dirty="0" smtClean="0"/>
              <a:t>VSS</a:t>
            </a:r>
            <a:endParaRPr lang="en-US" dirty="0"/>
          </a:p>
        </p:txBody>
      </p:sp>
      <p:sp>
        <p:nvSpPr>
          <p:cNvPr id="73" name="TextBox 72"/>
          <p:cNvSpPr txBox="1"/>
          <p:nvPr/>
        </p:nvSpPr>
        <p:spPr>
          <a:xfrm>
            <a:off x="880168" y="1256391"/>
            <a:ext cx="564578" cy="307777"/>
          </a:xfrm>
          <a:prstGeom prst="rect">
            <a:avLst/>
          </a:prstGeom>
          <a:noFill/>
        </p:spPr>
        <p:txBody>
          <a:bodyPr wrap="none" rtlCol="0">
            <a:spAutoFit/>
          </a:bodyPr>
          <a:lstStyle/>
          <a:p>
            <a:r>
              <a:rPr lang="en-US" dirty="0" smtClean="0"/>
              <a:t>VDD</a:t>
            </a:r>
            <a:endParaRPr lang="en-US" dirty="0"/>
          </a:p>
        </p:txBody>
      </p:sp>
      <p:sp>
        <p:nvSpPr>
          <p:cNvPr id="3" name="TextBox 2"/>
          <p:cNvSpPr txBox="1"/>
          <p:nvPr/>
        </p:nvSpPr>
        <p:spPr>
          <a:xfrm rot="16200000">
            <a:off x="796767" y="3481023"/>
            <a:ext cx="4503156" cy="523220"/>
          </a:xfrm>
          <a:prstGeom prst="rect">
            <a:avLst/>
          </a:prstGeom>
          <a:noFill/>
        </p:spPr>
        <p:txBody>
          <a:bodyPr wrap="none" rtlCol="0">
            <a:spAutoFit/>
          </a:bodyPr>
          <a:lstStyle/>
          <a:p>
            <a:r>
              <a:rPr lang="en-US" sz="2800" dirty="0" smtClean="0"/>
              <a:t>10.5 Metal 2 router tracks</a:t>
            </a:r>
            <a:endParaRPr lang="en-US" sz="2800" dirty="0"/>
          </a:p>
        </p:txBody>
      </p:sp>
      <p:cxnSp>
        <p:nvCxnSpPr>
          <p:cNvPr id="7" name="Straight Arrow Connector 6"/>
          <p:cNvCxnSpPr/>
          <p:nvPr/>
        </p:nvCxnSpPr>
        <p:spPr bwMode="auto">
          <a:xfrm flipH="1">
            <a:off x="2743192" y="1434289"/>
            <a:ext cx="43543" cy="4706022"/>
          </a:xfrm>
          <a:prstGeom prst="straightConnector1">
            <a:avLst/>
          </a:prstGeom>
          <a:noFill/>
          <a:ln w="19050" cap="flat" cmpd="sng" algn="ctr">
            <a:solidFill>
              <a:schemeClr val="tx1"/>
            </a:solidFill>
            <a:prstDash val="solid"/>
            <a:round/>
            <a:headEnd type="arrow" w="med" len="med"/>
            <a:tailEnd type="arrow" w="med" len="med"/>
          </a:ln>
          <a:effectLst/>
        </p:spPr>
      </p:cxnSp>
      <p:cxnSp>
        <p:nvCxnSpPr>
          <p:cNvPr id="9" name="Straight Connector 8"/>
          <p:cNvCxnSpPr/>
          <p:nvPr/>
        </p:nvCxnSpPr>
        <p:spPr bwMode="auto">
          <a:xfrm>
            <a:off x="2459672" y="1432753"/>
            <a:ext cx="6444842" cy="1536"/>
          </a:xfrm>
          <a:prstGeom prst="line">
            <a:avLst/>
          </a:prstGeom>
          <a:noFill/>
          <a:ln w="19050" cap="flat" cmpd="sng" algn="ctr">
            <a:solidFill>
              <a:schemeClr val="tx1"/>
            </a:solidFill>
            <a:prstDash val="sysDash"/>
            <a:round/>
            <a:headEnd type="none" w="med" len="med"/>
            <a:tailEnd type="none" w="med" len="med"/>
          </a:ln>
          <a:effectLst/>
        </p:spPr>
      </p:cxnSp>
      <p:cxnSp>
        <p:nvCxnSpPr>
          <p:cNvPr id="63" name="Straight Connector 62"/>
          <p:cNvCxnSpPr/>
          <p:nvPr/>
        </p:nvCxnSpPr>
        <p:spPr bwMode="auto">
          <a:xfrm>
            <a:off x="2459672" y="6099953"/>
            <a:ext cx="6444842" cy="1536"/>
          </a:xfrm>
          <a:prstGeom prst="line">
            <a:avLst/>
          </a:prstGeom>
          <a:noFill/>
          <a:ln w="19050" cap="flat" cmpd="sng" algn="ctr">
            <a:solidFill>
              <a:schemeClr val="tx1"/>
            </a:solidFill>
            <a:prstDash val="sysDash"/>
            <a:round/>
            <a:headEnd type="none" w="med" len="med"/>
            <a:tailEnd type="none" w="med" len="med"/>
          </a:ln>
          <a:effectLst/>
        </p:spPr>
      </p:cxnSp>
      <p:sp>
        <p:nvSpPr>
          <p:cNvPr id="61" name="Rectangle 60"/>
          <p:cNvSpPr/>
          <p:nvPr/>
        </p:nvSpPr>
        <p:spPr bwMode="auto">
          <a:xfrm>
            <a:off x="3466443" y="5879149"/>
            <a:ext cx="1312889" cy="475133"/>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VSS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62" name="Rectangle 61"/>
          <p:cNvSpPr/>
          <p:nvPr/>
        </p:nvSpPr>
        <p:spPr bwMode="auto">
          <a:xfrm>
            <a:off x="3473945" y="5434518"/>
            <a:ext cx="1312889" cy="220804"/>
          </a:xfrm>
          <a:prstGeom prst="rect">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9</a:t>
            </a:r>
          </a:p>
        </p:txBody>
      </p:sp>
      <p:sp>
        <p:nvSpPr>
          <p:cNvPr id="65" name="Rectangle 64"/>
          <p:cNvSpPr/>
          <p:nvPr/>
        </p:nvSpPr>
        <p:spPr bwMode="auto">
          <a:xfrm>
            <a:off x="3466443" y="4990986"/>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8</a:t>
            </a:r>
          </a:p>
        </p:txBody>
      </p:sp>
      <p:sp>
        <p:nvSpPr>
          <p:cNvPr id="66" name="Rectangle 65"/>
          <p:cNvSpPr/>
          <p:nvPr/>
        </p:nvSpPr>
        <p:spPr bwMode="auto">
          <a:xfrm>
            <a:off x="3473945" y="4546353"/>
            <a:ext cx="1312889" cy="220804"/>
          </a:xfrm>
          <a:prstGeom prst="rect">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7</a:t>
            </a:r>
          </a:p>
        </p:txBody>
      </p:sp>
      <p:sp>
        <p:nvSpPr>
          <p:cNvPr id="68" name="Rectangle 67"/>
          <p:cNvSpPr/>
          <p:nvPr/>
        </p:nvSpPr>
        <p:spPr bwMode="auto">
          <a:xfrm>
            <a:off x="3473946" y="4101185"/>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6</a:t>
            </a:r>
          </a:p>
        </p:txBody>
      </p:sp>
      <p:sp>
        <p:nvSpPr>
          <p:cNvPr id="69" name="Rectangle 68"/>
          <p:cNvSpPr/>
          <p:nvPr/>
        </p:nvSpPr>
        <p:spPr bwMode="auto">
          <a:xfrm>
            <a:off x="3481448" y="3656553"/>
            <a:ext cx="1312889" cy="220804"/>
          </a:xfrm>
          <a:prstGeom prst="rect">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5</a:t>
            </a:r>
          </a:p>
        </p:txBody>
      </p:sp>
      <p:sp>
        <p:nvSpPr>
          <p:cNvPr id="75" name="Rectangle 74"/>
          <p:cNvSpPr/>
          <p:nvPr/>
        </p:nvSpPr>
        <p:spPr bwMode="auto">
          <a:xfrm>
            <a:off x="3491094" y="3212255"/>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4</a:t>
            </a:r>
          </a:p>
        </p:txBody>
      </p:sp>
      <p:sp>
        <p:nvSpPr>
          <p:cNvPr id="77" name="Rectangle 76"/>
          <p:cNvSpPr/>
          <p:nvPr/>
        </p:nvSpPr>
        <p:spPr bwMode="auto">
          <a:xfrm>
            <a:off x="3483591" y="2768723"/>
            <a:ext cx="1312889" cy="220804"/>
          </a:xfrm>
          <a:prstGeom prst="rect">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3</a:t>
            </a:r>
          </a:p>
        </p:txBody>
      </p:sp>
      <p:sp>
        <p:nvSpPr>
          <p:cNvPr id="78" name="Rectangle 77"/>
          <p:cNvSpPr/>
          <p:nvPr/>
        </p:nvSpPr>
        <p:spPr bwMode="auto">
          <a:xfrm>
            <a:off x="3491094" y="2324091"/>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2</a:t>
            </a:r>
          </a:p>
        </p:txBody>
      </p:sp>
      <p:sp>
        <p:nvSpPr>
          <p:cNvPr id="80" name="Rectangle 79"/>
          <p:cNvSpPr/>
          <p:nvPr/>
        </p:nvSpPr>
        <p:spPr bwMode="auto">
          <a:xfrm>
            <a:off x="3491094" y="1878922"/>
            <a:ext cx="1312889" cy="220804"/>
          </a:xfrm>
          <a:prstGeom prst="rect">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1</a:t>
            </a:r>
          </a:p>
        </p:txBody>
      </p:sp>
      <p:sp>
        <p:nvSpPr>
          <p:cNvPr id="81" name="Rectangle 80"/>
          <p:cNvSpPr/>
          <p:nvPr/>
        </p:nvSpPr>
        <p:spPr bwMode="auto">
          <a:xfrm>
            <a:off x="3498597" y="1172683"/>
            <a:ext cx="1312889" cy="482411"/>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VDD</a:t>
            </a:r>
            <a:br>
              <a:rPr kumimoji="0" lang="en-US" sz="1400" b="1" i="0" u="none" strike="noStrike" cap="none" normalizeH="0" baseline="0" dirty="0" smtClean="0">
                <a:ln>
                  <a:noFill/>
                </a:ln>
                <a:solidFill>
                  <a:srgbClr val="000000"/>
                </a:solidFill>
                <a:effectLst/>
                <a:latin typeface="Arial" charset="0"/>
                <a:ea typeface="MS PGothic" pitchFamily="34" charset="-128"/>
              </a:rPr>
            </a:b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84" name="Rectangle 83"/>
          <p:cNvSpPr/>
          <p:nvPr/>
        </p:nvSpPr>
        <p:spPr bwMode="auto">
          <a:xfrm>
            <a:off x="5306127" y="5980663"/>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VSS</a:t>
            </a:r>
          </a:p>
        </p:txBody>
      </p:sp>
      <p:sp>
        <p:nvSpPr>
          <p:cNvPr id="94" name="Rectangle 93"/>
          <p:cNvSpPr/>
          <p:nvPr/>
        </p:nvSpPr>
        <p:spPr bwMode="auto">
          <a:xfrm>
            <a:off x="5338282" y="1328007"/>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VDD</a:t>
            </a:r>
          </a:p>
        </p:txBody>
      </p:sp>
      <p:sp>
        <p:nvSpPr>
          <p:cNvPr id="107" name="Rectangle 106"/>
          <p:cNvSpPr/>
          <p:nvPr/>
        </p:nvSpPr>
        <p:spPr bwMode="auto">
          <a:xfrm>
            <a:off x="5306126" y="5565448"/>
            <a:ext cx="1312889" cy="220804"/>
          </a:xfrm>
          <a:prstGeom prst="rect">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9</a:t>
            </a:r>
          </a:p>
        </p:txBody>
      </p:sp>
      <p:sp>
        <p:nvSpPr>
          <p:cNvPr id="108" name="Rectangle 107"/>
          <p:cNvSpPr/>
          <p:nvPr/>
        </p:nvSpPr>
        <p:spPr bwMode="auto">
          <a:xfrm>
            <a:off x="5298624" y="5121916"/>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8</a:t>
            </a:r>
          </a:p>
        </p:txBody>
      </p:sp>
      <p:sp>
        <p:nvSpPr>
          <p:cNvPr id="109" name="Rectangle 108"/>
          <p:cNvSpPr/>
          <p:nvPr/>
        </p:nvSpPr>
        <p:spPr bwMode="auto">
          <a:xfrm>
            <a:off x="5306126" y="4677283"/>
            <a:ext cx="1312889" cy="220804"/>
          </a:xfrm>
          <a:prstGeom prst="rect">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7</a:t>
            </a:r>
          </a:p>
        </p:txBody>
      </p:sp>
      <p:sp>
        <p:nvSpPr>
          <p:cNvPr id="110" name="Rectangle 109"/>
          <p:cNvSpPr/>
          <p:nvPr/>
        </p:nvSpPr>
        <p:spPr bwMode="auto">
          <a:xfrm>
            <a:off x="5306127" y="4232115"/>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6</a:t>
            </a:r>
          </a:p>
        </p:txBody>
      </p:sp>
      <p:sp>
        <p:nvSpPr>
          <p:cNvPr id="112" name="Rectangle 111"/>
          <p:cNvSpPr/>
          <p:nvPr/>
        </p:nvSpPr>
        <p:spPr bwMode="auto">
          <a:xfrm>
            <a:off x="5334162" y="3112739"/>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4</a:t>
            </a:r>
          </a:p>
        </p:txBody>
      </p:sp>
      <p:sp>
        <p:nvSpPr>
          <p:cNvPr id="113" name="Rectangle 112"/>
          <p:cNvSpPr/>
          <p:nvPr/>
        </p:nvSpPr>
        <p:spPr bwMode="auto">
          <a:xfrm>
            <a:off x="5326659" y="2669207"/>
            <a:ext cx="1312889" cy="220804"/>
          </a:xfrm>
          <a:prstGeom prst="rect">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3</a:t>
            </a:r>
          </a:p>
        </p:txBody>
      </p:sp>
      <p:sp>
        <p:nvSpPr>
          <p:cNvPr id="114" name="Rectangle 113"/>
          <p:cNvSpPr/>
          <p:nvPr/>
        </p:nvSpPr>
        <p:spPr bwMode="auto">
          <a:xfrm>
            <a:off x="5334162" y="2224575"/>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2</a:t>
            </a:r>
          </a:p>
        </p:txBody>
      </p:sp>
      <p:sp>
        <p:nvSpPr>
          <p:cNvPr id="115" name="Rectangle 114"/>
          <p:cNvSpPr/>
          <p:nvPr/>
        </p:nvSpPr>
        <p:spPr bwMode="auto">
          <a:xfrm>
            <a:off x="5334162" y="1779406"/>
            <a:ext cx="1312889" cy="220804"/>
          </a:xfrm>
          <a:prstGeom prst="rect">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1</a:t>
            </a:r>
          </a:p>
        </p:txBody>
      </p:sp>
      <p:sp>
        <p:nvSpPr>
          <p:cNvPr id="11" name="L-Shape 10"/>
          <p:cNvSpPr/>
          <p:nvPr/>
        </p:nvSpPr>
        <p:spPr bwMode="auto">
          <a:xfrm>
            <a:off x="5316510" y="3587777"/>
            <a:ext cx="1333421" cy="423255"/>
          </a:xfrm>
          <a:prstGeom prst="corner">
            <a:avLst>
              <a:gd name="adj1" fmla="val 50000"/>
              <a:gd name="adj2" fmla="val 160737"/>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5</a:t>
            </a:r>
            <a:endParaRPr lang="en-US" dirty="0"/>
          </a:p>
        </p:txBody>
      </p:sp>
      <p:sp>
        <p:nvSpPr>
          <p:cNvPr id="116" name="Rectangle 115"/>
          <p:cNvSpPr/>
          <p:nvPr/>
        </p:nvSpPr>
        <p:spPr bwMode="auto">
          <a:xfrm>
            <a:off x="7189358" y="5879149"/>
            <a:ext cx="1312889" cy="475133"/>
          </a:xfrm>
          <a:prstGeom prst="rect">
            <a:avLst/>
          </a:prstGeom>
          <a:pattFill prst="wdDnDiag">
            <a:fgClr>
              <a:srgbClr val="0070C0"/>
            </a:fgClr>
            <a:bgClr>
              <a:srgbClr val="92D050"/>
            </a:bgClr>
          </a:patt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VSS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118" name="Rectangle 117"/>
          <p:cNvSpPr/>
          <p:nvPr/>
        </p:nvSpPr>
        <p:spPr bwMode="auto">
          <a:xfrm>
            <a:off x="7189358" y="5197820"/>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8</a:t>
            </a:r>
          </a:p>
        </p:txBody>
      </p:sp>
      <p:sp>
        <p:nvSpPr>
          <p:cNvPr id="119" name="Rectangle 118"/>
          <p:cNvSpPr/>
          <p:nvPr/>
        </p:nvSpPr>
        <p:spPr bwMode="auto">
          <a:xfrm>
            <a:off x="7196860" y="4753187"/>
            <a:ext cx="1312889" cy="220804"/>
          </a:xfrm>
          <a:prstGeom prst="rect">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7</a:t>
            </a:r>
          </a:p>
        </p:txBody>
      </p:sp>
      <p:sp>
        <p:nvSpPr>
          <p:cNvPr id="120" name="Rectangle 119"/>
          <p:cNvSpPr/>
          <p:nvPr/>
        </p:nvSpPr>
        <p:spPr bwMode="auto">
          <a:xfrm>
            <a:off x="7196861" y="4308019"/>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6</a:t>
            </a:r>
          </a:p>
        </p:txBody>
      </p:sp>
      <p:sp>
        <p:nvSpPr>
          <p:cNvPr id="121" name="Rectangle 120"/>
          <p:cNvSpPr/>
          <p:nvPr/>
        </p:nvSpPr>
        <p:spPr bwMode="auto">
          <a:xfrm>
            <a:off x="7204363" y="3863387"/>
            <a:ext cx="1312889" cy="220804"/>
          </a:xfrm>
          <a:prstGeom prst="rect">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5</a:t>
            </a:r>
          </a:p>
        </p:txBody>
      </p:sp>
      <p:sp>
        <p:nvSpPr>
          <p:cNvPr id="122" name="Rectangle 121"/>
          <p:cNvSpPr/>
          <p:nvPr/>
        </p:nvSpPr>
        <p:spPr bwMode="auto">
          <a:xfrm>
            <a:off x="7214009" y="3419089"/>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4</a:t>
            </a:r>
          </a:p>
        </p:txBody>
      </p:sp>
      <p:sp>
        <p:nvSpPr>
          <p:cNvPr id="123" name="Rectangle 122"/>
          <p:cNvSpPr/>
          <p:nvPr/>
        </p:nvSpPr>
        <p:spPr bwMode="auto">
          <a:xfrm>
            <a:off x="7206506" y="2975557"/>
            <a:ext cx="1312889" cy="220804"/>
          </a:xfrm>
          <a:prstGeom prst="rect">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3</a:t>
            </a:r>
          </a:p>
        </p:txBody>
      </p:sp>
      <p:sp>
        <p:nvSpPr>
          <p:cNvPr id="124" name="Rectangle 123"/>
          <p:cNvSpPr/>
          <p:nvPr/>
        </p:nvSpPr>
        <p:spPr bwMode="auto">
          <a:xfrm>
            <a:off x="7214009" y="2530925"/>
            <a:ext cx="1312889" cy="220804"/>
          </a:xfrm>
          <a:prstGeom prst="rect">
            <a:avLst/>
          </a:prstGeom>
          <a:solidFill>
            <a:srgbClr val="00FF0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2</a:t>
            </a:r>
          </a:p>
        </p:txBody>
      </p:sp>
      <p:sp>
        <p:nvSpPr>
          <p:cNvPr id="125" name="Rectangle 124"/>
          <p:cNvSpPr/>
          <p:nvPr/>
        </p:nvSpPr>
        <p:spPr bwMode="auto">
          <a:xfrm>
            <a:off x="7214009" y="2085756"/>
            <a:ext cx="1312889" cy="220804"/>
          </a:xfrm>
          <a:prstGeom prst="rect">
            <a:avLst/>
          </a:prstGeom>
          <a:solidFill>
            <a:srgbClr val="0070C0">
              <a:alpha val="18824"/>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1</a:t>
            </a:r>
          </a:p>
        </p:txBody>
      </p:sp>
      <p:sp>
        <p:nvSpPr>
          <p:cNvPr id="126" name="Rectangle 125"/>
          <p:cNvSpPr/>
          <p:nvPr/>
        </p:nvSpPr>
        <p:spPr bwMode="auto">
          <a:xfrm>
            <a:off x="7221512" y="1172683"/>
            <a:ext cx="1312889" cy="482411"/>
          </a:xfrm>
          <a:prstGeom prst="rect">
            <a:avLst/>
          </a:prstGeom>
          <a:pattFill prst="wdDnDiag">
            <a:fgClr>
              <a:srgbClr val="0070C0"/>
            </a:fgClr>
            <a:bgClr>
              <a:srgbClr val="92D050"/>
            </a:bgClr>
          </a:patt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a:t>VDD</a:t>
            </a:r>
            <a:br>
              <a:rPr lang="en-US" dirty="0"/>
            </a:br>
            <a:endParaRPr lang="en-US" dirty="0"/>
          </a:p>
        </p:txBody>
      </p:sp>
      <p:sp>
        <p:nvSpPr>
          <p:cNvPr id="13" name="TextBox 12"/>
          <p:cNvSpPr txBox="1"/>
          <p:nvPr/>
        </p:nvSpPr>
        <p:spPr>
          <a:xfrm>
            <a:off x="3670244" y="796792"/>
            <a:ext cx="1072730" cy="338554"/>
          </a:xfrm>
          <a:prstGeom prst="rect">
            <a:avLst/>
          </a:prstGeom>
          <a:solidFill>
            <a:schemeClr val="accent5">
              <a:lumMod val="40000"/>
              <a:lumOff val="60000"/>
            </a:schemeClr>
          </a:solidFill>
        </p:spPr>
        <p:txBody>
          <a:bodyPr wrap="none" rtlCol="0">
            <a:spAutoFit/>
          </a:bodyPr>
          <a:lstStyle/>
          <a:p>
            <a:r>
              <a:rPr lang="en-US" sz="1600" dirty="0" smtClean="0"/>
              <a:t>Standard</a:t>
            </a:r>
            <a:endParaRPr lang="en-US" sz="1600" dirty="0"/>
          </a:p>
        </p:txBody>
      </p:sp>
      <p:sp>
        <p:nvSpPr>
          <p:cNvPr id="127" name="TextBox 126"/>
          <p:cNvSpPr txBox="1"/>
          <p:nvPr/>
        </p:nvSpPr>
        <p:spPr>
          <a:xfrm>
            <a:off x="5571646" y="796792"/>
            <a:ext cx="949299" cy="338554"/>
          </a:xfrm>
          <a:prstGeom prst="rect">
            <a:avLst/>
          </a:prstGeom>
          <a:solidFill>
            <a:schemeClr val="accent5">
              <a:lumMod val="40000"/>
              <a:lumOff val="60000"/>
            </a:schemeClr>
          </a:solidFill>
        </p:spPr>
        <p:txBody>
          <a:bodyPr wrap="none" rtlCol="0">
            <a:spAutoFit/>
          </a:bodyPr>
          <a:lstStyle/>
          <a:p>
            <a:r>
              <a:rPr lang="en-US" sz="1600" dirty="0" smtClean="0"/>
              <a:t>Flexible</a:t>
            </a:r>
            <a:endParaRPr lang="en-US" sz="1600" dirty="0"/>
          </a:p>
        </p:txBody>
      </p:sp>
      <p:sp>
        <p:nvSpPr>
          <p:cNvPr id="128" name="TextBox 127"/>
          <p:cNvSpPr txBox="1"/>
          <p:nvPr/>
        </p:nvSpPr>
        <p:spPr>
          <a:xfrm>
            <a:off x="7371809" y="779915"/>
            <a:ext cx="1130438" cy="338554"/>
          </a:xfrm>
          <a:prstGeom prst="rect">
            <a:avLst/>
          </a:prstGeom>
          <a:solidFill>
            <a:schemeClr val="accent5">
              <a:lumMod val="40000"/>
              <a:lumOff val="60000"/>
            </a:schemeClr>
          </a:solidFill>
        </p:spPr>
        <p:txBody>
          <a:bodyPr wrap="none" rtlCol="0">
            <a:spAutoFit/>
          </a:bodyPr>
          <a:lstStyle/>
          <a:p>
            <a:r>
              <a:rPr lang="en-US" sz="1600" dirty="0" smtClean="0"/>
              <a:t>Colorable</a:t>
            </a:r>
            <a:endParaRPr lang="en-US" sz="1600" dirty="0"/>
          </a:p>
        </p:txBody>
      </p:sp>
      <p:sp>
        <p:nvSpPr>
          <p:cNvPr id="70" name="Rectangle 69"/>
          <p:cNvSpPr/>
          <p:nvPr/>
        </p:nvSpPr>
        <p:spPr bwMode="auto">
          <a:xfrm rot="5400000">
            <a:off x="411359" y="3674877"/>
            <a:ext cx="1253896" cy="249055"/>
          </a:xfrm>
          <a:prstGeom prst="rect">
            <a:avLst/>
          </a:prstGeom>
          <a:solidFill>
            <a:srgbClr val="9972C0">
              <a:alpha val="86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43" name="TextBox 42"/>
          <p:cNvSpPr txBox="1"/>
          <p:nvPr/>
        </p:nvSpPr>
        <p:spPr>
          <a:xfrm>
            <a:off x="913780" y="3605133"/>
            <a:ext cx="314510" cy="307777"/>
          </a:xfrm>
          <a:prstGeom prst="rect">
            <a:avLst/>
          </a:prstGeom>
          <a:noFill/>
        </p:spPr>
        <p:txBody>
          <a:bodyPr wrap="none" rtlCol="0">
            <a:spAutoFit/>
          </a:bodyPr>
          <a:lstStyle/>
          <a:p>
            <a:r>
              <a:rPr lang="en-US" dirty="0" smtClean="0"/>
              <a:t>A</a:t>
            </a:r>
            <a:endParaRPr lang="en-US" dirty="0"/>
          </a:p>
        </p:txBody>
      </p:sp>
    </p:spTree>
    <p:extLst>
      <p:ext uri="{BB962C8B-B14F-4D97-AF65-F5344CB8AC3E}">
        <p14:creationId xmlns:p14="http://schemas.microsoft.com/office/powerpoint/2010/main" val="107683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srcRect/>
          <a:stretch>
            <a:fillRect/>
          </a:stretch>
        </p:blipFill>
        <p:spPr bwMode="auto">
          <a:xfrm>
            <a:off x="4236046" y="1875099"/>
            <a:ext cx="4932813" cy="209501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The Cell Height Delusion</a:t>
            </a:r>
            <a:endParaRPr lang="en-US" dirty="0"/>
          </a:p>
        </p:txBody>
      </p:sp>
      <p:sp>
        <p:nvSpPr>
          <p:cNvPr id="3" name="Content Placeholder 2"/>
          <p:cNvSpPr>
            <a:spLocks noGrp="1"/>
          </p:cNvSpPr>
          <p:nvPr>
            <p:ph idx="1"/>
          </p:nvPr>
        </p:nvSpPr>
        <p:spPr/>
        <p:txBody>
          <a:bodyPr/>
          <a:lstStyle/>
          <a:p>
            <a:r>
              <a:rPr lang="en-US" dirty="0" smtClean="0"/>
              <a:t>Shorter cells are not necessarily denser</a:t>
            </a:r>
          </a:p>
          <a:p>
            <a:r>
              <a:rPr lang="en-US" dirty="0" smtClean="0"/>
              <a:t>The lack of drive problem</a:t>
            </a:r>
          </a:p>
          <a:p>
            <a:r>
              <a:rPr lang="en-US" dirty="0" smtClean="0"/>
              <a:t>The routing density problem</a:t>
            </a:r>
          </a:p>
          <a:p>
            <a:pPr lvl="1"/>
            <a:r>
              <a:rPr lang="en-US" dirty="0" smtClean="0"/>
              <a:t>Metal 2 cell routing</a:t>
            </a:r>
          </a:p>
          <a:p>
            <a:pPr lvl="1"/>
            <a:r>
              <a:rPr lang="en-US" dirty="0" smtClean="0"/>
              <a:t>Pin access</a:t>
            </a:r>
          </a:p>
          <a:p>
            <a:pPr lvl="1"/>
            <a:r>
              <a:rPr lang="en-US" dirty="0" smtClean="0"/>
              <a:t>Layer porosity</a:t>
            </a:r>
          </a:p>
          <a:p>
            <a:pPr lvl="1"/>
            <a:r>
              <a:rPr lang="en-US" dirty="0" smtClean="0"/>
              <a:t>Power/clock networking</a:t>
            </a:r>
            <a:endParaRPr lang="en-US" dirty="0"/>
          </a:p>
        </p:txBody>
      </p:sp>
      <p:pic>
        <p:nvPicPr>
          <p:cNvPr id="4" name="Picture 2"/>
          <p:cNvPicPr>
            <a:picLocks noChangeAspect="1" noChangeArrowheads="1"/>
          </p:cNvPicPr>
          <p:nvPr/>
        </p:nvPicPr>
        <p:blipFill>
          <a:blip r:embed="rId3"/>
          <a:srcRect/>
          <a:stretch>
            <a:fillRect/>
          </a:stretch>
        </p:blipFill>
        <p:spPr bwMode="auto">
          <a:xfrm rot="5400000">
            <a:off x="3394397" y="678154"/>
            <a:ext cx="2354509" cy="8522071"/>
          </a:xfrm>
          <a:prstGeom prst="rect">
            <a:avLst/>
          </a:prstGeom>
          <a:noFill/>
          <a:ln w="9525">
            <a:noFill/>
            <a:miter lim="800000"/>
            <a:headEnd/>
            <a:tailEnd/>
          </a:ln>
        </p:spPr>
      </p:pic>
    </p:spTree>
    <p:extLst>
      <p:ext uri="{BB962C8B-B14F-4D97-AF65-F5344CB8AC3E}">
        <p14:creationId xmlns:p14="http://schemas.microsoft.com/office/powerpoint/2010/main" val="9240603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 Pitch is not the Density Limiter</a:t>
            </a:r>
            <a:endParaRPr lang="en-US" dirty="0"/>
          </a:p>
        </p:txBody>
      </p:sp>
      <p:sp>
        <p:nvSpPr>
          <p:cNvPr id="3" name="Content Placeholder 2"/>
          <p:cNvSpPr>
            <a:spLocks noGrp="1"/>
          </p:cNvSpPr>
          <p:nvPr>
            <p:ph idx="1"/>
          </p:nvPr>
        </p:nvSpPr>
        <p:spPr>
          <a:xfrm>
            <a:off x="217488" y="4152900"/>
            <a:ext cx="8775700" cy="2227263"/>
          </a:xfrm>
        </p:spPr>
        <p:txBody>
          <a:bodyPr/>
          <a:lstStyle/>
          <a:p>
            <a:r>
              <a:rPr lang="en-US" sz="2000" dirty="0" smtClean="0"/>
              <a:t>Tip to side spacing, minimum metal area both limit port length</a:t>
            </a:r>
          </a:p>
          <a:p>
            <a:r>
              <a:rPr lang="en-US" sz="2000" dirty="0" smtClean="0"/>
              <a:t>Metal 2 pitch limits the number (and placement) of input </a:t>
            </a:r>
            <a:r>
              <a:rPr lang="en-US" sz="2000" dirty="0"/>
              <a:t>ports </a:t>
            </a:r>
            <a:endParaRPr lang="en-US" sz="2000" dirty="0" smtClean="0"/>
          </a:p>
          <a:p>
            <a:r>
              <a:rPr lang="en-US" sz="2000" dirty="0" smtClean="0"/>
              <a:t>Via to via spacing limits number of routing to each port</a:t>
            </a:r>
          </a:p>
          <a:p>
            <a:pPr lvl="1"/>
            <a:r>
              <a:rPr lang="en-US" sz="1800" dirty="0" smtClean="0"/>
              <a:t>Assume multiple adjacent landings of routing is required</a:t>
            </a:r>
          </a:p>
          <a:p>
            <a:r>
              <a:rPr lang="en-US" sz="2000" dirty="0" smtClean="0"/>
              <a:t>Results in larger area to accommodate standard cells</a:t>
            </a:r>
          </a:p>
          <a:p>
            <a:r>
              <a:rPr lang="en-US" sz="2000" dirty="0" smtClean="0"/>
              <a:t>Will not find all problems looking at just a few “typical” cells</a:t>
            </a:r>
          </a:p>
        </p:txBody>
      </p:sp>
      <p:grpSp>
        <p:nvGrpSpPr>
          <p:cNvPr id="20" name="Group 19"/>
          <p:cNvGrpSpPr/>
          <p:nvPr/>
        </p:nvGrpSpPr>
        <p:grpSpPr>
          <a:xfrm>
            <a:off x="629119" y="948962"/>
            <a:ext cx="3215640" cy="2985388"/>
            <a:chOff x="3040380" y="1074420"/>
            <a:chExt cx="3962400" cy="3413760"/>
          </a:xfrm>
        </p:grpSpPr>
        <p:sp>
          <p:nvSpPr>
            <p:cNvPr id="4" name="Freeform 3"/>
            <p:cNvSpPr/>
            <p:nvPr/>
          </p:nvSpPr>
          <p:spPr bwMode="auto">
            <a:xfrm>
              <a:off x="3299460" y="1074420"/>
              <a:ext cx="3482340" cy="3413760"/>
            </a:xfrm>
            <a:custGeom>
              <a:avLst/>
              <a:gdLst>
                <a:gd name="connsiteX0" fmla="*/ 0 w 2834640"/>
                <a:gd name="connsiteY0" fmla="*/ 45720 h 2727960"/>
                <a:gd name="connsiteX1" fmla="*/ 7620 w 2834640"/>
                <a:gd name="connsiteY1" fmla="*/ 396240 h 2727960"/>
                <a:gd name="connsiteX2" fmla="*/ 2301240 w 2834640"/>
                <a:gd name="connsiteY2" fmla="*/ 388620 h 2727960"/>
                <a:gd name="connsiteX3" fmla="*/ 2339340 w 2834640"/>
                <a:gd name="connsiteY3" fmla="*/ 2308860 h 2727960"/>
                <a:gd name="connsiteX4" fmla="*/ 38100 w 2834640"/>
                <a:gd name="connsiteY4" fmla="*/ 2339340 h 2727960"/>
                <a:gd name="connsiteX5" fmla="*/ 38100 w 2834640"/>
                <a:gd name="connsiteY5" fmla="*/ 2727960 h 2727960"/>
                <a:gd name="connsiteX6" fmla="*/ 2834640 w 2834640"/>
                <a:gd name="connsiteY6" fmla="*/ 2705100 h 2727960"/>
                <a:gd name="connsiteX7" fmla="*/ 2796540 w 2834640"/>
                <a:gd name="connsiteY7" fmla="*/ 0 h 2727960"/>
                <a:gd name="connsiteX8" fmla="*/ 0 w 2834640"/>
                <a:gd name="connsiteY8" fmla="*/ 45720 h 2727960"/>
                <a:gd name="connsiteX0" fmla="*/ 0 w 2834640"/>
                <a:gd name="connsiteY0" fmla="*/ 0 h 2811780"/>
                <a:gd name="connsiteX1" fmla="*/ 7620 w 2834640"/>
                <a:gd name="connsiteY1" fmla="*/ 480060 h 2811780"/>
                <a:gd name="connsiteX2" fmla="*/ 2301240 w 2834640"/>
                <a:gd name="connsiteY2" fmla="*/ 472440 h 2811780"/>
                <a:gd name="connsiteX3" fmla="*/ 2339340 w 2834640"/>
                <a:gd name="connsiteY3" fmla="*/ 2392680 h 2811780"/>
                <a:gd name="connsiteX4" fmla="*/ 38100 w 2834640"/>
                <a:gd name="connsiteY4" fmla="*/ 2423160 h 2811780"/>
                <a:gd name="connsiteX5" fmla="*/ 38100 w 2834640"/>
                <a:gd name="connsiteY5" fmla="*/ 2811780 h 2811780"/>
                <a:gd name="connsiteX6" fmla="*/ 2834640 w 2834640"/>
                <a:gd name="connsiteY6" fmla="*/ 2788920 h 2811780"/>
                <a:gd name="connsiteX7" fmla="*/ 2796540 w 2834640"/>
                <a:gd name="connsiteY7" fmla="*/ 83820 h 2811780"/>
                <a:gd name="connsiteX8" fmla="*/ 0 w 2834640"/>
                <a:gd name="connsiteY8" fmla="*/ 0 h 2811780"/>
                <a:gd name="connsiteX0" fmla="*/ 0 w 2834640"/>
                <a:gd name="connsiteY0" fmla="*/ 0 h 2811780"/>
                <a:gd name="connsiteX1" fmla="*/ 7620 w 2834640"/>
                <a:gd name="connsiteY1" fmla="*/ 480060 h 2811780"/>
                <a:gd name="connsiteX2" fmla="*/ 2301240 w 2834640"/>
                <a:gd name="connsiteY2" fmla="*/ 472440 h 2811780"/>
                <a:gd name="connsiteX3" fmla="*/ 2339340 w 2834640"/>
                <a:gd name="connsiteY3" fmla="*/ 2392680 h 2811780"/>
                <a:gd name="connsiteX4" fmla="*/ 38100 w 2834640"/>
                <a:gd name="connsiteY4" fmla="*/ 2423160 h 2811780"/>
                <a:gd name="connsiteX5" fmla="*/ 38100 w 2834640"/>
                <a:gd name="connsiteY5" fmla="*/ 2811780 h 2811780"/>
                <a:gd name="connsiteX6" fmla="*/ 2834640 w 2834640"/>
                <a:gd name="connsiteY6" fmla="*/ 2788920 h 2811780"/>
                <a:gd name="connsiteX7" fmla="*/ 2811780 w 2834640"/>
                <a:gd name="connsiteY7" fmla="*/ 7620 h 2811780"/>
                <a:gd name="connsiteX8" fmla="*/ 0 w 2834640"/>
                <a:gd name="connsiteY8" fmla="*/ 0 h 2811780"/>
                <a:gd name="connsiteX0" fmla="*/ 7620 w 2842260"/>
                <a:gd name="connsiteY0" fmla="*/ 0 h 2811780"/>
                <a:gd name="connsiteX1" fmla="*/ 15240 w 2842260"/>
                <a:gd name="connsiteY1" fmla="*/ 480060 h 2811780"/>
                <a:gd name="connsiteX2" fmla="*/ 2308860 w 2842260"/>
                <a:gd name="connsiteY2" fmla="*/ 472440 h 2811780"/>
                <a:gd name="connsiteX3" fmla="*/ 2346960 w 2842260"/>
                <a:gd name="connsiteY3" fmla="*/ 2392680 h 2811780"/>
                <a:gd name="connsiteX4" fmla="*/ 0 w 2842260"/>
                <a:gd name="connsiteY4" fmla="*/ 2346960 h 2811780"/>
                <a:gd name="connsiteX5" fmla="*/ 45720 w 2842260"/>
                <a:gd name="connsiteY5" fmla="*/ 2811780 h 2811780"/>
                <a:gd name="connsiteX6" fmla="*/ 2842260 w 2842260"/>
                <a:gd name="connsiteY6" fmla="*/ 2788920 h 2811780"/>
                <a:gd name="connsiteX7" fmla="*/ 2819400 w 2842260"/>
                <a:gd name="connsiteY7" fmla="*/ 7620 h 2811780"/>
                <a:gd name="connsiteX8" fmla="*/ 7620 w 2842260"/>
                <a:gd name="connsiteY8" fmla="*/ 0 h 2811780"/>
                <a:gd name="connsiteX0" fmla="*/ 7620 w 2842260"/>
                <a:gd name="connsiteY0" fmla="*/ 0 h 2827020"/>
                <a:gd name="connsiteX1" fmla="*/ 15240 w 2842260"/>
                <a:gd name="connsiteY1" fmla="*/ 480060 h 2827020"/>
                <a:gd name="connsiteX2" fmla="*/ 2308860 w 2842260"/>
                <a:gd name="connsiteY2" fmla="*/ 472440 h 2827020"/>
                <a:gd name="connsiteX3" fmla="*/ 2346960 w 2842260"/>
                <a:gd name="connsiteY3" fmla="*/ 2392680 h 2827020"/>
                <a:gd name="connsiteX4" fmla="*/ 0 w 2842260"/>
                <a:gd name="connsiteY4" fmla="*/ 2346960 h 2827020"/>
                <a:gd name="connsiteX5" fmla="*/ 0 w 2842260"/>
                <a:gd name="connsiteY5" fmla="*/ 2827020 h 2827020"/>
                <a:gd name="connsiteX6" fmla="*/ 2842260 w 2842260"/>
                <a:gd name="connsiteY6" fmla="*/ 2788920 h 2827020"/>
                <a:gd name="connsiteX7" fmla="*/ 2819400 w 2842260"/>
                <a:gd name="connsiteY7" fmla="*/ 7620 h 2827020"/>
                <a:gd name="connsiteX8" fmla="*/ 7620 w 2842260"/>
                <a:gd name="connsiteY8" fmla="*/ 0 h 2827020"/>
                <a:gd name="connsiteX0" fmla="*/ 7620 w 2849880"/>
                <a:gd name="connsiteY0" fmla="*/ 0 h 2827020"/>
                <a:gd name="connsiteX1" fmla="*/ 15240 w 2849880"/>
                <a:gd name="connsiteY1" fmla="*/ 480060 h 2827020"/>
                <a:gd name="connsiteX2" fmla="*/ 2308860 w 2849880"/>
                <a:gd name="connsiteY2" fmla="*/ 472440 h 2827020"/>
                <a:gd name="connsiteX3" fmla="*/ 2346960 w 2849880"/>
                <a:gd name="connsiteY3" fmla="*/ 2392680 h 2827020"/>
                <a:gd name="connsiteX4" fmla="*/ 0 w 2849880"/>
                <a:gd name="connsiteY4" fmla="*/ 2346960 h 2827020"/>
                <a:gd name="connsiteX5" fmla="*/ 0 w 2849880"/>
                <a:gd name="connsiteY5" fmla="*/ 2827020 h 2827020"/>
                <a:gd name="connsiteX6" fmla="*/ 2849880 w 2849880"/>
                <a:gd name="connsiteY6" fmla="*/ 2819400 h 2827020"/>
                <a:gd name="connsiteX7" fmla="*/ 2819400 w 2849880"/>
                <a:gd name="connsiteY7" fmla="*/ 7620 h 2827020"/>
                <a:gd name="connsiteX8" fmla="*/ 7620 w 2849880"/>
                <a:gd name="connsiteY8" fmla="*/ 0 h 2827020"/>
                <a:gd name="connsiteX0" fmla="*/ 7620 w 2849880"/>
                <a:gd name="connsiteY0" fmla="*/ 0 h 2827020"/>
                <a:gd name="connsiteX1" fmla="*/ 15240 w 2849880"/>
                <a:gd name="connsiteY1" fmla="*/ 480060 h 2827020"/>
                <a:gd name="connsiteX2" fmla="*/ 2308860 w 2849880"/>
                <a:gd name="connsiteY2" fmla="*/ 472440 h 2827020"/>
                <a:gd name="connsiteX3" fmla="*/ 2354580 w 2849880"/>
                <a:gd name="connsiteY3" fmla="*/ 2339340 h 2827020"/>
                <a:gd name="connsiteX4" fmla="*/ 0 w 2849880"/>
                <a:gd name="connsiteY4" fmla="*/ 2346960 h 2827020"/>
                <a:gd name="connsiteX5" fmla="*/ 0 w 2849880"/>
                <a:gd name="connsiteY5" fmla="*/ 2827020 h 2827020"/>
                <a:gd name="connsiteX6" fmla="*/ 2849880 w 2849880"/>
                <a:gd name="connsiteY6" fmla="*/ 2819400 h 2827020"/>
                <a:gd name="connsiteX7" fmla="*/ 2819400 w 2849880"/>
                <a:gd name="connsiteY7" fmla="*/ 7620 h 2827020"/>
                <a:gd name="connsiteX8" fmla="*/ 7620 w 2849880"/>
                <a:gd name="connsiteY8" fmla="*/ 0 h 2827020"/>
                <a:gd name="connsiteX0" fmla="*/ 7620 w 2849880"/>
                <a:gd name="connsiteY0" fmla="*/ 0 h 2827020"/>
                <a:gd name="connsiteX1" fmla="*/ 15240 w 2849880"/>
                <a:gd name="connsiteY1" fmla="*/ 480060 h 2827020"/>
                <a:gd name="connsiteX2" fmla="*/ 2308860 w 2849880"/>
                <a:gd name="connsiteY2" fmla="*/ 472440 h 2827020"/>
                <a:gd name="connsiteX3" fmla="*/ 2301240 w 2849880"/>
                <a:gd name="connsiteY3" fmla="*/ 2339340 h 2827020"/>
                <a:gd name="connsiteX4" fmla="*/ 0 w 2849880"/>
                <a:gd name="connsiteY4" fmla="*/ 2346960 h 2827020"/>
                <a:gd name="connsiteX5" fmla="*/ 0 w 2849880"/>
                <a:gd name="connsiteY5" fmla="*/ 2827020 h 2827020"/>
                <a:gd name="connsiteX6" fmla="*/ 2849880 w 2849880"/>
                <a:gd name="connsiteY6" fmla="*/ 2819400 h 2827020"/>
                <a:gd name="connsiteX7" fmla="*/ 2819400 w 2849880"/>
                <a:gd name="connsiteY7" fmla="*/ 7620 h 2827020"/>
                <a:gd name="connsiteX8" fmla="*/ 7620 w 2849880"/>
                <a:gd name="connsiteY8" fmla="*/ 0 h 2827020"/>
                <a:gd name="connsiteX0" fmla="*/ 7620 w 2819400"/>
                <a:gd name="connsiteY0" fmla="*/ 0 h 2827020"/>
                <a:gd name="connsiteX1" fmla="*/ 15240 w 2819400"/>
                <a:gd name="connsiteY1" fmla="*/ 480060 h 2827020"/>
                <a:gd name="connsiteX2" fmla="*/ 2308860 w 2819400"/>
                <a:gd name="connsiteY2" fmla="*/ 472440 h 2827020"/>
                <a:gd name="connsiteX3" fmla="*/ 2301240 w 2819400"/>
                <a:gd name="connsiteY3" fmla="*/ 2339340 h 2827020"/>
                <a:gd name="connsiteX4" fmla="*/ 0 w 2819400"/>
                <a:gd name="connsiteY4" fmla="*/ 2346960 h 2827020"/>
                <a:gd name="connsiteX5" fmla="*/ 0 w 2819400"/>
                <a:gd name="connsiteY5" fmla="*/ 2827020 h 2827020"/>
                <a:gd name="connsiteX6" fmla="*/ 2773680 w 2819400"/>
                <a:gd name="connsiteY6" fmla="*/ 2819400 h 2827020"/>
                <a:gd name="connsiteX7" fmla="*/ 2819400 w 2819400"/>
                <a:gd name="connsiteY7" fmla="*/ 7620 h 2827020"/>
                <a:gd name="connsiteX8" fmla="*/ 7620 w 2819400"/>
                <a:gd name="connsiteY8" fmla="*/ 0 h 2827020"/>
                <a:gd name="connsiteX0" fmla="*/ 7620 w 2773680"/>
                <a:gd name="connsiteY0" fmla="*/ 0 h 2827020"/>
                <a:gd name="connsiteX1" fmla="*/ 15240 w 2773680"/>
                <a:gd name="connsiteY1" fmla="*/ 480060 h 2827020"/>
                <a:gd name="connsiteX2" fmla="*/ 2308860 w 2773680"/>
                <a:gd name="connsiteY2" fmla="*/ 472440 h 2827020"/>
                <a:gd name="connsiteX3" fmla="*/ 2301240 w 2773680"/>
                <a:gd name="connsiteY3" fmla="*/ 2339340 h 2827020"/>
                <a:gd name="connsiteX4" fmla="*/ 0 w 2773680"/>
                <a:gd name="connsiteY4" fmla="*/ 2346960 h 2827020"/>
                <a:gd name="connsiteX5" fmla="*/ 0 w 2773680"/>
                <a:gd name="connsiteY5" fmla="*/ 2827020 h 2827020"/>
                <a:gd name="connsiteX6" fmla="*/ 2773680 w 2773680"/>
                <a:gd name="connsiteY6" fmla="*/ 2819400 h 2827020"/>
                <a:gd name="connsiteX7" fmla="*/ 2766060 w 2773680"/>
                <a:gd name="connsiteY7" fmla="*/ 7620 h 2827020"/>
                <a:gd name="connsiteX8" fmla="*/ 7620 w 2773680"/>
                <a:gd name="connsiteY8" fmla="*/ 0 h 282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680" h="2827020">
                  <a:moveTo>
                    <a:pt x="7620" y="0"/>
                  </a:moveTo>
                  <a:lnTo>
                    <a:pt x="15240" y="480060"/>
                  </a:lnTo>
                  <a:lnTo>
                    <a:pt x="2308860" y="472440"/>
                  </a:lnTo>
                  <a:lnTo>
                    <a:pt x="2301240" y="2339340"/>
                  </a:lnTo>
                  <a:lnTo>
                    <a:pt x="0" y="2346960"/>
                  </a:lnTo>
                  <a:lnTo>
                    <a:pt x="0" y="2827020"/>
                  </a:lnTo>
                  <a:lnTo>
                    <a:pt x="2773680" y="2819400"/>
                  </a:lnTo>
                  <a:lnTo>
                    <a:pt x="2766060" y="7620"/>
                  </a:lnTo>
                  <a:lnTo>
                    <a:pt x="7620" y="0"/>
                  </a:lnTo>
                  <a:close/>
                </a:path>
              </a:pathLst>
            </a:custGeom>
            <a:solidFill>
              <a:srgbClr val="FFC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5" name="Rectangle 4"/>
            <p:cNvSpPr/>
            <p:nvPr/>
          </p:nvSpPr>
          <p:spPr bwMode="auto">
            <a:xfrm rot="16200000">
              <a:off x="2747658" y="2502520"/>
              <a:ext cx="1748287" cy="568485"/>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6" name="Rectangle 5"/>
            <p:cNvSpPr/>
            <p:nvPr/>
          </p:nvSpPr>
          <p:spPr bwMode="auto">
            <a:xfrm rot="16200000">
              <a:off x="3760406" y="2510141"/>
              <a:ext cx="1748287" cy="568485"/>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8" name="Rectangle 7"/>
            <p:cNvSpPr/>
            <p:nvPr/>
          </p:nvSpPr>
          <p:spPr bwMode="auto">
            <a:xfrm rot="16200000">
              <a:off x="4721241" y="2510141"/>
              <a:ext cx="1748287" cy="568485"/>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9" name="Rectangle 8"/>
            <p:cNvSpPr/>
            <p:nvPr/>
          </p:nvSpPr>
          <p:spPr bwMode="auto">
            <a:xfrm>
              <a:off x="3040380" y="2630552"/>
              <a:ext cx="750569" cy="31242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10" name="Rectangle 9"/>
            <p:cNvSpPr/>
            <p:nvPr/>
          </p:nvSpPr>
          <p:spPr bwMode="auto">
            <a:xfrm>
              <a:off x="3543300" y="2714372"/>
              <a:ext cx="144780" cy="144780"/>
            </a:xfrm>
            <a:prstGeom prst="rect">
              <a:avLst/>
            </a:prstGeom>
            <a:solidFill>
              <a:srgbClr val="FF0909"/>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13" name="Rectangle 12"/>
            <p:cNvSpPr/>
            <p:nvPr/>
          </p:nvSpPr>
          <p:spPr bwMode="auto">
            <a:xfrm rot="10800000">
              <a:off x="4442460" y="2619122"/>
              <a:ext cx="2560320" cy="31242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14" name="Rectangle 13"/>
            <p:cNvSpPr/>
            <p:nvPr/>
          </p:nvSpPr>
          <p:spPr bwMode="auto">
            <a:xfrm rot="10800000">
              <a:off x="4545330" y="2702942"/>
              <a:ext cx="144780" cy="144780"/>
            </a:xfrm>
            <a:prstGeom prst="rect">
              <a:avLst/>
            </a:prstGeom>
            <a:solidFill>
              <a:srgbClr val="FF0909"/>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15" name="&quot;No&quot; Symbol 14"/>
            <p:cNvSpPr/>
            <p:nvPr/>
          </p:nvSpPr>
          <p:spPr bwMode="auto">
            <a:xfrm>
              <a:off x="3707843" y="1920240"/>
              <a:ext cx="734617" cy="726056"/>
            </a:xfrm>
            <a:prstGeom prst="noSmoking">
              <a:avLst/>
            </a:prstGeom>
            <a:solidFill>
              <a:srgbClr val="FF0909"/>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cxnSp>
          <p:nvCxnSpPr>
            <p:cNvPr id="17" name="Straight Arrow Connector 16"/>
            <p:cNvCxnSpPr>
              <a:stCxn id="15" idx="3"/>
            </p:cNvCxnSpPr>
            <p:nvPr/>
          </p:nvCxnSpPr>
          <p:spPr bwMode="auto">
            <a:xfrm flipH="1">
              <a:off x="3621801" y="2539968"/>
              <a:ext cx="193624" cy="162974"/>
            </a:xfrm>
            <a:prstGeom prst="straightConnector1">
              <a:avLst/>
            </a:prstGeom>
            <a:noFill/>
            <a:ln w="19050" cap="flat" cmpd="sng" algn="ctr">
              <a:solidFill>
                <a:schemeClr val="tx1"/>
              </a:solidFill>
              <a:prstDash val="solid"/>
              <a:round/>
              <a:headEnd type="none" w="med" len="med"/>
              <a:tailEnd type="arrow"/>
            </a:ln>
            <a:effectLst/>
          </p:spPr>
        </p:cxnSp>
        <p:cxnSp>
          <p:nvCxnSpPr>
            <p:cNvPr id="19" name="Straight Arrow Connector 18"/>
            <p:cNvCxnSpPr>
              <a:stCxn id="15" idx="5"/>
            </p:cNvCxnSpPr>
            <p:nvPr/>
          </p:nvCxnSpPr>
          <p:spPr bwMode="auto">
            <a:xfrm>
              <a:off x="4334878" y="2539968"/>
              <a:ext cx="210452" cy="162974"/>
            </a:xfrm>
            <a:prstGeom prst="straightConnector1">
              <a:avLst/>
            </a:prstGeom>
            <a:noFill/>
            <a:ln w="19050" cap="flat" cmpd="sng" algn="ctr">
              <a:solidFill>
                <a:schemeClr val="tx1"/>
              </a:solidFill>
              <a:prstDash val="solid"/>
              <a:round/>
              <a:headEnd type="none" w="med" len="med"/>
              <a:tailEnd type="arrow"/>
            </a:ln>
            <a:effectLst/>
          </p:spPr>
        </p:cxnSp>
      </p:grpSp>
      <p:sp>
        <p:nvSpPr>
          <p:cNvPr id="22" name="Freeform 21"/>
          <p:cNvSpPr/>
          <p:nvPr/>
        </p:nvSpPr>
        <p:spPr bwMode="auto">
          <a:xfrm>
            <a:off x="5151466" y="953738"/>
            <a:ext cx="2826053" cy="2985388"/>
          </a:xfrm>
          <a:custGeom>
            <a:avLst/>
            <a:gdLst>
              <a:gd name="connsiteX0" fmla="*/ 0 w 2834640"/>
              <a:gd name="connsiteY0" fmla="*/ 45720 h 2727960"/>
              <a:gd name="connsiteX1" fmla="*/ 7620 w 2834640"/>
              <a:gd name="connsiteY1" fmla="*/ 396240 h 2727960"/>
              <a:gd name="connsiteX2" fmla="*/ 2301240 w 2834640"/>
              <a:gd name="connsiteY2" fmla="*/ 388620 h 2727960"/>
              <a:gd name="connsiteX3" fmla="*/ 2339340 w 2834640"/>
              <a:gd name="connsiteY3" fmla="*/ 2308860 h 2727960"/>
              <a:gd name="connsiteX4" fmla="*/ 38100 w 2834640"/>
              <a:gd name="connsiteY4" fmla="*/ 2339340 h 2727960"/>
              <a:gd name="connsiteX5" fmla="*/ 38100 w 2834640"/>
              <a:gd name="connsiteY5" fmla="*/ 2727960 h 2727960"/>
              <a:gd name="connsiteX6" fmla="*/ 2834640 w 2834640"/>
              <a:gd name="connsiteY6" fmla="*/ 2705100 h 2727960"/>
              <a:gd name="connsiteX7" fmla="*/ 2796540 w 2834640"/>
              <a:gd name="connsiteY7" fmla="*/ 0 h 2727960"/>
              <a:gd name="connsiteX8" fmla="*/ 0 w 2834640"/>
              <a:gd name="connsiteY8" fmla="*/ 45720 h 2727960"/>
              <a:gd name="connsiteX0" fmla="*/ 0 w 2834640"/>
              <a:gd name="connsiteY0" fmla="*/ 0 h 2811780"/>
              <a:gd name="connsiteX1" fmla="*/ 7620 w 2834640"/>
              <a:gd name="connsiteY1" fmla="*/ 480060 h 2811780"/>
              <a:gd name="connsiteX2" fmla="*/ 2301240 w 2834640"/>
              <a:gd name="connsiteY2" fmla="*/ 472440 h 2811780"/>
              <a:gd name="connsiteX3" fmla="*/ 2339340 w 2834640"/>
              <a:gd name="connsiteY3" fmla="*/ 2392680 h 2811780"/>
              <a:gd name="connsiteX4" fmla="*/ 38100 w 2834640"/>
              <a:gd name="connsiteY4" fmla="*/ 2423160 h 2811780"/>
              <a:gd name="connsiteX5" fmla="*/ 38100 w 2834640"/>
              <a:gd name="connsiteY5" fmla="*/ 2811780 h 2811780"/>
              <a:gd name="connsiteX6" fmla="*/ 2834640 w 2834640"/>
              <a:gd name="connsiteY6" fmla="*/ 2788920 h 2811780"/>
              <a:gd name="connsiteX7" fmla="*/ 2796540 w 2834640"/>
              <a:gd name="connsiteY7" fmla="*/ 83820 h 2811780"/>
              <a:gd name="connsiteX8" fmla="*/ 0 w 2834640"/>
              <a:gd name="connsiteY8" fmla="*/ 0 h 2811780"/>
              <a:gd name="connsiteX0" fmla="*/ 0 w 2834640"/>
              <a:gd name="connsiteY0" fmla="*/ 0 h 2811780"/>
              <a:gd name="connsiteX1" fmla="*/ 7620 w 2834640"/>
              <a:gd name="connsiteY1" fmla="*/ 480060 h 2811780"/>
              <a:gd name="connsiteX2" fmla="*/ 2301240 w 2834640"/>
              <a:gd name="connsiteY2" fmla="*/ 472440 h 2811780"/>
              <a:gd name="connsiteX3" fmla="*/ 2339340 w 2834640"/>
              <a:gd name="connsiteY3" fmla="*/ 2392680 h 2811780"/>
              <a:gd name="connsiteX4" fmla="*/ 38100 w 2834640"/>
              <a:gd name="connsiteY4" fmla="*/ 2423160 h 2811780"/>
              <a:gd name="connsiteX5" fmla="*/ 38100 w 2834640"/>
              <a:gd name="connsiteY5" fmla="*/ 2811780 h 2811780"/>
              <a:gd name="connsiteX6" fmla="*/ 2834640 w 2834640"/>
              <a:gd name="connsiteY6" fmla="*/ 2788920 h 2811780"/>
              <a:gd name="connsiteX7" fmla="*/ 2811780 w 2834640"/>
              <a:gd name="connsiteY7" fmla="*/ 7620 h 2811780"/>
              <a:gd name="connsiteX8" fmla="*/ 0 w 2834640"/>
              <a:gd name="connsiteY8" fmla="*/ 0 h 2811780"/>
              <a:gd name="connsiteX0" fmla="*/ 7620 w 2842260"/>
              <a:gd name="connsiteY0" fmla="*/ 0 h 2811780"/>
              <a:gd name="connsiteX1" fmla="*/ 15240 w 2842260"/>
              <a:gd name="connsiteY1" fmla="*/ 480060 h 2811780"/>
              <a:gd name="connsiteX2" fmla="*/ 2308860 w 2842260"/>
              <a:gd name="connsiteY2" fmla="*/ 472440 h 2811780"/>
              <a:gd name="connsiteX3" fmla="*/ 2346960 w 2842260"/>
              <a:gd name="connsiteY3" fmla="*/ 2392680 h 2811780"/>
              <a:gd name="connsiteX4" fmla="*/ 0 w 2842260"/>
              <a:gd name="connsiteY4" fmla="*/ 2346960 h 2811780"/>
              <a:gd name="connsiteX5" fmla="*/ 45720 w 2842260"/>
              <a:gd name="connsiteY5" fmla="*/ 2811780 h 2811780"/>
              <a:gd name="connsiteX6" fmla="*/ 2842260 w 2842260"/>
              <a:gd name="connsiteY6" fmla="*/ 2788920 h 2811780"/>
              <a:gd name="connsiteX7" fmla="*/ 2819400 w 2842260"/>
              <a:gd name="connsiteY7" fmla="*/ 7620 h 2811780"/>
              <a:gd name="connsiteX8" fmla="*/ 7620 w 2842260"/>
              <a:gd name="connsiteY8" fmla="*/ 0 h 2811780"/>
              <a:gd name="connsiteX0" fmla="*/ 7620 w 2842260"/>
              <a:gd name="connsiteY0" fmla="*/ 0 h 2827020"/>
              <a:gd name="connsiteX1" fmla="*/ 15240 w 2842260"/>
              <a:gd name="connsiteY1" fmla="*/ 480060 h 2827020"/>
              <a:gd name="connsiteX2" fmla="*/ 2308860 w 2842260"/>
              <a:gd name="connsiteY2" fmla="*/ 472440 h 2827020"/>
              <a:gd name="connsiteX3" fmla="*/ 2346960 w 2842260"/>
              <a:gd name="connsiteY3" fmla="*/ 2392680 h 2827020"/>
              <a:gd name="connsiteX4" fmla="*/ 0 w 2842260"/>
              <a:gd name="connsiteY4" fmla="*/ 2346960 h 2827020"/>
              <a:gd name="connsiteX5" fmla="*/ 0 w 2842260"/>
              <a:gd name="connsiteY5" fmla="*/ 2827020 h 2827020"/>
              <a:gd name="connsiteX6" fmla="*/ 2842260 w 2842260"/>
              <a:gd name="connsiteY6" fmla="*/ 2788920 h 2827020"/>
              <a:gd name="connsiteX7" fmla="*/ 2819400 w 2842260"/>
              <a:gd name="connsiteY7" fmla="*/ 7620 h 2827020"/>
              <a:gd name="connsiteX8" fmla="*/ 7620 w 2842260"/>
              <a:gd name="connsiteY8" fmla="*/ 0 h 2827020"/>
              <a:gd name="connsiteX0" fmla="*/ 7620 w 2849880"/>
              <a:gd name="connsiteY0" fmla="*/ 0 h 2827020"/>
              <a:gd name="connsiteX1" fmla="*/ 15240 w 2849880"/>
              <a:gd name="connsiteY1" fmla="*/ 480060 h 2827020"/>
              <a:gd name="connsiteX2" fmla="*/ 2308860 w 2849880"/>
              <a:gd name="connsiteY2" fmla="*/ 472440 h 2827020"/>
              <a:gd name="connsiteX3" fmla="*/ 2346960 w 2849880"/>
              <a:gd name="connsiteY3" fmla="*/ 2392680 h 2827020"/>
              <a:gd name="connsiteX4" fmla="*/ 0 w 2849880"/>
              <a:gd name="connsiteY4" fmla="*/ 2346960 h 2827020"/>
              <a:gd name="connsiteX5" fmla="*/ 0 w 2849880"/>
              <a:gd name="connsiteY5" fmla="*/ 2827020 h 2827020"/>
              <a:gd name="connsiteX6" fmla="*/ 2849880 w 2849880"/>
              <a:gd name="connsiteY6" fmla="*/ 2819400 h 2827020"/>
              <a:gd name="connsiteX7" fmla="*/ 2819400 w 2849880"/>
              <a:gd name="connsiteY7" fmla="*/ 7620 h 2827020"/>
              <a:gd name="connsiteX8" fmla="*/ 7620 w 2849880"/>
              <a:gd name="connsiteY8" fmla="*/ 0 h 2827020"/>
              <a:gd name="connsiteX0" fmla="*/ 7620 w 2849880"/>
              <a:gd name="connsiteY0" fmla="*/ 0 h 2827020"/>
              <a:gd name="connsiteX1" fmla="*/ 15240 w 2849880"/>
              <a:gd name="connsiteY1" fmla="*/ 480060 h 2827020"/>
              <a:gd name="connsiteX2" fmla="*/ 2308860 w 2849880"/>
              <a:gd name="connsiteY2" fmla="*/ 472440 h 2827020"/>
              <a:gd name="connsiteX3" fmla="*/ 2354580 w 2849880"/>
              <a:gd name="connsiteY3" fmla="*/ 2339340 h 2827020"/>
              <a:gd name="connsiteX4" fmla="*/ 0 w 2849880"/>
              <a:gd name="connsiteY4" fmla="*/ 2346960 h 2827020"/>
              <a:gd name="connsiteX5" fmla="*/ 0 w 2849880"/>
              <a:gd name="connsiteY5" fmla="*/ 2827020 h 2827020"/>
              <a:gd name="connsiteX6" fmla="*/ 2849880 w 2849880"/>
              <a:gd name="connsiteY6" fmla="*/ 2819400 h 2827020"/>
              <a:gd name="connsiteX7" fmla="*/ 2819400 w 2849880"/>
              <a:gd name="connsiteY7" fmla="*/ 7620 h 2827020"/>
              <a:gd name="connsiteX8" fmla="*/ 7620 w 2849880"/>
              <a:gd name="connsiteY8" fmla="*/ 0 h 2827020"/>
              <a:gd name="connsiteX0" fmla="*/ 7620 w 2849880"/>
              <a:gd name="connsiteY0" fmla="*/ 0 h 2827020"/>
              <a:gd name="connsiteX1" fmla="*/ 15240 w 2849880"/>
              <a:gd name="connsiteY1" fmla="*/ 480060 h 2827020"/>
              <a:gd name="connsiteX2" fmla="*/ 2308860 w 2849880"/>
              <a:gd name="connsiteY2" fmla="*/ 472440 h 2827020"/>
              <a:gd name="connsiteX3" fmla="*/ 2301240 w 2849880"/>
              <a:gd name="connsiteY3" fmla="*/ 2339340 h 2827020"/>
              <a:gd name="connsiteX4" fmla="*/ 0 w 2849880"/>
              <a:gd name="connsiteY4" fmla="*/ 2346960 h 2827020"/>
              <a:gd name="connsiteX5" fmla="*/ 0 w 2849880"/>
              <a:gd name="connsiteY5" fmla="*/ 2827020 h 2827020"/>
              <a:gd name="connsiteX6" fmla="*/ 2849880 w 2849880"/>
              <a:gd name="connsiteY6" fmla="*/ 2819400 h 2827020"/>
              <a:gd name="connsiteX7" fmla="*/ 2819400 w 2849880"/>
              <a:gd name="connsiteY7" fmla="*/ 7620 h 2827020"/>
              <a:gd name="connsiteX8" fmla="*/ 7620 w 2849880"/>
              <a:gd name="connsiteY8" fmla="*/ 0 h 2827020"/>
              <a:gd name="connsiteX0" fmla="*/ 7620 w 2819400"/>
              <a:gd name="connsiteY0" fmla="*/ 0 h 2827020"/>
              <a:gd name="connsiteX1" fmla="*/ 15240 w 2819400"/>
              <a:gd name="connsiteY1" fmla="*/ 480060 h 2827020"/>
              <a:gd name="connsiteX2" fmla="*/ 2308860 w 2819400"/>
              <a:gd name="connsiteY2" fmla="*/ 472440 h 2827020"/>
              <a:gd name="connsiteX3" fmla="*/ 2301240 w 2819400"/>
              <a:gd name="connsiteY3" fmla="*/ 2339340 h 2827020"/>
              <a:gd name="connsiteX4" fmla="*/ 0 w 2819400"/>
              <a:gd name="connsiteY4" fmla="*/ 2346960 h 2827020"/>
              <a:gd name="connsiteX5" fmla="*/ 0 w 2819400"/>
              <a:gd name="connsiteY5" fmla="*/ 2827020 h 2827020"/>
              <a:gd name="connsiteX6" fmla="*/ 2773680 w 2819400"/>
              <a:gd name="connsiteY6" fmla="*/ 2819400 h 2827020"/>
              <a:gd name="connsiteX7" fmla="*/ 2819400 w 2819400"/>
              <a:gd name="connsiteY7" fmla="*/ 7620 h 2827020"/>
              <a:gd name="connsiteX8" fmla="*/ 7620 w 2819400"/>
              <a:gd name="connsiteY8" fmla="*/ 0 h 2827020"/>
              <a:gd name="connsiteX0" fmla="*/ 7620 w 2773680"/>
              <a:gd name="connsiteY0" fmla="*/ 0 h 2827020"/>
              <a:gd name="connsiteX1" fmla="*/ 15240 w 2773680"/>
              <a:gd name="connsiteY1" fmla="*/ 480060 h 2827020"/>
              <a:gd name="connsiteX2" fmla="*/ 2308860 w 2773680"/>
              <a:gd name="connsiteY2" fmla="*/ 472440 h 2827020"/>
              <a:gd name="connsiteX3" fmla="*/ 2301240 w 2773680"/>
              <a:gd name="connsiteY3" fmla="*/ 2339340 h 2827020"/>
              <a:gd name="connsiteX4" fmla="*/ 0 w 2773680"/>
              <a:gd name="connsiteY4" fmla="*/ 2346960 h 2827020"/>
              <a:gd name="connsiteX5" fmla="*/ 0 w 2773680"/>
              <a:gd name="connsiteY5" fmla="*/ 2827020 h 2827020"/>
              <a:gd name="connsiteX6" fmla="*/ 2773680 w 2773680"/>
              <a:gd name="connsiteY6" fmla="*/ 2819400 h 2827020"/>
              <a:gd name="connsiteX7" fmla="*/ 2766060 w 2773680"/>
              <a:gd name="connsiteY7" fmla="*/ 7620 h 2827020"/>
              <a:gd name="connsiteX8" fmla="*/ 7620 w 2773680"/>
              <a:gd name="connsiteY8" fmla="*/ 0 h 282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680" h="2827020">
                <a:moveTo>
                  <a:pt x="7620" y="0"/>
                </a:moveTo>
                <a:lnTo>
                  <a:pt x="15240" y="480060"/>
                </a:lnTo>
                <a:lnTo>
                  <a:pt x="2308860" y="472440"/>
                </a:lnTo>
                <a:lnTo>
                  <a:pt x="2301240" y="2339340"/>
                </a:lnTo>
                <a:lnTo>
                  <a:pt x="0" y="2346960"/>
                </a:lnTo>
                <a:lnTo>
                  <a:pt x="0" y="2827020"/>
                </a:lnTo>
                <a:lnTo>
                  <a:pt x="2773680" y="2819400"/>
                </a:lnTo>
                <a:lnTo>
                  <a:pt x="2766060" y="7620"/>
                </a:lnTo>
                <a:lnTo>
                  <a:pt x="7620" y="0"/>
                </a:lnTo>
                <a:close/>
              </a:path>
            </a:pathLst>
          </a:custGeom>
          <a:solidFill>
            <a:srgbClr val="FFC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23" name="Rectangle 22"/>
          <p:cNvSpPr/>
          <p:nvPr/>
        </p:nvSpPr>
        <p:spPr bwMode="auto">
          <a:xfrm rot="16200000">
            <a:off x="4648606" y="2220535"/>
            <a:ext cx="1528905" cy="461347"/>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24" name="Rectangle 23"/>
          <p:cNvSpPr/>
          <p:nvPr/>
        </p:nvSpPr>
        <p:spPr bwMode="auto">
          <a:xfrm rot="16200000">
            <a:off x="5470490" y="2227200"/>
            <a:ext cx="1528905" cy="461347"/>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25" name="Rectangle 24"/>
          <p:cNvSpPr/>
          <p:nvPr/>
        </p:nvSpPr>
        <p:spPr bwMode="auto">
          <a:xfrm rot="16200000">
            <a:off x="6250244" y="2227200"/>
            <a:ext cx="1528905" cy="461347"/>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26" name="Rectangle 25"/>
          <p:cNvSpPr/>
          <p:nvPr/>
        </p:nvSpPr>
        <p:spPr bwMode="auto">
          <a:xfrm>
            <a:off x="4972132" y="2314600"/>
            <a:ext cx="1262810" cy="273216"/>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27" name="Rectangle 26"/>
          <p:cNvSpPr/>
          <p:nvPr/>
        </p:nvSpPr>
        <p:spPr bwMode="auto">
          <a:xfrm>
            <a:off x="5274920" y="2314600"/>
            <a:ext cx="254186" cy="273216"/>
          </a:xfrm>
          <a:prstGeom prst="rect">
            <a:avLst/>
          </a:prstGeom>
          <a:solidFill>
            <a:srgbClr val="FF0909"/>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28" name="Rectangle 27"/>
          <p:cNvSpPr/>
          <p:nvPr/>
        </p:nvSpPr>
        <p:spPr bwMode="auto">
          <a:xfrm rot="10800000" flipV="1">
            <a:off x="5408098" y="1844802"/>
            <a:ext cx="2748754" cy="273216"/>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M2</a:t>
            </a:r>
          </a:p>
        </p:txBody>
      </p:sp>
      <p:sp>
        <p:nvSpPr>
          <p:cNvPr id="30" name="Up-Down Arrow 29"/>
          <p:cNvSpPr/>
          <p:nvPr/>
        </p:nvSpPr>
        <p:spPr bwMode="auto">
          <a:xfrm>
            <a:off x="728179" y="3210884"/>
            <a:ext cx="45719" cy="271455"/>
          </a:xfrm>
          <a:prstGeom prst="upDown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31" name="TextBox 30"/>
          <p:cNvSpPr txBox="1"/>
          <p:nvPr/>
        </p:nvSpPr>
        <p:spPr>
          <a:xfrm>
            <a:off x="129008" y="3174562"/>
            <a:ext cx="622030" cy="307777"/>
          </a:xfrm>
          <a:prstGeom prst="rect">
            <a:avLst/>
          </a:prstGeom>
          <a:noFill/>
        </p:spPr>
        <p:txBody>
          <a:bodyPr wrap="none" rtlCol="0">
            <a:spAutoFit/>
          </a:bodyPr>
          <a:lstStyle/>
          <a:p>
            <a:r>
              <a:rPr lang="en-US" dirty="0" smtClean="0"/>
              <a:t>T-2-S</a:t>
            </a:r>
            <a:endParaRPr lang="en-US" dirty="0"/>
          </a:p>
        </p:txBody>
      </p:sp>
      <p:sp>
        <p:nvSpPr>
          <p:cNvPr id="33" name="Left-Right Arrow 32"/>
          <p:cNvSpPr/>
          <p:nvPr/>
        </p:nvSpPr>
        <p:spPr bwMode="auto">
          <a:xfrm>
            <a:off x="2153523" y="3215662"/>
            <a:ext cx="318407" cy="62142"/>
          </a:xfrm>
          <a:prstGeom prst="leftRightArrow">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34" name="TextBox 33"/>
          <p:cNvSpPr txBox="1"/>
          <p:nvPr/>
        </p:nvSpPr>
        <p:spPr>
          <a:xfrm>
            <a:off x="1729903" y="3461144"/>
            <a:ext cx="1277914" cy="307777"/>
          </a:xfrm>
          <a:prstGeom prst="rect">
            <a:avLst/>
          </a:prstGeom>
          <a:noFill/>
        </p:spPr>
        <p:txBody>
          <a:bodyPr wrap="none" rtlCol="0">
            <a:spAutoFit/>
          </a:bodyPr>
          <a:lstStyle/>
          <a:p>
            <a:r>
              <a:rPr lang="en-US" dirty="0" smtClean="0"/>
              <a:t>Metal 1 Pitch</a:t>
            </a:r>
            <a:endParaRPr lang="en-US" dirty="0"/>
          </a:p>
        </p:txBody>
      </p:sp>
      <p:cxnSp>
        <p:nvCxnSpPr>
          <p:cNvPr id="36" name="Straight Arrow Connector 35"/>
          <p:cNvCxnSpPr>
            <a:endCxn id="33" idx="5"/>
          </p:cNvCxnSpPr>
          <p:nvPr/>
        </p:nvCxnSpPr>
        <p:spPr bwMode="auto">
          <a:xfrm flipV="1">
            <a:off x="2252398" y="3262269"/>
            <a:ext cx="60329" cy="220070"/>
          </a:xfrm>
          <a:prstGeom prst="straightConnector1">
            <a:avLst/>
          </a:prstGeom>
          <a:noFill/>
          <a:ln w="19050" cap="flat" cmpd="sng" algn="ctr">
            <a:solidFill>
              <a:schemeClr val="tx1"/>
            </a:solidFill>
            <a:prstDash val="solid"/>
            <a:round/>
            <a:headEnd type="none" w="med" len="med"/>
            <a:tailEnd type="arrow"/>
          </a:ln>
          <a:effectLst/>
        </p:spPr>
      </p:cxnSp>
      <p:sp>
        <p:nvSpPr>
          <p:cNvPr id="37" name="TextBox 36"/>
          <p:cNvSpPr txBox="1"/>
          <p:nvPr/>
        </p:nvSpPr>
        <p:spPr>
          <a:xfrm>
            <a:off x="3232293" y="968978"/>
            <a:ext cx="433132" cy="307777"/>
          </a:xfrm>
          <a:prstGeom prst="rect">
            <a:avLst/>
          </a:prstGeom>
          <a:noFill/>
        </p:spPr>
        <p:txBody>
          <a:bodyPr wrap="none" rtlCol="0">
            <a:spAutoFit/>
          </a:bodyPr>
          <a:lstStyle/>
          <a:p>
            <a:r>
              <a:rPr lang="en-US" dirty="0" smtClean="0"/>
              <a:t>M1</a:t>
            </a:r>
            <a:endParaRPr lang="en-US" dirty="0"/>
          </a:p>
        </p:txBody>
      </p:sp>
      <p:sp>
        <p:nvSpPr>
          <p:cNvPr id="38" name="TextBox 37"/>
          <p:cNvSpPr txBox="1"/>
          <p:nvPr/>
        </p:nvSpPr>
        <p:spPr>
          <a:xfrm>
            <a:off x="7544387" y="961358"/>
            <a:ext cx="433132" cy="307777"/>
          </a:xfrm>
          <a:prstGeom prst="rect">
            <a:avLst/>
          </a:prstGeom>
          <a:noFill/>
        </p:spPr>
        <p:txBody>
          <a:bodyPr wrap="none" rtlCol="0">
            <a:spAutoFit/>
          </a:bodyPr>
          <a:lstStyle/>
          <a:p>
            <a:r>
              <a:rPr lang="en-US" dirty="0" smtClean="0"/>
              <a:t>M1</a:t>
            </a:r>
            <a:endParaRPr lang="en-US" dirty="0"/>
          </a:p>
        </p:txBody>
      </p:sp>
      <p:sp>
        <p:nvSpPr>
          <p:cNvPr id="32" name="Rectangle 31"/>
          <p:cNvSpPr/>
          <p:nvPr/>
        </p:nvSpPr>
        <p:spPr bwMode="auto">
          <a:xfrm>
            <a:off x="6107849" y="1854065"/>
            <a:ext cx="254186" cy="273216"/>
          </a:xfrm>
          <a:prstGeom prst="rect">
            <a:avLst/>
          </a:prstGeom>
          <a:solidFill>
            <a:srgbClr val="FF0909"/>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Tree>
    <p:extLst>
      <p:ext uri="{BB962C8B-B14F-4D97-AF65-F5344CB8AC3E}">
        <p14:creationId xmlns:p14="http://schemas.microsoft.com/office/powerpoint/2010/main" val="4281143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Pin Access is a Major Challenge</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382" y="1331624"/>
            <a:ext cx="6465454" cy="45789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3839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65nm flip flop</a:t>
            </a:r>
            <a:endParaRPr lang="en-US" dirty="0"/>
          </a:p>
        </p:txBody>
      </p:sp>
      <p:sp>
        <p:nvSpPr>
          <p:cNvPr id="3" name="Content Placeholder 2"/>
          <p:cNvSpPr>
            <a:spLocks noGrp="1"/>
          </p:cNvSpPr>
          <p:nvPr>
            <p:ph idx="1"/>
          </p:nvPr>
        </p:nvSpPr>
        <p:spPr>
          <a:xfrm>
            <a:off x="217488" y="4015409"/>
            <a:ext cx="8775700" cy="2232233"/>
          </a:xfrm>
        </p:spPr>
        <p:txBody>
          <a:bodyPr/>
          <a:lstStyle/>
          <a:p>
            <a:r>
              <a:rPr lang="en-US" sz="2000" dirty="0" smtClean="0"/>
              <a:t>Why DFM was invented</a:t>
            </a:r>
          </a:p>
          <a:p>
            <a:r>
              <a:rPr lang="en-US" sz="2000" dirty="0" smtClean="0"/>
              <a:t>None of the tricks used in this layout are legal anymore</a:t>
            </a:r>
          </a:p>
          <a:p>
            <a:pPr lvl="1"/>
            <a:r>
              <a:rPr lang="en-US" sz="1600" dirty="0" smtClean="0"/>
              <a:t>3 independent diffusion contacts in one poly pitch</a:t>
            </a:r>
          </a:p>
          <a:p>
            <a:pPr lvl="1"/>
            <a:r>
              <a:rPr lang="en-US" sz="1600" dirty="0" smtClean="0"/>
              <a:t>2 independent wrong-way poly routes around transistors and power tabs</a:t>
            </a:r>
          </a:p>
          <a:p>
            <a:pPr lvl="1"/>
            <a:r>
              <a:rPr lang="en-US" sz="1600" dirty="0" smtClean="0"/>
              <a:t>M1 tips/sides everywhere</a:t>
            </a:r>
          </a:p>
          <a:p>
            <a:r>
              <a:rPr lang="en-US" sz="2000" dirty="0" smtClean="0"/>
              <a:t>LI, complex M1 get some trick effects back</a:t>
            </a:r>
          </a:p>
          <a:p>
            <a:r>
              <a:rPr lang="en-US" sz="2000" dirty="0" smtClean="0"/>
              <a:t>Can’t get all of them back</a:t>
            </a:r>
            <a:endParaRPr lang="en-US" sz="2000" dirty="0"/>
          </a:p>
        </p:txBody>
      </p:sp>
      <p:pic>
        <p:nvPicPr>
          <p:cNvPr id="28674" name="Picture 2"/>
          <p:cNvPicPr>
            <a:picLocks noChangeAspect="1" noChangeArrowheads="1"/>
          </p:cNvPicPr>
          <p:nvPr/>
        </p:nvPicPr>
        <p:blipFill>
          <a:blip r:embed="rId2"/>
          <a:srcRect/>
          <a:stretch>
            <a:fillRect/>
          </a:stretch>
        </p:blipFill>
        <p:spPr bwMode="auto">
          <a:xfrm>
            <a:off x="486190" y="966580"/>
            <a:ext cx="8037513" cy="2857500"/>
          </a:xfrm>
          <a:prstGeom prst="rect">
            <a:avLst/>
          </a:prstGeom>
          <a:noFill/>
          <a:ln w="9525">
            <a:noFill/>
            <a:miter lim="800000"/>
            <a:headEnd/>
            <a:tailEnd/>
          </a:ln>
        </p:spPr>
      </p:pic>
    </p:spTree>
    <p:extLst>
      <p:ext uri="{BB962C8B-B14F-4D97-AF65-F5344CB8AC3E}">
        <p14:creationId xmlns:p14="http://schemas.microsoft.com/office/powerpoint/2010/main" val="1339118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r>
              <a:rPr lang="en-US" sz="2800" dirty="0" smtClean="0"/>
              <a:t>Poly Regularity in a Flip-Flop</a:t>
            </a:r>
            <a:endParaRPr lang="en-US" sz="2800" dirty="0"/>
          </a:p>
        </p:txBody>
      </p:sp>
      <p:sp>
        <p:nvSpPr>
          <p:cNvPr id="5" name="Rectangle 7"/>
          <p:cNvSpPr txBox="1">
            <a:spLocks noChangeArrowheads="1"/>
          </p:cNvSpPr>
          <p:nvPr/>
        </p:nvSpPr>
        <p:spPr bwMode="auto">
          <a:xfrm>
            <a:off x="65989" y="906463"/>
            <a:ext cx="829560" cy="3604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ctr" latinLnBrk="0" hangingPunct="0">
              <a:lnSpc>
                <a:spcPct val="100000"/>
              </a:lnSpc>
              <a:spcBef>
                <a:spcPct val="25000"/>
              </a:spcBef>
              <a:spcAft>
                <a:spcPct val="0"/>
              </a:spcAft>
              <a:buClr>
                <a:schemeClr val="accent1"/>
              </a:buClr>
              <a:buSzPct val="125000"/>
              <a:tabLst/>
              <a:defRPr/>
            </a:pPr>
            <a:r>
              <a:rPr kumimoji="0" lang="en-US" sz="1900" b="0" i="0" u="none" strike="noStrike" kern="0" cap="none" spc="0" normalizeH="0" baseline="0" noProof="0" dirty="0" smtClean="0">
                <a:ln>
                  <a:noFill/>
                </a:ln>
                <a:solidFill>
                  <a:srgbClr val="000000"/>
                </a:solidFill>
                <a:effectLst/>
                <a:uLnTx/>
                <a:uFillTx/>
                <a:latin typeface="+mn-lt"/>
                <a:ea typeface="+mn-ea"/>
                <a:cs typeface="+mn-cs"/>
              </a:rPr>
              <a:t>45nm</a:t>
            </a:r>
          </a:p>
          <a:p>
            <a:pPr marL="0" marR="0" lvl="0" indent="0" algn="l" defTabSz="914400" rtl="0" eaLnBrk="0" fontAlgn="ctr" latinLnBrk="0" hangingPunct="0">
              <a:lnSpc>
                <a:spcPct val="100000"/>
              </a:lnSpc>
              <a:spcBef>
                <a:spcPct val="25000"/>
              </a:spcBef>
              <a:spcAft>
                <a:spcPct val="0"/>
              </a:spcAft>
              <a:buClr>
                <a:schemeClr val="accent1"/>
              </a:buClr>
              <a:buSzPct val="125000"/>
              <a:tabLst/>
              <a:defRPr/>
            </a:pPr>
            <a:endParaRPr lang="en-US" sz="1900" b="0" kern="0" dirty="0" smtClean="0">
              <a:latin typeface="+mn-lt"/>
              <a:ea typeface="+mn-ea"/>
              <a:cs typeface="+mn-cs"/>
            </a:endParaRPr>
          </a:p>
          <a:p>
            <a:pPr marL="0" marR="0" lvl="0" indent="0" algn="l" defTabSz="914400" rtl="0" eaLnBrk="0" fontAlgn="ctr" latinLnBrk="0" hangingPunct="0">
              <a:lnSpc>
                <a:spcPct val="100000"/>
              </a:lnSpc>
              <a:spcBef>
                <a:spcPct val="25000"/>
              </a:spcBef>
              <a:spcAft>
                <a:spcPct val="0"/>
              </a:spcAft>
              <a:buClr>
                <a:schemeClr val="accent1"/>
              </a:buClr>
              <a:buSzPct val="125000"/>
              <a:tabLst/>
              <a:defRPr/>
            </a:pPr>
            <a:endParaRPr kumimoji="0" lang="en-US" sz="1900" b="0" i="0" u="none" strike="noStrike" kern="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0" fontAlgn="ctr" latinLnBrk="0" hangingPunct="0">
              <a:lnSpc>
                <a:spcPct val="100000"/>
              </a:lnSpc>
              <a:spcBef>
                <a:spcPct val="25000"/>
              </a:spcBef>
              <a:spcAft>
                <a:spcPct val="0"/>
              </a:spcAft>
              <a:buClr>
                <a:schemeClr val="accent1"/>
              </a:buClr>
              <a:buSzPct val="125000"/>
              <a:tabLst/>
              <a:defRPr/>
            </a:pPr>
            <a:endParaRPr lang="en-US" sz="1900" b="0" kern="0" dirty="0" smtClean="0">
              <a:latin typeface="+mn-lt"/>
              <a:ea typeface="+mn-ea"/>
              <a:cs typeface="+mn-cs"/>
            </a:endParaRPr>
          </a:p>
          <a:p>
            <a:pPr marL="0" marR="0" lvl="0" indent="0" algn="l" defTabSz="914400" rtl="0" eaLnBrk="0" fontAlgn="ctr" latinLnBrk="0" hangingPunct="0">
              <a:lnSpc>
                <a:spcPct val="100000"/>
              </a:lnSpc>
              <a:spcBef>
                <a:spcPct val="25000"/>
              </a:spcBef>
              <a:spcAft>
                <a:spcPct val="0"/>
              </a:spcAft>
              <a:buClr>
                <a:schemeClr val="accent1"/>
              </a:buClr>
              <a:buSzPct val="125000"/>
              <a:tabLst/>
              <a:defRPr/>
            </a:pPr>
            <a:endParaRPr kumimoji="0" lang="en-US" sz="1900" b="0" i="0" u="none" strike="noStrike" kern="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0" fontAlgn="ctr" latinLnBrk="0" hangingPunct="0">
              <a:lnSpc>
                <a:spcPct val="100000"/>
              </a:lnSpc>
              <a:spcBef>
                <a:spcPct val="25000"/>
              </a:spcBef>
              <a:spcAft>
                <a:spcPct val="0"/>
              </a:spcAft>
              <a:buClr>
                <a:schemeClr val="accent1"/>
              </a:buClr>
              <a:buSzPct val="125000"/>
              <a:tabLst/>
              <a:defRPr/>
            </a:pPr>
            <a:endParaRPr lang="en-US" sz="1900" b="0" kern="0" dirty="0" smtClean="0">
              <a:latin typeface="+mn-lt"/>
              <a:ea typeface="+mn-ea"/>
              <a:cs typeface="+mn-cs"/>
            </a:endParaRPr>
          </a:p>
          <a:p>
            <a:pPr marL="0" marR="0" lvl="0" indent="0" algn="l" defTabSz="914400" rtl="0" eaLnBrk="0" fontAlgn="ctr" latinLnBrk="0" hangingPunct="0">
              <a:lnSpc>
                <a:spcPct val="100000"/>
              </a:lnSpc>
              <a:spcBef>
                <a:spcPct val="25000"/>
              </a:spcBef>
              <a:spcAft>
                <a:spcPct val="0"/>
              </a:spcAft>
              <a:buClr>
                <a:schemeClr val="accent1"/>
              </a:buClr>
              <a:buSzPct val="125000"/>
              <a:tabLst/>
              <a:defRPr/>
            </a:pPr>
            <a:endParaRPr kumimoji="0" lang="en-US" sz="1900" b="0" i="0" u="none" strike="noStrike" kern="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0" fontAlgn="ctr" latinLnBrk="0" hangingPunct="0">
              <a:lnSpc>
                <a:spcPct val="100000"/>
              </a:lnSpc>
              <a:spcBef>
                <a:spcPct val="25000"/>
              </a:spcBef>
              <a:spcAft>
                <a:spcPct val="0"/>
              </a:spcAft>
              <a:buClr>
                <a:schemeClr val="accent1"/>
              </a:buClr>
              <a:buSzPct val="125000"/>
              <a:tabLst/>
              <a:defRPr/>
            </a:pPr>
            <a:endParaRPr lang="en-US" sz="1900" b="0" kern="0" dirty="0" smtClean="0">
              <a:latin typeface="+mn-lt"/>
              <a:ea typeface="+mn-ea"/>
              <a:cs typeface="+mn-cs"/>
            </a:endParaRPr>
          </a:p>
          <a:p>
            <a:pPr marL="0" marR="0" lvl="0" indent="0" algn="l" defTabSz="914400" rtl="0" eaLnBrk="0" fontAlgn="ctr" latinLnBrk="0" hangingPunct="0">
              <a:lnSpc>
                <a:spcPct val="100000"/>
              </a:lnSpc>
              <a:spcBef>
                <a:spcPct val="25000"/>
              </a:spcBef>
              <a:spcAft>
                <a:spcPct val="0"/>
              </a:spcAft>
              <a:buClr>
                <a:schemeClr val="accent1"/>
              </a:buClr>
              <a:buSzPct val="125000"/>
              <a:tabLst/>
              <a:defRPr/>
            </a:pPr>
            <a:r>
              <a:rPr kumimoji="0" lang="en-US" sz="1900" b="0" i="0" u="none" strike="noStrike" kern="0" cap="none" spc="0" normalizeH="0" baseline="0" noProof="0" dirty="0" smtClean="0">
                <a:ln>
                  <a:noFill/>
                </a:ln>
                <a:solidFill>
                  <a:srgbClr val="000000"/>
                </a:solidFill>
                <a:effectLst/>
                <a:uLnTx/>
                <a:uFillTx/>
                <a:latin typeface="+mn-lt"/>
                <a:ea typeface="+mn-ea"/>
                <a:cs typeface="+mn-cs"/>
              </a:rPr>
              <a:t>32nm</a:t>
            </a:r>
            <a:endParaRPr kumimoji="0" lang="en-US" sz="1900" b="0" i="0" u="none" strike="noStrike" kern="0" cap="none" spc="0" normalizeH="0" baseline="0" noProof="0" dirty="0">
              <a:ln>
                <a:noFill/>
              </a:ln>
              <a:solidFill>
                <a:srgbClr val="000000"/>
              </a:solidFill>
              <a:effectLst/>
              <a:uLnTx/>
              <a:uFillTx/>
              <a:latin typeface="+mn-lt"/>
              <a:ea typeface="+mn-ea"/>
              <a:cs typeface="+mn-cs"/>
            </a:endParaRPr>
          </a:p>
        </p:txBody>
      </p:sp>
      <p:grpSp>
        <p:nvGrpSpPr>
          <p:cNvPr id="2" name="Group 10"/>
          <p:cNvGrpSpPr/>
          <p:nvPr/>
        </p:nvGrpSpPr>
        <p:grpSpPr>
          <a:xfrm>
            <a:off x="954740" y="3576918"/>
            <a:ext cx="8186501" cy="2713209"/>
            <a:chOff x="938040" y="3661713"/>
            <a:chExt cx="8203314" cy="2628414"/>
          </a:xfrm>
        </p:grpSpPr>
        <p:pic>
          <p:nvPicPr>
            <p:cNvPr id="359428" name="Picture 4"/>
            <p:cNvPicPr>
              <a:picLocks noChangeAspect="1" noChangeArrowheads="1"/>
            </p:cNvPicPr>
            <p:nvPr/>
          </p:nvPicPr>
          <p:blipFill>
            <a:blip r:embed="rId3" cstate="print"/>
            <a:srcRect/>
            <a:stretch>
              <a:fillRect/>
            </a:stretch>
          </p:blipFill>
          <p:spPr bwMode="auto">
            <a:xfrm>
              <a:off x="938040" y="3661713"/>
              <a:ext cx="8203314" cy="2628414"/>
            </a:xfrm>
            <a:prstGeom prst="rect">
              <a:avLst/>
            </a:prstGeom>
            <a:noFill/>
          </p:spPr>
        </p:pic>
        <p:sp>
          <p:nvSpPr>
            <p:cNvPr id="6" name="Rectangle 5"/>
            <p:cNvSpPr/>
            <p:nvPr/>
          </p:nvSpPr>
          <p:spPr bwMode="auto">
            <a:xfrm>
              <a:off x="4943475" y="4581525"/>
              <a:ext cx="133350" cy="180975"/>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pic>
          <p:nvPicPr>
            <p:cNvPr id="7" name="Picture 4"/>
            <p:cNvPicPr>
              <a:picLocks noChangeAspect="1" noChangeArrowheads="1"/>
            </p:cNvPicPr>
            <p:nvPr/>
          </p:nvPicPr>
          <p:blipFill>
            <a:blip r:embed="rId4" cstate="print"/>
            <a:srcRect/>
            <a:stretch>
              <a:fillRect/>
            </a:stretch>
          </p:blipFill>
          <p:spPr bwMode="auto">
            <a:xfrm>
              <a:off x="2648726" y="3816350"/>
              <a:ext cx="2076450" cy="2298700"/>
            </a:xfrm>
            <a:prstGeom prst="rect">
              <a:avLst/>
            </a:prstGeom>
            <a:noFill/>
          </p:spPr>
        </p:pic>
        <p:pic>
          <p:nvPicPr>
            <p:cNvPr id="8" name="Picture 4"/>
            <p:cNvPicPr>
              <a:picLocks noChangeAspect="1" noChangeArrowheads="1"/>
            </p:cNvPicPr>
            <p:nvPr/>
          </p:nvPicPr>
          <p:blipFill>
            <a:blip r:embed="rId4" cstate="print"/>
            <a:srcRect/>
            <a:stretch>
              <a:fillRect/>
            </a:stretch>
          </p:blipFill>
          <p:spPr bwMode="auto">
            <a:xfrm>
              <a:off x="4999776" y="3816350"/>
              <a:ext cx="2076450" cy="2298700"/>
            </a:xfrm>
            <a:prstGeom prst="rect">
              <a:avLst/>
            </a:prstGeom>
            <a:noFill/>
          </p:spPr>
        </p:pic>
      </p:grpSp>
      <p:sp>
        <p:nvSpPr>
          <p:cNvPr id="9" name="TextBox 8"/>
          <p:cNvSpPr txBox="1"/>
          <p:nvPr/>
        </p:nvSpPr>
        <p:spPr>
          <a:xfrm>
            <a:off x="0" y="3707487"/>
            <a:ext cx="927847" cy="369332"/>
          </a:xfrm>
          <a:prstGeom prst="rect">
            <a:avLst/>
          </a:prstGeom>
          <a:solidFill>
            <a:schemeClr val="bg1"/>
          </a:solidFill>
        </p:spPr>
        <p:txBody>
          <a:bodyPr wrap="square" rtlCol="0">
            <a:spAutoFit/>
          </a:bodyPr>
          <a:lstStyle/>
          <a:p>
            <a:r>
              <a:rPr lang="en-US" sz="1800" b="0" dirty="0" smtClean="0"/>
              <a:t>&lt;32nm</a:t>
            </a:r>
          </a:p>
        </p:txBody>
      </p:sp>
      <p:grpSp>
        <p:nvGrpSpPr>
          <p:cNvPr id="3" name="Group 12"/>
          <p:cNvGrpSpPr/>
          <p:nvPr/>
        </p:nvGrpSpPr>
        <p:grpSpPr>
          <a:xfrm>
            <a:off x="940686" y="3578060"/>
            <a:ext cx="8203314" cy="2628414"/>
            <a:chOff x="940686" y="922995"/>
            <a:chExt cx="8203314" cy="2628414"/>
          </a:xfrm>
        </p:grpSpPr>
        <p:pic>
          <p:nvPicPr>
            <p:cNvPr id="10" name="Picture 4"/>
            <p:cNvPicPr>
              <a:picLocks noChangeAspect="1" noChangeArrowheads="1"/>
            </p:cNvPicPr>
            <p:nvPr/>
          </p:nvPicPr>
          <p:blipFill>
            <a:blip r:embed="rId3" cstate="print"/>
            <a:srcRect/>
            <a:stretch>
              <a:fillRect/>
            </a:stretch>
          </p:blipFill>
          <p:spPr bwMode="auto">
            <a:xfrm>
              <a:off x="940686" y="922995"/>
              <a:ext cx="8203314" cy="2628414"/>
            </a:xfrm>
            <a:prstGeom prst="rect">
              <a:avLst/>
            </a:prstGeom>
            <a:noFill/>
          </p:spPr>
        </p:pic>
        <p:sp>
          <p:nvSpPr>
            <p:cNvPr id="12" name="Rectangle 11"/>
            <p:cNvSpPr/>
            <p:nvPr/>
          </p:nvSpPr>
          <p:spPr bwMode="auto">
            <a:xfrm>
              <a:off x="4961965" y="1828800"/>
              <a:ext cx="161364" cy="25549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grpSp>
      <p:sp>
        <p:nvSpPr>
          <p:cNvPr id="14" name="TextBox 13"/>
          <p:cNvSpPr txBox="1"/>
          <p:nvPr/>
        </p:nvSpPr>
        <p:spPr>
          <a:xfrm>
            <a:off x="0" y="3749719"/>
            <a:ext cx="927847" cy="369332"/>
          </a:xfrm>
          <a:prstGeom prst="rect">
            <a:avLst/>
          </a:prstGeom>
          <a:solidFill>
            <a:schemeClr val="bg1"/>
          </a:solidFill>
        </p:spPr>
        <p:txBody>
          <a:bodyPr wrap="square" rtlCol="0">
            <a:spAutoFit/>
          </a:bodyPr>
          <a:lstStyle/>
          <a:p>
            <a:r>
              <a:rPr lang="en-US" sz="1800" b="0" dirty="0" smtClean="0"/>
              <a:t>32nm</a:t>
            </a:r>
          </a:p>
        </p:txBody>
      </p:sp>
      <p:pic>
        <p:nvPicPr>
          <p:cNvPr id="15" name="Picture 2"/>
          <p:cNvPicPr>
            <a:picLocks noChangeAspect="1" noChangeArrowheads="1"/>
          </p:cNvPicPr>
          <p:nvPr/>
        </p:nvPicPr>
        <p:blipFill>
          <a:blip r:embed="rId5" cstate="print"/>
          <a:srcRect/>
          <a:stretch>
            <a:fillRect/>
          </a:stretch>
        </p:blipFill>
        <p:spPr bwMode="auto">
          <a:xfrm>
            <a:off x="920636" y="818598"/>
            <a:ext cx="8223364" cy="2752924"/>
          </a:xfrm>
          <a:prstGeom prst="rect">
            <a:avLst/>
          </a:prstGeom>
          <a:noFill/>
          <a:ln w="9525">
            <a:noFill/>
            <a:miter lim="800000"/>
            <a:headEnd/>
            <a:tailEnd/>
          </a:ln>
        </p:spPr>
      </p:pic>
    </p:spTree>
    <p:extLst>
      <p:ext uri="{BB962C8B-B14F-4D97-AF65-F5344CB8AC3E}">
        <p14:creationId xmlns:p14="http://schemas.microsoft.com/office/powerpoint/2010/main" val="2461438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HD Standard Cell Constructs</a:t>
            </a:r>
            <a:endParaRPr lang="en-US" dirty="0"/>
          </a:p>
        </p:txBody>
      </p:sp>
      <p:pic>
        <p:nvPicPr>
          <p:cNvPr id="658434" name="Picture 2"/>
          <p:cNvPicPr>
            <a:picLocks noGrp="1" noChangeAspect="1" noChangeArrowheads="1"/>
          </p:cNvPicPr>
          <p:nvPr>
            <p:ph idx="1"/>
          </p:nvPr>
        </p:nvPicPr>
        <p:blipFill>
          <a:blip r:embed="rId2"/>
          <a:srcRect l="5556" t="17655" r="59544" b="46407"/>
          <a:stretch>
            <a:fillRect/>
          </a:stretch>
        </p:blipFill>
        <p:spPr bwMode="auto">
          <a:xfrm>
            <a:off x="936434" y="1222080"/>
            <a:ext cx="6588086" cy="2677891"/>
          </a:xfrm>
          <a:prstGeom prst="rect">
            <a:avLst/>
          </a:prstGeom>
          <a:noFill/>
          <a:ln w="9525">
            <a:noFill/>
            <a:miter lim="800000"/>
            <a:headEnd/>
            <a:tailEnd/>
          </a:ln>
        </p:spPr>
      </p:pic>
      <p:sp>
        <p:nvSpPr>
          <p:cNvPr id="5" name="Rectangle 3"/>
          <p:cNvSpPr txBox="1">
            <a:spLocks noChangeArrowheads="1"/>
          </p:cNvSpPr>
          <p:nvPr/>
        </p:nvSpPr>
        <p:spPr bwMode="auto">
          <a:xfrm>
            <a:off x="162404" y="3999123"/>
            <a:ext cx="8775700" cy="2335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65113" marR="0" lvl="0" indent="-265113" algn="l" defTabSz="914400" rtl="0" eaLnBrk="0" fontAlgn="ctr" latinLnBrk="0" hangingPunct="0">
              <a:lnSpc>
                <a:spcPct val="100000"/>
              </a:lnSpc>
              <a:spcBef>
                <a:spcPct val="25000"/>
              </a:spcBef>
              <a:spcAft>
                <a:spcPct val="0"/>
              </a:spcAft>
              <a:buClr>
                <a:schemeClr val="accent1"/>
              </a:buClr>
              <a:buSzPct val="125000"/>
              <a:buFont typeface="Wingdings" pitchFamily="2" charset="2"/>
              <a:buChar char="§"/>
              <a:tabLst/>
              <a:defRPr/>
            </a:pPr>
            <a:r>
              <a:rPr lang="en-US" sz="2200" b="0" dirty="0">
                <a:latin typeface="+mn-lt"/>
                <a:ea typeface="+mn-ea"/>
              </a:rPr>
              <a:t>All are under threat in new design rules</a:t>
            </a:r>
          </a:p>
          <a:p>
            <a:pPr marL="722313" lvl="1" indent="-265113" algn="l" eaLnBrk="0" fontAlgn="ctr" hangingPunct="0">
              <a:spcBef>
                <a:spcPct val="25000"/>
              </a:spcBef>
              <a:buClr>
                <a:schemeClr val="accent1"/>
              </a:buClr>
              <a:buSzPct val="125000"/>
              <a:buFont typeface="Wingdings" pitchFamily="2" charset="2"/>
              <a:buChar char="§"/>
            </a:pPr>
            <a:r>
              <a:rPr lang="en-US" sz="2200" b="0" dirty="0" smtClean="0">
                <a:latin typeface="+mn-lt"/>
                <a:ea typeface="+mn-ea"/>
              </a:rPr>
              <a:t>Special constructs often used</a:t>
            </a:r>
            <a:endParaRPr lang="en-US" sz="2200" b="0" dirty="0">
              <a:latin typeface="+mn-lt"/>
              <a:ea typeface="+mn-ea"/>
            </a:endParaRPr>
          </a:p>
          <a:p>
            <a:pPr marL="265113" marR="0" lvl="0" indent="-265113" algn="l" defTabSz="914400" rtl="0" eaLnBrk="0" fontAlgn="ctr" latinLnBrk="0" hangingPunct="0">
              <a:lnSpc>
                <a:spcPct val="100000"/>
              </a:lnSpc>
              <a:spcBef>
                <a:spcPct val="25000"/>
              </a:spcBef>
              <a:spcAft>
                <a:spcPct val="0"/>
              </a:spcAft>
              <a:buClr>
                <a:schemeClr val="accent1"/>
              </a:buClr>
              <a:buSzPct val="125000"/>
              <a:buFont typeface="Wingdings" pitchFamily="2" charset="2"/>
              <a:buChar char="§"/>
              <a:tabLst/>
              <a:defRPr/>
            </a:pPr>
            <a:r>
              <a:rPr lang="en-US" sz="2200" b="0" dirty="0">
                <a:latin typeface="+mn-lt"/>
                <a:ea typeface="+mn-ea"/>
              </a:rPr>
              <a:t>Contact every PC is </a:t>
            </a:r>
            <a:r>
              <a:rPr lang="en-US" sz="2200" b="0" dirty="0" smtClean="0">
                <a:latin typeface="+mn-lt"/>
                <a:ea typeface="+mn-ea"/>
              </a:rPr>
              <a:t>key for density, performance</a:t>
            </a:r>
            <a:endParaRPr lang="en-US" sz="2200" b="0" dirty="0">
              <a:latin typeface="+mn-lt"/>
              <a:ea typeface="+mn-ea"/>
            </a:endParaRPr>
          </a:p>
        </p:txBody>
      </p:sp>
    </p:spTree>
    <p:extLst>
      <p:ext uri="{BB962C8B-B14F-4D97-AF65-F5344CB8AC3E}">
        <p14:creationId xmlns:p14="http://schemas.microsoft.com/office/powerpoint/2010/main" val="67096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476491" y="3254415"/>
            <a:ext cx="2511706" cy="1261640"/>
          </a:xfrm>
          <a:prstGeom prst="rect">
            <a:avLst/>
          </a:prstGeom>
          <a:solidFill>
            <a:srgbClr val="FFC0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mtClean="0"/>
          </a:p>
        </p:txBody>
      </p:sp>
      <p:sp>
        <p:nvSpPr>
          <p:cNvPr id="11" name="Rectangle 10"/>
          <p:cNvSpPr/>
          <p:nvPr/>
        </p:nvSpPr>
        <p:spPr bwMode="auto">
          <a:xfrm>
            <a:off x="462987" y="4930815"/>
            <a:ext cx="2511706" cy="1261640"/>
          </a:xfrm>
          <a:prstGeom prst="rect">
            <a:avLst/>
          </a:prstGeom>
          <a:solidFill>
            <a:srgbClr val="FFC0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mtClean="0"/>
          </a:p>
        </p:txBody>
      </p:sp>
      <p:sp>
        <p:nvSpPr>
          <p:cNvPr id="2" name="Title 1"/>
          <p:cNvSpPr>
            <a:spLocks noGrp="1"/>
          </p:cNvSpPr>
          <p:nvPr>
            <p:ph type="title"/>
          </p:nvPr>
        </p:nvSpPr>
        <p:spPr/>
        <p:txBody>
          <a:bodyPr/>
          <a:lstStyle/>
          <a:p>
            <a:r>
              <a:rPr lang="en-US" dirty="0" smtClean="0"/>
              <a:t>Contacted Gate Pitch</a:t>
            </a:r>
            <a:endParaRPr lang="en-US" dirty="0"/>
          </a:p>
        </p:txBody>
      </p:sp>
      <p:sp>
        <p:nvSpPr>
          <p:cNvPr id="3" name="Content Placeholder 2"/>
          <p:cNvSpPr>
            <a:spLocks noGrp="1"/>
          </p:cNvSpPr>
          <p:nvPr>
            <p:ph idx="1"/>
          </p:nvPr>
        </p:nvSpPr>
        <p:spPr>
          <a:xfrm>
            <a:off x="233364" y="837014"/>
            <a:ext cx="8760166" cy="2218701"/>
          </a:xfrm>
        </p:spPr>
        <p:txBody>
          <a:bodyPr/>
          <a:lstStyle/>
          <a:p>
            <a:r>
              <a:rPr lang="en-US" sz="2000" dirty="0" smtClean="0"/>
              <a:t>Goal: contact each gate individually with 1 metal track separation between N and P regions</a:t>
            </a:r>
          </a:p>
          <a:p>
            <a:r>
              <a:rPr lang="en-US" sz="2000" dirty="0" smtClean="0"/>
              <a:t>Loss of this feature leads to loss of drive</a:t>
            </a:r>
            <a:endParaRPr lang="en-US" sz="2000" dirty="0" smtClean="0"/>
          </a:p>
          <a:p>
            <a:r>
              <a:rPr lang="en-US" sz="2000" dirty="0" smtClean="0"/>
              <a:t>Loss of drive leads to lower performance (hidden scaling cost)</a:t>
            </a:r>
          </a:p>
          <a:p>
            <a:r>
              <a:rPr lang="en-US" sz="2000" dirty="0" smtClean="0"/>
              <a:t>FinFET extra W recovers some of this loss</a:t>
            </a:r>
            <a:endParaRPr lang="en-US" sz="2000" dirty="0"/>
          </a:p>
        </p:txBody>
      </p:sp>
      <p:sp>
        <p:nvSpPr>
          <p:cNvPr id="5" name="Rectangle 4"/>
          <p:cNvSpPr/>
          <p:nvPr/>
        </p:nvSpPr>
        <p:spPr bwMode="auto">
          <a:xfrm>
            <a:off x="740779" y="3113589"/>
            <a:ext cx="196770" cy="3194613"/>
          </a:xfrm>
          <a:prstGeom prst="rect">
            <a:avLst/>
          </a:prstGeom>
          <a:solidFill>
            <a:srgbClr val="FF00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1344591" y="3115519"/>
            <a:ext cx="196770" cy="3194613"/>
          </a:xfrm>
          <a:prstGeom prst="rect">
            <a:avLst/>
          </a:prstGeom>
          <a:solidFill>
            <a:srgbClr val="FF00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1946469" y="3115519"/>
            <a:ext cx="196770" cy="3194613"/>
          </a:xfrm>
          <a:prstGeom prst="rect">
            <a:avLst/>
          </a:prstGeom>
          <a:solidFill>
            <a:srgbClr val="FF00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2538701" y="3117449"/>
            <a:ext cx="196770" cy="3194613"/>
          </a:xfrm>
          <a:prstGeom prst="rect">
            <a:avLst/>
          </a:prstGeom>
          <a:solidFill>
            <a:srgbClr val="FF00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671332" y="4548856"/>
            <a:ext cx="335666" cy="347240"/>
          </a:xfrm>
          <a:prstGeom prst="ellipse">
            <a:avLst/>
          </a:prstGeom>
          <a:solidFill>
            <a:srgbClr val="00206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1286719" y="4573935"/>
            <a:ext cx="335666" cy="347240"/>
          </a:xfrm>
          <a:prstGeom prst="ellipse">
            <a:avLst/>
          </a:prstGeom>
          <a:solidFill>
            <a:srgbClr val="00206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15" name="Oval 14"/>
          <p:cNvSpPr/>
          <p:nvPr/>
        </p:nvSpPr>
        <p:spPr bwMode="auto">
          <a:xfrm>
            <a:off x="1865447" y="4562360"/>
            <a:ext cx="335666" cy="347240"/>
          </a:xfrm>
          <a:prstGeom prst="ellipse">
            <a:avLst/>
          </a:prstGeom>
          <a:solidFill>
            <a:srgbClr val="00206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16" name="Oval 15"/>
          <p:cNvSpPr/>
          <p:nvPr/>
        </p:nvSpPr>
        <p:spPr bwMode="auto">
          <a:xfrm>
            <a:off x="2467324" y="4562359"/>
            <a:ext cx="335666" cy="347240"/>
          </a:xfrm>
          <a:prstGeom prst="ellipse">
            <a:avLst/>
          </a:prstGeom>
          <a:solidFill>
            <a:srgbClr val="00206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29" name="Rectangle 28"/>
          <p:cNvSpPr/>
          <p:nvPr/>
        </p:nvSpPr>
        <p:spPr bwMode="auto">
          <a:xfrm>
            <a:off x="6242612" y="3267916"/>
            <a:ext cx="2511706" cy="1003138"/>
          </a:xfrm>
          <a:prstGeom prst="rect">
            <a:avLst/>
          </a:prstGeom>
          <a:solidFill>
            <a:srgbClr val="FFC0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mtClean="0"/>
          </a:p>
        </p:txBody>
      </p:sp>
      <p:sp>
        <p:nvSpPr>
          <p:cNvPr id="30" name="Rectangle 29"/>
          <p:cNvSpPr/>
          <p:nvPr/>
        </p:nvSpPr>
        <p:spPr bwMode="auto">
          <a:xfrm>
            <a:off x="6229108" y="5197028"/>
            <a:ext cx="2511706" cy="1008927"/>
          </a:xfrm>
          <a:prstGeom prst="rect">
            <a:avLst/>
          </a:prstGeom>
          <a:solidFill>
            <a:srgbClr val="FFC0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mtClean="0"/>
          </a:p>
        </p:txBody>
      </p:sp>
      <p:sp>
        <p:nvSpPr>
          <p:cNvPr id="31" name="Rectangle 30"/>
          <p:cNvSpPr/>
          <p:nvPr/>
        </p:nvSpPr>
        <p:spPr bwMode="auto">
          <a:xfrm>
            <a:off x="6506900" y="3127090"/>
            <a:ext cx="196770" cy="3194613"/>
          </a:xfrm>
          <a:prstGeom prst="rect">
            <a:avLst/>
          </a:prstGeom>
          <a:solidFill>
            <a:srgbClr val="FF00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32" name="Rectangle 31"/>
          <p:cNvSpPr/>
          <p:nvPr/>
        </p:nvSpPr>
        <p:spPr bwMode="auto">
          <a:xfrm>
            <a:off x="7110712" y="3129020"/>
            <a:ext cx="196770" cy="3194613"/>
          </a:xfrm>
          <a:prstGeom prst="rect">
            <a:avLst/>
          </a:prstGeom>
          <a:solidFill>
            <a:srgbClr val="FF00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33" name="Rectangle 32"/>
          <p:cNvSpPr/>
          <p:nvPr/>
        </p:nvSpPr>
        <p:spPr bwMode="auto">
          <a:xfrm>
            <a:off x="7712590" y="3129020"/>
            <a:ext cx="196770" cy="3194613"/>
          </a:xfrm>
          <a:prstGeom prst="rect">
            <a:avLst/>
          </a:prstGeom>
          <a:solidFill>
            <a:srgbClr val="FF00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34" name="Rectangle 33"/>
          <p:cNvSpPr/>
          <p:nvPr/>
        </p:nvSpPr>
        <p:spPr bwMode="auto">
          <a:xfrm>
            <a:off x="8304822" y="3130950"/>
            <a:ext cx="196770" cy="3194613"/>
          </a:xfrm>
          <a:prstGeom prst="rect">
            <a:avLst/>
          </a:prstGeom>
          <a:solidFill>
            <a:srgbClr val="FF00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35" name="Oval 34"/>
          <p:cNvSpPr/>
          <p:nvPr/>
        </p:nvSpPr>
        <p:spPr bwMode="auto">
          <a:xfrm>
            <a:off x="6437453" y="4319288"/>
            <a:ext cx="335666" cy="347240"/>
          </a:xfrm>
          <a:prstGeom prst="ellipse">
            <a:avLst/>
          </a:prstGeom>
          <a:solidFill>
            <a:srgbClr val="00206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36" name="Oval 35"/>
          <p:cNvSpPr/>
          <p:nvPr/>
        </p:nvSpPr>
        <p:spPr bwMode="auto">
          <a:xfrm>
            <a:off x="7052840" y="4818930"/>
            <a:ext cx="335666" cy="347240"/>
          </a:xfrm>
          <a:prstGeom prst="ellipse">
            <a:avLst/>
          </a:prstGeom>
          <a:solidFill>
            <a:srgbClr val="00206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37" name="Oval 36"/>
          <p:cNvSpPr/>
          <p:nvPr/>
        </p:nvSpPr>
        <p:spPr bwMode="auto">
          <a:xfrm>
            <a:off x="7666292" y="4286494"/>
            <a:ext cx="335666" cy="347240"/>
          </a:xfrm>
          <a:prstGeom prst="ellipse">
            <a:avLst/>
          </a:prstGeom>
          <a:solidFill>
            <a:srgbClr val="00206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38" name="Oval 37"/>
          <p:cNvSpPr/>
          <p:nvPr/>
        </p:nvSpPr>
        <p:spPr bwMode="auto">
          <a:xfrm>
            <a:off x="8245020" y="4842077"/>
            <a:ext cx="335666" cy="347240"/>
          </a:xfrm>
          <a:prstGeom prst="ellipse">
            <a:avLst/>
          </a:prstGeom>
          <a:solidFill>
            <a:srgbClr val="00206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p:txBody>
      </p:sp>
      <p:sp>
        <p:nvSpPr>
          <p:cNvPr id="42" name="Right Arrow 41"/>
          <p:cNvSpPr/>
          <p:nvPr/>
        </p:nvSpPr>
        <p:spPr bwMode="auto">
          <a:xfrm>
            <a:off x="3530278" y="3379807"/>
            <a:ext cx="2176041" cy="1134319"/>
          </a:xfrm>
          <a:prstGeom prst="rightArrow">
            <a:avLst/>
          </a:prstGeom>
          <a:solidFill>
            <a:srgbClr val="FF8989"/>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r>
              <a:rPr lang="en-US" sz="2000" b="1" dirty="0" smtClean="0"/>
              <a:t>~30% slower</a:t>
            </a:r>
            <a:endParaRPr kumimoji="0" lang="en-US" sz="2000" b="1" i="0" u="none" strike="noStrike" cap="none" normalizeH="0" baseline="0" dirty="0" smtClean="0">
              <a:ln>
                <a:noFill/>
              </a:ln>
              <a:solidFill>
                <a:schemeClr val="tx1"/>
              </a:solidFill>
              <a:effectLst/>
              <a:latin typeface="Arial" charset="0"/>
            </a:endParaRPr>
          </a:p>
        </p:txBody>
      </p:sp>
      <p:sp>
        <p:nvSpPr>
          <p:cNvPr id="43" name="Rectangle 42"/>
          <p:cNvSpPr/>
          <p:nvPr/>
        </p:nvSpPr>
        <p:spPr bwMode="auto">
          <a:xfrm>
            <a:off x="3472405" y="5011838"/>
            <a:ext cx="2233913" cy="1099594"/>
          </a:xfrm>
          <a:prstGeom prst="rect">
            <a:avLst/>
          </a:prstGeom>
          <a:solidFill>
            <a:srgbClr val="FFF0A3"/>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Tx/>
              <a:buSzPct val="12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Lost drive capability same</a:t>
            </a:r>
            <a:r>
              <a:rPr kumimoji="0" lang="en-US" sz="1600" b="0" i="0" u="none" strike="noStrike" cap="none" normalizeH="0" dirty="0" smtClean="0">
                <a:ln>
                  <a:noFill/>
                </a:ln>
                <a:solidFill>
                  <a:schemeClr val="tx1"/>
                </a:solidFill>
                <a:effectLst/>
                <a:latin typeface="Arial" charset="0"/>
              </a:rPr>
              <a:t> wire loads</a:t>
            </a: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474179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20nm: End of the Line for Bulk</a:t>
            </a:r>
            <a:endParaRPr lang="en-GB" dirty="0"/>
          </a:p>
        </p:txBody>
      </p:sp>
      <p:sp>
        <p:nvSpPr>
          <p:cNvPr id="3" name="Content Placeholder 2"/>
          <p:cNvSpPr>
            <a:spLocks noGrp="1"/>
          </p:cNvSpPr>
          <p:nvPr>
            <p:ph idx="1"/>
          </p:nvPr>
        </p:nvSpPr>
        <p:spPr>
          <a:xfrm>
            <a:off x="217488" y="906463"/>
            <a:ext cx="6043463" cy="5473700"/>
          </a:xfrm>
        </p:spPr>
        <p:txBody>
          <a:bodyPr/>
          <a:lstStyle/>
          <a:p>
            <a:r>
              <a:rPr lang="en-GB" dirty="0" smtClean="0"/>
              <a:t>Barring something close to a miracle, 20nm will be the last bulk node</a:t>
            </a:r>
          </a:p>
          <a:p>
            <a:pPr lvl="1"/>
            <a:r>
              <a:rPr lang="en-GB" dirty="0" smtClean="0"/>
              <a:t>Conventional MOSFET limits have been reached</a:t>
            </a:r>
          </a:p>
          <a:p>
            <a:pPr lvl="1"/>
            <a:r>
              <a:rPr lang="en-GB" dirty="0" smtClean="0"/>
              <a:t>Too much leakage for too little performance gain</a:t>
            </a:r>
          </a:p>
          <a:p>
            <a:r>
              <a:rPr lang="en-GB" dirty="0" smtClean="0"/>
              <a:t>Bulk replacement candidates</a:t>
            </a:r>
          </a:p>
          <a:p>
            <a:pPr lvl="1"/>
            <a:r>
              <a:rPr lang="en-GB" dirty="0" smtClean="0"/>
              <a:t>Short term:</a:t>
            </a:r>
          </a:p>
          <a:p>
            <a:pPr lvl="2"/>
            <a:r>
              <a:rPr lang="en-GB" dirty="0" smtClean="0"/>
              <a:t>FinFET/Tri-gate/Multi-gate, </a:t>
            </a:r>
            <a:br>
              <a:rPr lang="en-GB" dirty="0" smtClean="0"/>
            </a:br>
            <a:r>
              <a:rPr lang="en-GB" dirty="0" smtClean="0"/>
              <a:t>or FDSOI (maybe)</a:t>
            </a:r>
            <a:endParaRPr lang="en-GB" dirty="0" smtClean="0"/>
          </a:p>
          <a:p>
            <a:pPr lvl="1"/>
            <a:r>
              <a:rPr lang="en-GB" dirty="0" smtClean="0"/>
              <a:t>Longer </a:t>
            </a:r>
            <a:r>
              <a:rPr lang="en-GB" dirty="0" smtClean="0"/>
              <a:t>term (below 10nm):</a:t>
            </a:r>
          </a:p>
          <a:p>
            <a:pPr lvl="2"/>
            <a:r>
              <a:rPr lang="en-GB" dirty="0" smtClean="0"/>
              <a:t>III-V </a:t>
            </a:r>
            <a:r>
              <a:rPr lang="en-GB" dirty="0" smtClean="0"/>
              <a:t>devices, GAA, nanowires, etc.</a:t>
            </a:r>
          </a:p>
        </p:txBody>
      </p:sp>
      <p:pic>
        <p:nvPicPr>
          <p:cNvPr id="1026" name="Picture 2" descr="http://upload.wikimedia.org/wikipedia/commons/thumb/1/19/M_Antonius.jpg/220px-M_Antoni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6982" y="2713672"/>
            <a:ext cx="2095500" cy="273367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bwMode="auto">
          <a:xfrm>
            <a:off x="6411817" y="1344706"/>
            <a:ext cx="2500829" cy="1204856"/>
          </a:xfrm>
          <a:prstGeom prst="wedgeRoundRectCallout">
            <a:avLst>
              <a:gd name="adj1" fmla="val -9242"/>
              <a:gd name="adj2" fmla="val 74387"/>
              <a:gd name="adj3" fmla="val 16667"/>
            </a:avLst>
          </a:prstGeom>
          <a:solidFill>
            <a:srgbClr val="FFF0A3"/>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charset="0"/>
                <a:ea typeface="MS PGothic" pitchFamily="34" charset="-128"/>
              </a:rPr>
              <a:t>I come </a:t>
            </a:r>
            <a:r>
              <a:rPr kumimoji="0" lang="en-US" sz="2000" b="1" i="0" u="none" strike="noStrike" cap="none" normalizeH="0" dirty="0" smtClean="0">
                <a:ln>
                  <a:noFill/>
                </a:ln>
                <a:solidFill>
                  <a:srgbClr val="000000"/>
                </a:solidFill>
                <a:effectLst/>
                <a:latin typeface="Arial" charset="0"/>
                <a:ea typeface="MS PGothic" pitchFamily="34" charset="-128"/>
              </a:rPr>
              <a:t>to fully</a:t>
            </a:r>
            <a:br>
              <a:rPr kumimoji="0" lang="en-US" sz="2000" b="1" i="0" u="none" strike="noStrike" cap="none" normalizeH="0" dirty="0" smtClean="0">
                <a:ln>
                  <a:noFill/>
                </a:ln>
                <a:solidFill>
                  <a:srgbClr val="000000"/>
                </a:solidFill>
                <a:effectLst/>
                <a:latin typeface="Arial" charset="0"/>
                <a:ea typeface="MS PGothic" pitchFamily="34" charset="-128"/>
              </a:rPr>
            </a:br>
            <a:r>
              <a:rPr kumimoji="0" lang="en-US" sz="2000" b="1" i="0" u="none" strike="noStrike" cap="none" normalizeH="0" dirty="0" smtClean="0">
                <a:ln>
                  <a:noFill/>
                </a:ln>
                <a:solidFill>
                  <a:srgbClr val="000000"/>
                </a:solidFill>
                <a:effectLst/>
                <a:latin typeface="Arial" charset="0"/>
                <a:ea typeface="MS PGothic" pitchFamily="34" charset="-128"/>
              </a:rPr>
              <a:t> deplete bulk, </a:t>
            </a:r>
            <a:br>
              <a:rPr kumimoji="0" lang="en-US" sz="2000" b="1" i="0" u="none" strike="noStrike" cap="none" normalizeH="0" dirty="0" smtClean="0">
                <a:ln>
                  <a:noFill/>
                </a:ln>
                <a:solidFill>
                  <a:srgbClr val="000000"/>
                </a:solidFill>
                <a:effectLst/>
                <a:latin typeface="Arial" charset="0"/>
                <a:ea typeface="MS PGothic" pitchFamily="34" charset="-128"/>
              </a:rPr>
            </a:br>
            <a:r>
              <a:rPr kumimoji="0" lang="en-US" sz="2000" b="1" i="0" u="none" strike="noStrike" cap="none" normalizeH="0" dirty="0" smtClean="0">
                <a:ln>
                  <a:noFill/>
                </a:ln>
                <a:solidFill>
                  <a:srgbClr val="000000"/>
                </a:solidFill>
                <a:effectLst/>
                <a:latin typeface="Arial" charset="0"/>
                <a:ea typeface="MS PGothic" pitchFamily="34" charset="-128"/>
              </a:rPr>
              <a:t>not to praise it</a:t>
            </a:r>
            <a:endParaRPr kumimoji="0" lang="en-US" sz="2000" b="1" i="0" u="none" strike="noStrike" cap="none" normalizeH="0" baseline="0" dirty="0" smtClean="0">
              <a:ln>
                <a:noFill/>
              </a:ln>
              <a:solidFill>
                <a:srgbClr val="000000"/>
              </a:solidFill>
              <a:effectLst/>
              <a:latin typeface="Arial" charset="0"/>
              <a:ea typeface="MS PGothic" pitchFamily="34" charset="-128"/>
            </a:endParaRPr>
          </a:p>
        </p:txBody>
      </p:sp>
    </p:spTree>
    <p:extLst>
      <p:ext uri="{BB962C8B-B14F-4D97-AF65-F5344CB8AC3E}">
        <p14:creationId xmlns:p14="http://schemas.microsoft.com/office/powerpoint/2010/main" val="1812433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dirty="0" smtClean="0"/>
              <a:t>Below 28nm</a:t>
            </a:r>
            <a:r>
              <a:rPr lang="en-US" dirty="0" smtClean="0"/>
              <a:t>, Double Patterning is Here</a:t>
            </a:r>
          </a:p>
        </p:txBody>
      </p:sp>
      <p:pic>
        <p:nvPicPr>
          <p:cNvPr id="4" name="Picture 2"/>
          <p:cNvPicPr>
            <a:picLocks noChangeAspect="1" noChangeArrowheads="1"/>
          </p:cNvPicPr>
          <p:nvPr/>
        </p:nvPicPr>
        <p:blipFill>
          <a:blip r:embed="rId2"/>
          <a:srcRect/>
          <a:stretch>
            <a:fillRect/>
          </a:stretch>
        </p:blipFill>
        <p:spPr bwMode="auto">
          <a:xfrm>
            <a:off x="466200" y="1043492"/>
            <a:ext cx="8170039" cy="5110238"/>
          </a:xfrm>
          <a:prstGeom prst="rect">
            <a:avLst/>
          </a:prstGeom>
          <a:noFill/>
          <a:ln w="19050" algn="ctr">
            <a:noFill/>
            <a:miter lim="800000"/>
            <a:headEnd/>
            <a:tailEnd/>
          </a:ln>
        </p:spPr>
      </p:pic>
    </p:spTree>
    <p:extLst>
      <p:ext uri="{BB962C8B-B14F-4D97-AF65-F5344CB8AC3E}">
        <p14:creationId xmlns:p14="http://schemas.microsoft.com/office/powerpoint/2010/main" val="1524409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t>Trouble for Standard Cells</a:t>
            </a:r>
          </a:p>
        </p:txBody>
      </p:sp>
      <p:sp>
        <p:nvSpPr>
          <p:cNvPr id="12291" name="Content Placeholder 2"/>
          <p:cNvSpPr>
            <a:spLocks noGrp="1"/>
          </p:cNvSpPr>
          <p:nvPr>
            <p:ph idx="1"/>
          </p:nvPr>
        </p:nvSpPr>
        <p:spPr>
          <a:xfrm>
            <a:off x="0" y="906463"/>
            <a:ext cx="9144000" cy="2390775"/>
          </a:xfrm>
        </p:spPr>
        <p:txBody>
          <a:bodyPr>
            <a:normAutofit fontScale="92500" lnSpcReduction="10000"/>
          </a:bodyPr>
          <a:lstStyle/>
          <a:p>
            <a:pPr eaLnBrk="1" hangingPunct="1"/>
            <a:r>
              <a:rPr lang="en-US" dirty="0" smtClean="0"/>
              <a:t>Two patterns can be used to put any two objects close together</a:t>
            </a:r>
          </a:p>
          <a:p>
            <a:pPr eaLnBrk="1" hangingPunct="1"/>
            <a:r>
              <a:rPr lang="en-US" dirty="0" smtClean="0"/>
              <a:t>Subsequent objects must be spaced at the same-mask spacing</a:t>
            </a:r>
          </a:p>
          <a:p>
            <a:pPr lvl="1" eaLnBrk="1" hangingPunct="1"/>
            <a:r>
              <a:rPr lang="en-US" dirty="0" smtClean="0"/>
              <a:t>Which is much, much bigger (bigger than without double patterning!)</a:t>
            </a:r>
          </a:p>
          <a:p>
            <a:pPr eaLnBrk="1" hangingPunct="1"/>
            <a:r>
              <a:rPr lang="en-US" dirty="0" smtClean="0"/>
              <a:t>Classic example: horizontal wires running next to vertical ports</a:t>
            </a:r>
          </a:p>
          <a:p>
            <a:pPr eaLnBrk="1" hangingPunct="1"/>
            <a:r>
              <a:rPr lang="en-US" dirty="0" smtClean="0"/>
              <a:t>Two body density not a standard cell problem, 3 body is</a:t>
            </a:r>
          </a:p>
          <a:p>
            <a:pPr eaLnBrk="1" hangingPunct="1"/>
            <a:r>
              <a:rPr lang="en-US" dirty="0" smtClean="0"/>
              <a:t>With power rails, can easily lose 4 tracks of internal cell routing!</a:t>
            </a:r>
          </a:p>
        </p:txBody>
      </p:sp>
      <p:sp>
        <p:nvSpPr>
          <p:cNvPr id="12292" name="Rectangle 3"/>
          <p:cNvSpPr>
            <a:spLocks noChangeArrowheads="1"/>
          </p:cNvSpPr>
          <p:nvPr/>
        </p:nvSpPr>
        <p:spPr bwMode="auto">
          <a:xfrm>
            <a:off x="754063" y="4832350"/>
            <a:ext cx="312737" cy="1250950"/>
          </a:xfrm>
          <a:prstGeom prst="rect">
            <a:avLst/>
          </a:prstGeom>
          <a:solidFill>
            <a:srgbClr val="92D050"/>
          </a:solidFill>
          <a:ln w="19050" algn="ctr">
            <a:solidFill>
              <a:schemeClr val="tx1"/>
            </a:solidFill>
            <a:round/>
            <a:headEnd/>
            <a:tailEnd/>
          </a:ln>
        </p:spPr>
        <p:txBody>
          <a:bodyPr wrap="none" anchor="ctr"/>
          <a:lstStyle/>
          <a:p>
            <a:endParaRPr lang="en-US"/>
          </a:p>
        </p:txBody>
      </p:sp>
      <p:sp>
        <p:nvSpPr>
          <p:cNvPr id="12293" name="Rectangle 4"/>
          <p:cNvSpPr>
            <a:spLocks noChangeArrowheads="1"/>
          </p:cNvSpPr>
          <p:nvPr/>
        </p:nvSpPr>
        <p:spPr bwMode="auto">
          <a:xfrm>
            <a:off x="2146300" y="4829175"/>
            <a:ext cx="312738" cy="1250950"/>
          </a:xfrm>
          <a:prstGeom prst="rect">
            <a:avLst/>
          </a:prstGeom>
          <a:solidFill>
            <a:srgbClr val="92D050"/>
          </a:solidFill>
          <a:ln w="19050" algn="ctr">
            <a:solidFill>
              <a:schemeClr val="tx1"/>
            </a:solidFill>
            <a:round/>
            <a:headEnd/>
            <a:tailEnd/>
          </a:ln>
        </p:spPr>
        <p:txBody>
          <a:bodyPr wrap="none" anchor="ctr"/>
          <a:lstStyle/>
          <a:p>
            <a:endParaRPr lang="en-US"/>
          </a:p>
        </p:txBody>
      </p:sp>
      <p:sp>
        <p:nvSpPr>
          <p:cNvPr id="12294" name="Rectangle 5"/>
          <p:cNvSpPr>
            <a:spLocks noChangeArrowheads="1"/>
          </p:cNvSpPr>
          <p:nvPr/>
        </p:nvSpPr>
        <p:spPr bwMode="auto">
          <a:xfrm>
            <a:off x="1447800" y="4829175"/>
            <a:ext cx="312738" cy="1250950"/>
          </a:xfrm>
          <a:prstGeom prst="rect">
            <a:avLst/>
          </a:prstGeom>
          <a:solidFill>
            <a:srgbClr val="00B0F0"/>
          </a:solidFill>
          <a:ln w="19050" algn="ctr">
            <a:solidFill>
              <a:schemeClr val="tx1"/>
            </a:solidFill>
            <a:round/>
            <a:headEnd/>
            <a:tailEnd/>
          </a:ln>
        </p:spPr>
        <p:txBody>
          <a:bodyPr wrap="none" anchor="ctr"/>
          <a:lstStyle/>
          <a:p>
            <a:endParaRPr lang="en-US"/>
          </a:p>
        </p:txBody>
      </p:sp>
      <p:sp>
        <p:nvSpPr>
          <p:cNvPr id="12295" name="Rectangle 6"/>
          <p:cNvSpPr>
            <a:spLocks noChangeArrowheads="1"/>
          </p:cNvSpPr>
          <p:nvPr/>
        </p:nvSpPr>
        <p:spPr bwMode="auto">
          <a:xfrm>
            <a:off x="2840038" y="4824413"/>
            <a:ext cx="312737" cy="1250950"/>
          </a:xfrm>
          <a:prstGeom prst="rect">
            <a:avLst/>
          </a:prstGeom>
          <a:solidFill>
            <a:srgbClr val="00B0F0"/>
          </a:solidFill>
          <a:ln w="19050" algn="ctr">
            <a:solidFill>
              <a:schemeClr val="tx1"/>
            </a:solidFill>
            <a:round/>
            <a:headEnd/>
            <a:tailEnd/>
          </a:ln>
        </p:spPr>
        <p:txBody>
          <a:bodyPr wrap="none" anchor="ctr"/>
          <a:lstStyle/>
          <a:p>
            <a:endParaRPr lang="en-US"/>
          </a:p>
        </p:txBody>
      </p:sp>
      <p:sp>
        <p:nvSpPr>
          <p:cNvPr id="12296" name="Rectangle 9"/>
          <p:cNvSpPr>
            <a:spLocks noChangeArrowheads="1"/>
          </p:cNvSpPr>
          <p:nvPr/>
        </p:nvSpPr>
        <p:spPr bwMode="auto">
          <a:xfrm>
            <a:off x="722313" y="4138613"/>
            <a:ext cx="2441575" cy="325437"/>
          </a:xfrm>
          <a:prstGeom prst="rect">
            <a:avLst/>
          </a:prstGeom>
          <a:solidFill>
            <a:srgbClr val="00B0F0"/>
          </a:solidFill>
          <a:ln w="19050" algn="ctr">
            <a:solidFill>
              <a:schemeClr val="tx1"/>
            </a:solidFill>
            <a:round/>
            <a:headEnd/>
            <a:tailEnd/>
          </a:ln>
        </p:spPr>
        <p:txBody>
          <a:bodyPr wrap="none" anchor="ctr"/>
          <a:lstStyle/>
          <a:p>
            <a:endParaRPr lang="en-US"/>
          </a:p>
        </p:txBody>
      </p:sp>
      <p:sp>
        <p:nvSpPr>
          <p:cNvPr id="12297" name="Rectangle 10"/>
          <p:cNvSpPr>
            <a:spLocks noChangeArrowheads="1"/>
          </p:cNvSpPr>
          <p:nvPr/>
        </p:nvSpPr>
        <p:spPr bwMode="auto">
          <a:xfrm>
            <a:off x="4829175" y="4829175"/>
            <a:ext cx="312738" cy="1250950"/>
          </a:xfrm>
          <a:prstGeom prst="rect">
            <a:avLst/>
          </a:prstGeom>
          <a:solidFill>
            <a:srgbClr val="92D050"/>
          </a:solidFill>
          <a:ln w="19050" algn="ctr">
            <a:solidFill>
              <a:schemeClr val="tx1"/>
            </a:solidFill>
            <a:round/>
            <a:headEnd/>
            <a:tailEnd/>
          </a:ln>
        </p:spPr>
        <p:txBody>
          <a:bodyPr wrap="none" anchor="ctr"/>
          <a:lstStyle/>
          <a:p>
            <a:endParaRPr lang="en-US"/>
          </a:p>
        </p:txBody>
      </p:sp>
      <p:sp>
        <p:nvSpPr>
          <p:cNvPr id="12298" name="Rectangle 11"/>
          <p:cNvSpPr>
            <a:spLocks noChangeArrowheads="1"/>
          </p:cNvSpPr>
          <p:nvPr/>
        </p:nvSpPr>
        <p:spPr bwMode="auto">
          <a:xfrm>
            <a:off x="6219825" y="4824413"/>
            <a:ext cx="312738" cy="1250950"/>
          </a:xfrm>
          <a:prstGeom prst="rect">
            <a:avLst/>
          </a:prstGeom>
          <a:solidFill>
            <a:srgbClr val="92D050"/>
          </a:solidFill>
          <a:ln w="19050" algn="ctr">
            <a:solidFill>
              <a:schemeClr val="tx1"/>
            </a:solidFill>
            <a:round/>
            <a:headEnd/>
            <a:tailEnd/>
          </a:ln>
        </p:spPr>
        <p:txBody>
          <a:bodyPr wrap="none" anchor="ctr"/>
          <a:lstStyle/>
          <a:p>
            <a:endParaRPr lang="en-US"/>
          </a:p>
        </p:txBody>
      </p:sp>
      <p:sp>
        <p:nvSpPr>
          <p:cNvPr id="12299" name="Rectangle 12"/>
          <p:cNvSpPr>
            <a:spLocks noChangeArrowheads="1"/>
          </p:cNvSpPr>
          <p:nvPr/>
        </p:nvSpPr>
        <p:spPr bwMode="auto">
          <a:xfrm>
            <a:off x="5522913" y="4824413"/>
            <a:ext cx="312737" cy="1250950"/>
          </a:xfrm>
          <a:prstGeom prst="rect">
            <a:avLst/>
          </a:prstGeom>
          <a:solidFill>
            <a:srgbClr val="00B0F0"/>
          </a:solidFill>
          <a:ln w="19050" algn="ctr">
            <a:solidFill>
              <a:schemeClr val="tx1"/>
            </a:solidFill>
            <a:round/>
            <a:headEnd/>
            <a:tailEnd/>
          </a:ln>
        </p:spPr>
        <p:txBody>
          <a:bodyPr wrap="none" anchor="ctr"/>
          <a:lstStyle/>
          <a:p>
            <a:endParaRPr lang="en-US"/>
          </a:p>
        </p:txBody>
      </p:sp>
      <p:sp>
        <p:nvSpPr>
          <p:cNvPr id="12300" name="Rectangle 13"/>
          <p:cNvSpPr>
            <a:spLocks noChangeArrowheads="1"/>
          </p:cNvSpPr>
          <p:nvPr/>
        </p:nvSpPr>
        <p:spPr bwMode="auto">
          <a:xfrm>
            <a:off x="6913563" y="4821238"/>
            <a:ext cx="312737" cy="1250950"/>
          </a:xfrm>
          <a:prstGeom prst="rect">
            <a:avLst/>
          </a:prstGeom>
          <a:solidFill>
            <a:srgbClr val="00B0F0"/>
          </a:solidFill>
          <a:ln w="19050" algn="ctr">
            <a:solidFill>
              <a:schemeClr val="tx1"/>
            </a:solidFill>
            <a:round/>
            <a:headEnd/>
            <a:tailEnd/>
          </a:ln>
        </p:spPr>
        <p:txBody>
          <a:bodyPr wrap="none" anchor="ctr"/>
          <a:lstStyle/>
          <a:p>
            <a:endParaRPr lang="en-US"/>
          </a:p>
        </p:txBody>
      </p:sp>
      <p:sp>
        <p:nvSpPr>
          <p:cNvPr id="12301" name="Rectangle 14"/>
          <p:cNvSpPr>
            <a:spLocks noChangeArrowheads="1"/>
          </p:cNvSpPr>
          <p:nvPr/>
        </p:nvSpPr>
        <p:spPr bwMode="auto">
          <a:xfrm>
            <a:off x="4772025" y="3484563"/>
            <a:ext cx="2443163" cy="325437"/>
          </a:xfrm>
          <a:prstGeom prst="rect">
            <a:avLst/>
          </a:prstGeom>
          <a:solidFill>
            <a:srgbClr val="00B0F0"/>
          </a:solidFill>
          <a:ln w="19050" algn="ctr">
            <a:solidFill>
              <a:schemeClr val="tx1"/>
            </a:solidFill>
            <a:round/>
            <a:headEnd/>
            <a:tailEnd/>
          </a:ln>
        </p:spPr>
        <p:txBody>
          <a:bodyPr wrap="none" anchor="ctr"/>
          <a:lstStyle/>
          <a:p>
            <a:endParaRPr lang="en-US"/>
          </a:p>
        </p:txBody>
      </p:sp>
      <p:sp>
        <p:nvSpPr>
          <p:cNvPr id="12302" name="TextBox 15"/>
          <p:cNvSpPr txBox="1">
            <a:spLocks noChangeArrowheads="1"/>
          </p:cNvSpPr>
          <p:nvPr/>
        </p:nvSpPr>
        <p:spPr bwMode="auto">
          <a:xfrm>
            <a:off x="1503363" y="4475163"/>
            <a:ext cx="522287" cy="307975"/>
          </a:xfrm>
          <a:prstGeom prst="rect">
            <a:avLst/>
          </a:prstGeom>
          <a:noFill/>
          <a:ln w="9525">
            <a:noFill/>
            <a:miter lim="800000"/>
            <a:headEnd/>
            <a:tailEnd/>
          </a:ln>
        </p:spPr>
        <p:txBody>
          <a:bodyPr wrap="none">
            <a:spAutoFit/>
          </a:bodyPr>
          <a:lstStyle/>
          <a:p>
            <a:r>
              <a:rPr lang="en-US"/>
              <a:t>Bad</a:t>
            </a:r>
          </a:p>
        </p:txBody>
      </p:sp>
      <p:sp>
        <p:nvSpPr>
          <p:cNvPr id="12303" name="TextBox 16"/>
          <p:cNvSpPr txBox="1">
            <a:spLocks noChangeArrowheads="1"/>
          </p:cNvSpPr>
          <p:nvPr/>
        </p:nvSpPr>
        <p:spPr bwMode="auto">
          <a:xfrm>
            <a:off x="5603875" y="4235450"/>
            <a:ext cx="454025" cy="307975"/>
          </a:xfrm>
          <a:prstGeom prst="rect">
            <a:avLst/>
          </a:prstGeom>
          <a:noFill/>
          <a:ln w="9525">
            <a:noFill/>
            <a:miter lim="800000"/>
            <a:headEnd/>
            <a:tailEnd/>
          </a:ln>
        </p:spPr>
        <p:txBody>
          <a:bodyPr wrap="none">
            <a:spAutoFit/>
          </a:bodyPr>
          <a:lstStyle/>
          <a:p>
            <a:r>
              <a:rPr lang="en-US"/>
              <a:t>OK</a:t>
            </a:r>
          </a:p>
        </p:txBody>
      </p:sp>
      <p:cxnSp>
        <p:nvCxnSpPr>
          <p:cNvPr id="12304" name="Straight Arrow Connector 18"/>
          <p:cNvCxnSpPr>
            <a:cxnSpLocks noChangeShapeType="1"/>
          </p:cNvCxnSpPr>
          <p:nvPr/>
        </p:nvCxnSpPr>
        <p:spPr bwMode="auto">
          <a:xfrm rot="5400000">
            <a:off x="5058569" y="4314032"/>
            <a:ext cx="974725" cy="1587"/>
          </a:xfrm>
          <a:prstGeom prst="straightConnector1">
            <a:avLst/>
          </a:prstGeom>
          <a:noFill/>
          <a:ln w="19050" algn="ctr">
            <a:solidFill>
              <a:schemeClr val="tx1"/>
            </a:solidFill>
            <a:round/>
            <a:headEnd/>
            <a:tailEnd type="arrow" w="med" len="med"/>
          </a:ln>
        </p:spPr>
      </p:cxnSp>
      <p:cxnSp>
        <p:nvCxnSpPr>
          <p:cNvPr id="12305" name="Straight Arrow Connector 20"/>
          <p:cNvCxnSpPr>
            <a:cxnSpLocks noChangeShapeType="1"/>
          </p:cNvCxnSpPr>
          <p:nvPr/>
        </p:nvCxnSpPr>
        <p:spPr bwMode="auto">
          <a:xfrm rot="5400000">
            <a:off x="1304131" y="4622007"/>
            <a:ext cx="358775" cy="17462"/>
          </a:xfrm>
          <a:prstGeom prst="straightConnector1">
            <a:avLst/>
          </a:prstGeom>
          <a:noFill/>
          <a:ln w="19050" algn="ctr">
            <a:solidFill>
              <a:schemeClr val="tx1"/>
            </a:solidFill>
            <a:round/>
            <a:headEnd/>
            <a:tailEnd type="arrow" w="med" len="med"/>
          </a:ln>
        </p:spPr>
      </p:cxnSp>
      <p:sp>
        <p:nvSpPr>
          <p:cNvPr id="12306" name="TextBox 22"/>
          <p:cNvSpPr txBox="1">
            <a:spLocks noChangeArrowheads="1"/>
          </p:cNvSpPr>
          <p:nvPr/>
        </p:nvSpPr>
        <p:spPr bwMode="auto">
          <a:xfrm>
            <a:off x="2882900" y="4483100"/>
            <a:ext cx="522288" cy="307975"/>
          </a:xfrm>
          <a:prstGeom prst="rect">
            <a:avLst/>
          </a:prstGeom>
          <a:noFill/>
          <a:ln w="9525">
            <a:noFill/>
            <a:miter lim="800000"/>
            <a:headEnd/>
            <a:tailEnd/>
          </a:ln>
        </p:spPr>
        <p:txBody>
          <a:bodyPr wrap="none">
            <a:spAutoFit/>
          </a:bodyPr>
          <a:lstStyle/>
          <a:p>
            <a:r>
              <a:rPr lang="en-US"/>
              <a:t>Bad</a:t>
            </a:r>
          </a:p>
        </p:txBody>
      </p:sp>
      <p:cxnSp>
        <p:nvCxnSpPr>
          <p:cNvPr id="12307" name="Straight Arrow Connector 23"/>
          <p:cNvCxnSpPr>
            <a:cxnSpLocks noChangeShapeType="1"/>
          </p:cNvCxnSpPr>
          <p:nvPr/>
        </p:nvCxnSpPr>
        <p:spPr bwMode="auto">
          <a:xfrm rot="5400000">
            <a:off x="2683669" y="4629944"/>
            <a:ext cx="358775" cy="17463"/>
          </a:xfrm>
          <a:prstGeom prst="straightConnector1">
            <a:avLst/>
          </a:prstGeom>
          <a:noFill/>
          <a:ln w="19050" algn="ctr">
            <a:solidFill>
              <a:schemeClr val="tx1"/>
            </a:solidFill>
            <a:round/>
            <a:headEnd/>
            <a:tailEnd type="arrow" w="med" len="med"/>
          </a:ln>
        </p:spPr>
      </p:cxnSp>
      <p:sp>
        <p:nvSpPr>
          <p:cNvPr id="12308" name="TextBox 24"/>
          <p:cNvSpPr txBox="1">
            <a:spLocks noChangeArrowheads="1"/>
          </p:cNvSpPr>
          <p:nvPr/>
        </p:nvSpPr>
        <p:spPr bwMode="auto">
          <a:xfrm>
            <a:off x="6996113" y="4243388"/>
            <a:ext cx="454025" cy="307975"/>
          </a:xfrm>
          <a:prstGeom prst="rect">
            <a:avLst/>
          </a:prstGeom>
          <a:noFill/>
          <a:ln w="9525">
            <a:noFill/>
            <a:miter lim="800000"/>
            <a:headEnd/>
            <a:tailEnd/>
          </a:ln>
        </p:spPr>
        <p:txBody>
          <a:bodyPr wrap="none">
            <a:spAutoFit/>
          </a:bodyPr>
          <a:lstStyle/>
          <a:p>
            <a:r>
              <a:rPr lang="en-US"/>
              <a:t>OK</a:t>
            </a:r>
          </a:p>
        </p:txBody>
      </p:sp>
      <p:cxnSp>
        <p:nvCxnSpPr>
          <p:cNvPr id="12309" name="Straight Arrow Connector 25"/>
          <p:cNvCxnSpPr>
            <a:cxnSpLocks noChangeShapeType="1"/>
          </p:cNvCxnSpPr>
          <p:nvPr/>
        </p:nvCxnSpPr>
        <p:spPr bwMode="auto">
          <a:xfrm rot="5400000">
            <a:off x="6450806" y="4321969"/>
            <a:ext cx="974725" cy="1588"/>
          </a:xfrm>
          <a:prstGeom prst="straightConnector1">
            <a:avLst/>
          </a:prstGeom>
          <a:noFill/>
          <a:ln w="19050" algn="ctr">
            <a:solidFill>
              <a:schemeClr val="tx1"/>
            </a:solidFill>
            <a:round/>
            <a:headEnd/>
            <a:tailEnd type="arrow" w="med" len="med"/>
          </a:ln>
        </p:spPr>
      </p:cxnSp>
      <p:sp>
        <p:nvSpPr>
          <p:cNvPr id="12310" name="TextBox 26"/>
          <p:cNvSpPr txBox="1">
            <a:spLocks noChangeArrowheads="1"/>
          </p:cNvSpPr>
          <p:nvPr/>
        </p:nvSpPr>
        <p:spPr bwMode="auto">
          <a:xfrm>
            <a:off x="860425" y="4508500"/>
            <a:ext cx="454025" cy="306388"/>
          </a:xfrm>
          <a:prstGeom prst="rect">
            <a:avLst/>
          </a:prstGeom>
          <a:noFill/>
          <a:ln w="9525">
            <a:noFill/>
            <a:miter lim="800000"/>
            <a:headEnd/>
            <a:tailEnd/>
          </a:ln>
        </p:spPr>
        <p:txBody>
          <a:bodyPr wrap="none">
            <a:spAutoFit/>
          </a:bodyPr>
          <a:lstStyle/>
          <a:p>
            <a:r>
              <a:rPr lang="en-US"/>
              <a:t>OK</a:t>
            </a:r>
          </a:p>
        </p:txBody>
      </p:sp>
      <p:cxnSp>
        <p:nvCxnSpPr>
          <p:cNvPr id="12311" name="Straight Arrow Connector 27"/>
          <p:cNvCxnSpPr>
            <a:cxnSpLocks noChangeShapeType="1"/>
          </p:cNvCxnSpPr>
          <p:nvPr/>
        </p:nvCxnSpPr>
        <p:spPr bwMode="auto">
          <a:xfrm rot="5400000">
            <a:off x="626269" y="4653756"/>
            <a:ext cx="358775" cy="17463"/>
          </a:xfrm>
          <a:prstGeom prst="straightConnector1">
            <a:avLst/>
          </a:prstGeom>
          <a:noFill/>
          <a:ln w="19050" algn="ctr">
            <a:solidFill>
              <a:schemeClr val="tx1"/>
            </a:solidFill>
            <a:round/>
            <a:headEnd/>
            <a:tailEnd type="arrow" w="med" len="med"/>
          </a:ln>
        </p:spPr>
      </p:cxnSp>
      <p:sp>
        <p:nvSpPr>
          <p:cNvPr id="12312" name="TextBox 28"/>
          <p:cNvSpPr txBox="1">
            <a:spLocks noChangeArrowheads="1"/>
          </p:cNvSpPr>
          <p:nvPr/>
        </p:nvSpPr>
        <p:spPr bwMode="auto">
          <a:xfrm>
            <a:off x="2239963" y="4516438"/>
            <a:ext cx="454025" cy="307975"/>
          </a:xfrm>
          <a:prstGeom prst="rect">
            <a:avLst/>
          </a:prstGeom>
          <a:noFill/>
          <a:ln w="9525">
            <a:noFill/>
            <a:miter lim="800000"/>
            <a:headEnd/>
            <a:tailEnd/>
          </a:ln>
        </p:spPr>
        <p:txBody>
          <a:bodyPr wrap="none">
            <a:spAutoFit/>
          </a:bodyPr>
          <a:lstStyle/>
          <a:p>
            <a:r>
              <a:rPr lang="en-US"/>
              <a:t>OK</a:t>
            </a:r>
          </a:p>
        </p:txBody>
      </p:sp>
      <p:cxnSp>
        <p:nvCxnSpPr>
          <p:cNvPr id="12313" name="Straight Arrow Connector 29"/>
          <p:cNvCxnSpPr>
            <a:cxnSpLocks noChangeShapeType="1"/>
          </p:cNvCxnSpPr>
          <p:nvPr/>
        </p:nvCxnSpPr>
        <p:spPr bwMode="auto">
          <a:xfrm rot="5400000">
            <a:off x="2005806" y="4661695"/>
            <a:ext cx="358775" cy="17462"/>
          </a:xfrm>
          <a:prstGeom prst="straightConnector1">
            <a:avLst/>
          </a:prstGeom>
          <a:noFill/>
          <a:ln w="19050" algn="ctr">
            <a:solidFill>
              <a:schemeClr val="tx1"/>
            </a:solidFill>
            <a:round/>
            <a:headEnd/>
            <a:tailEnd type="arrow" w="med" len="med"/>
          </a:ln>
        </p:spPr>
      </p:cxnSp>
      <p:sp>
        <p:nvSpPr>
          <p:cNvPr id="12314" name="TextBox 30"/>
          <p:cNvSpPr txBox="1">
            <a:spLocks noChangeArrowheads="1"/>
          </p:cNvSpPr>
          <p:nvPr/>
        </p:nvSpPr>
        <p:spPr bwMode="auto">
          <a:xfrm>
            <a:off x="4902200" y="4243388"/>
            <a:ext cx="454025" cy="307975"/>
          </a:xfrm>
          <a:prstGeom prst="rect">
            <a:avLst/>
          </a:prstGeom>
          <a:noFill/>
          <a:ln w="9525">
            <a:noFill/>
            <a:miter lim="800000"/>
            <a:headEnd/>
            <a:tailEnd/>
          </a:ln>
        </p:spPr>
        <p:txBody>
          <a:bodyPr wrap="none">
            <a:spAutoFit/>
          </a:bodyPr>
          <a:lstStyle/>
          <a:p>
            <a:r>
              <a:rPr lang="en-US"/>
              <a:t>OK</a:t>
            </a:r>
          </a:p>
        </p:txBody>
      </p:sp>
      <p:cxnSp>
        <p:nvCxnSpPr>
          <p:cNvPr id="12315" name="Straight Arrow Connector 31"/>
          <p:cNvCxnSpPr>
            <a:cxnSpLocks noChangeShapeType="1"/>
          </p:cNvCxnSpPr>
          <p:nvPr/>
        </p:nvCxnSpPr>
        <p:spPr bwMode="auto">
          <a:xfrm rot="5400000">
            <a:off x="4356894" y="4321969"/>
            <a:ext cx="974725" cy="1587"/>
          </a:xfrm>
          <a:prstGeom prst="straightConnector1">
            <a:avLst/>
          </a:prstGeom>
          <a:noFill/>
          <a:ln w="19050" algn="ctr">
            <a:solidFill>
              <a:schemeClr val="tx1"/>
            </a:solidFill>
            <a:round/>
            <a:headEnd/>
            <a:tailEnd type="arrow" w="med" len="med"/>
          </a:ln>
        </p:spPr>
      </p:cxnSp>
      <p:sp>
        <p:nvSpPr>
          <p:cNvPr id="12316" name="TextBox 32"/>
          <p:cNvSpPr txBox="1">
            <a:spLocks noChangeArrowheads="1"/>
          </p:cNvSpPr>
          <p:nvPr/>
        </p:nvSpPr>
        <p:spPr bwMode="auto">
          <a:xfrm>
            <a:off x="6294438" y="4251325"/>
            <a:ext cx="454025" cy="307975"/>
          </a:xfrm>
          <a:prstGeom prst="rect">
            <a:avLst/>
          </a:prstGeom>
          <a:noFill/>
          <a:ln w="9525">
            <a:noFill/>
            <a:miter lim="800000"/>
            <a:headEnd/>
            <a:tailEnd/>
          </a:ln>
        </p:spPr>
        <p:txBody>
          <a:bodyPr wrap="none">
            <a:spAutoFit/>
          </a:bodyPr>
          <a:lstStyle/>
          <a:p>
            <a:r>
              <a:rPr lang="en-US"/>
              <a:t>OK</a:t>
            </a:r>
          </a:p>
        </p:txBody>
      </p:sp>
      <p:cxnSp>
        <p:nvCxnSpPr>
          <p:cNvPr id="12317" name="Straight Arrow Connector 33"/>
          <p:cNvCxnSpPr>
            <a:cxnSpLocks noChangeShapeType="1"/>
          </p:cNvCxnSpPr>
          <p:nvPr/>
        </p:nvCxnSpPr>
        <p:spPr bwMode="auto">
          <a:xfrm rot="5400000">
            <a:off x="5749131" y="4329907"/>
            <a:ext cx="974725" cy="1588"/>
          </a:xfrm>
          <a:prstGeom prst="straightConnector1">
            <a:avLst/>
          </a:prstGeom>
          <a:noFill/>
          <a:ln w="19050" algn="ctr">
            <a:solidFill>
              <a:schemeClr val="tx1"/>
            </a:solidFill>
            <a:round/>
            <a:headEnd/>
            <a:tailEnd type="arrow" w="med" len="med"/>
          </a:ln>
        </p:spPr>
      </p:cxnSp>
    </p:spTree>
    <p:extLst>
      <p:ext uri="{BB962C8B-B14F-4D97-AF65-F5344CB8AC3E}">
        <p14:creationId xmlns:p14="http://schemas.microsoft.com/office/powerpoint/2010/main" val="470880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1"/>
          <p:cNvSpPr>
            <a:spLocks noChangeArrowheads="1"/>
          </p:cNvSpPr>
          <p:nvPr/>
        </p:nvSpPr>
        <p:spPr bwMode="auto">
          <a:xfrm>
            <a:off x="2586038" y="4860925"/>
            <a:ext cx="1717675" cy="1271588"/>
          </a:xfrm>
          <a:prstGeom prst="rect">
            <a:avLst/>
          </a:prstGeom>
          <a:solidFill>
            <a:srgbClr val="92D050"/>
          </a:solidFill>
          <a:ln w="19050" algn="ctr">
            <a:solidFill>
              <a:srgbClr val="92D050"/>
            </a:solidFill>
            <a:round/>
            <a:headEnd/>
            <a:tailEnd/>
          </a:ln>
        </p:spPr>
        <p:txBody>
          <a:bodyPr wrap="none" anchor="ctr"/>
          <a:lstStyle/>
          <a:p>
            <a:endParaRPr lang="en-US"/>
          </a:p>
        </p:txBody>
      </p:sp>
      <p:sp>
        <p:nvSpPr>
          <p:cNvPr id="16387" name="Rectangle 32"/>
          <p:cNvSpPr>
            <a:spLocks noChangeArrowheads="1"/>
          </p:cNvSpPr>
          <p:nvPr/>
        </p:nvSpPr>
        <p:spPr bwMode="auto">
          <a:xfrm>
            <a:off x="2622550" y="2790825"/>
            <a:ext cx="1704975" cy="1284288"/>
          </a:xfrm>
          <a:prstGeom prst="rect">
            <a:avLst/>
          </a:prstGeom>
          <a:solidFill>
            <a:srgbClr val="92D050"/>
          </a:solidFill>
          <a:ln w="19050" algn="ctr">
            <a:solidFill>
              <a:srgbClr val="92D050"/>
            </a:solidFill>
            <a:round/>
            <a:headEnd/>
            <a:tailEnd/>
          </a:ln>
        </p:spPr>
        <p:txBody>
          <a:bodyPr wrap="none" anchor="ctr"/>
          <a:lstStyle/>
          <a:p>
            <a:endParaRPr lang="en-US"/>
          </a:p>
        </p:txBody>
      </p:sp>
      <p:sp>
        <p:nvSpPr>
          <p:cNvPr id="16388" name="Rectangle 38"/>
          <p:cNvSpPr>
            <a:spLocks noChangeArrowheads="1"/>
          </p:cNvSpPr>
          <p:nvPr/>
        </p:nvSpPr>
        <p:spPr bwMode="auto">
          <a:xfrm flipH="1">
            <a:off x="3057525" y="2871788"/>
            <a:ext cx="46038" cy="3452812"/>
          </a:xfrm>
          <a:prstGeom prst="rect">
            <a:avLst/>
          </a:prstGeom>
          <a:solidFill>
            <a:srgbClr val="FF0000"/>
          </a:solidFill>
          <a:ln w="19050" algn="ctr">
            <a:solidFill>
              <a:srgbClr val="FF0000"/>
            </a:solidFill>
            <a:round/>
            <a:headEnd/>
            <a:tailEnd/>
          </a:ln>
        </p:spPr>
        <p:txBody>
          <a:bodyPr wrap="none" anchor="ctr"/>
          <a:lstStyle/>
          <a:p>
            <a:endParaRPr lang="en-US"/>
          </a:p>
        </p:txBody>
      </p:sp>
      <p:sp>
        <p:nvSpPr>
          <p:cNvPr id="16389" name="Rectangle 30"/>
          <p:cNvSpPr>
            <a:spLocks noChangeArrowheads="1"/>
          </p:cNvSpPr>
          <p:nvPr/>
        </p:nvSpPr>
        <p:spPr bwMode="auto">
          <a:xfrm flipH="1">
            <a:off x="3832225" y="2743200"/>
            <a:ext cx="44450" cy="3452813"/>
          </a:xfrm>
          <a:prstGeom prst="rect">
            <a:avLst/>
          </a:prstGeom>
          <a:solidFill>
            <a:srgbClr val="FF0000"/>
          </a:solidFill>
          <a:ln w="19050" algn="ctr">
            <a:solidFill>
              <a:srgbClr val="FF0000"/>
            </a:solidFill>
            <a:round/>
            <a:headEnd/>
            <a:tailEnd/>
          </a:ln>
        </p:spPr>
        <p:txBody>
          <a:bodyPr wrap="none" anchor="ctr"/>
          <a:lstStyle/>
          <a:p>
            <a:endParaRPr lang="en-US"/>
          </a:p>
        </p:txBody>
      </p:sp>
      <p:sp>
        <p:nvSpPr>
          <p:cNvPr id="16390" name="Title 1"/>
          <p:cNvSpPr>
            <a:spLocks noGrp="1"/>
          </p:cNvSpPr>
          <p:nvPr>
            <p:ph type="title"/>
          </p:nvPr>
        </p:nvSpPr>
        <p:spPr/>
        <p:txBody>
          <a:bodyPr/>
          <a:lstStyle/>
          <a:p>
            <a:pPr eaLnBrk="1" hangingPunct="1"/>
            <a:r>
              <a:rPr lang="en-US" dirty="0" smtClean="0"/>
              <a:t>Even More Troubles for Cells</a:t>
            </a:r>
          </a:p>
        </p:txBody>
      </p:sp>
      <p:sp>
        <p:nvSpPr>
          <p:cNvPr id="16391" name="Content Placeholder 2"/>
          <p:cNvSpPr>
            <a:spLocks noGrp="1"/>
          </p:cNvSpPr>
          <p:nvPr>
            <p:ph idx="1"/>
          </p:nvPr>
        </p:nvSpPr>
        <p:spPr>
          <a:xfrm>
            <a:off x="217488" y="809625"/>
            <a:ext cx="8775700" cy="1812925"/>
          </a:xfrm>
        </p:spPr>
        <p:txBody>
          <a:bodyPr>
            <a:normAutofit fontScale="92500" lnSpcReduction="20000"/>
          </a:bodyPr>
          <a:lstStyle/>
          <a:p>
            <a:pPr eaLnBrk="1" hangingPunct="1"/>
            <a:r>
              <a:rPr lang="en-US" dirty="0" smtClean="0"/>
              <a:t>Patterning difficulties don’t end, there.</a:t>
            </a:r>
          </a:p>
          <a:p>
            <a:pPr lvl="1" eaLnBrk="1" hangingPunct="1"/>
            <a:r>
              <a:rPr lang="en-US" dirty="0" smtClean="0"/>
              <a:t>No small U shapes, no opposing L ‘sandwiches’, etc.</a:t>
            </a:r>
          </a:p>
          <a:p>
            <a:pPr lvl="1" eaLnBrk="1" hangingPunct="1"/>
            <a:r>
              <a:rPr lang="en-US" dirty="0" smtClean="0"/>
              <a:t>So several ‘popular’ structures can’t be made</a:t>
            </a:r>
          </a:p>
          <a:p>
            <a:pPr eaLnBrk="1" hangingPunct="1"/>
            <a:r>
              <a:rPr lang="en-US" dirty="0" smtClean="0"/>
              <a:t>“Hiding” double patterning makes printable constructs illegal</a:t>
            </a:r>
          </a:p>
          <a:p>
            <a:pPr eaLnBrk="1" hangingPunct="1"/>
            <a:r>
              <a:rPr lang="en-US" dirty="0" smtClean="0"/>
              <a:t>Not to mention variability and stitching issues…</a:t>
            </a:r>
          </a:p>
        </p:txBody>
      </p:sp>
      <p:sp>
        <p:nvSpPr>
          <p:cNvPr id="16392" name="Rectangle 4"/>
          <p:cNvSpPr>
            <a:spLocks noChangeArrowheads="1"/>
          </p:cNvSpPr>
          <p:nvPr/>
        </p:nvSpPr>
        <p:spPr bwMode="auto">
          <a:xfrm>
            <a:off x="614363" y="4391025"/>
            <a:ext cx="998537" cy="1276350"/>
          </a:xfrm>
          <a:prstGeom prst="rect">
            <a:avLst/>
          </a:prstGeom>
          <a:solidFill>
            <a:srgbClr val="92D050"/>
          </a:solidFill>
          <a:ln w="19050" algn="ctr">
            <a:solidFill>
              <a:srgbClr val="92D050"/>
            </a:solidFill>
            <a:round/>
            <a:headEnd/>
            <a:tailEnd/>
          </a:ln>
        </p:spPr>
        <p:txBody>
          <a:bodyPr wrap="none" anchor="ctr"/>
          <a:lstStyle/>
          <a:p>
            <a:endParaRPr lang="en-US"/>
          </a:p>
        </p:txBody>
      </p:sp>
      <p:sp>
        <p:nvSpPr>
          <p:cNvPr id="16393" name="Rectangle 3"/>
          <p:cNvSpPr>
            <a:spLocks noChangeArrowheads="1"/>
          </p:cNvSpPr>
          <p:nvPr/>
        </p:nvSpPr>
        <p:spPr bwMode="auto">
          <a:xfrm>
            <a:off x="1106488" y="3236913"/>
            <a:ext cx="60325" cy="2670175"/>
          </a:xfrm>
          <a:prstGeom prst="rect">
            <a:avLst/>
          </a:prstGeom>
          <a:solidFill>
            <a:srgbClr val="FF0000"/>
          </a:solidFill>
          <a:ln w="19050" algn="ctr">
            <a:solidFill>
              <a:srgbClr val="FF0000"/>
            </a:solidFill>
            <a:round/>
            <a:headEnd/>
            <a:tailEnd/>
          </a:ln>
        </p:spPr>
        <p:txBody>
          <a:bodyPr wrap="none" anchor="ctr"/>
          <a:lstStyle/>
          <a:p>
            <a:endParaRPr lang="en-US"/>
          </a:p>
        </p:txBody>
      </p:sp>
      <p:sp>
        <p:nvSpPr>
          <p:cNvPr id="16394" name="Rectangle 5"/>
          <p:cNvSpPr>
            <a:spLocks noChangeArrowheads="1"/>
          </p:cNvSpPr>
          <p:nvPr/>
        </p:nvSpPr>
        <p:spPr bwMode="auto">
          <a:xfrm>
            <a:off x="1011238" y="2598738"/>
            <a:ext cx="263525" cy="1503362"/>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395" name="Rectangle 6"/>
          <p:cNvSpPr>
            <a:spLocks noChangeArrowheads="1"/>
          </p:cNvSpPr>
          <p:nvPr/>
        </p:nvSpPr>
        <p:spPr bwMode="auto">
          <a:xfrm>
            <a:off x="1071563" y="3681413"/>
            <a:ext cx="155575" cy="168275"/>
          </a:xfrm>
          <a:prstGeom prst="rect">
            <a:avLst/>
          </a:prstGeom>
          <a:solidFill>
            <a:schemeClr val="tx1"/>
          </a:solidFill>
          <a:ln w="19050" algn="ctr">
            <a:solidFill>
              <a:schemeClr val="tx1"/>
            </a:solidFill>
            <a:round/>
            <a:headEnd/>
            <a:tailEnd/>
          </a:ln>
        </p:spPr>
        <p:txBody>
          <a:bodyPr wrap="none" anchor="ctr"/>
          <a:lstStyle/>
          <a:p>
            <a:endParaRPr lang="en-US"/>
          </a:p>
        </p:txBody>
      </p:sp>
      <p:sp>
        <p:nvSpPr>
          <p:cNvPr id="16396" name="Rectangle 7"/>
          <p:cNvSpPr>
            <a:spLocks noChangeArrowheads="1"/>
          </p:cNvSpPr>
          <p:nvPr/>
        </p:nvSpPr>
        <p:spPr bwMode="auto">
          <a:xfrm>
            <a:off x="501650" y="2611438"/>
            <a:ext cx="255588" cy="2201862"/>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397" name="Rectangle 8"/>
          <p:cNvSpPr>
            <a:spLocks noChangeArrowheads="1"/>
          </p:cNvSpPr>
          <p:nvPr/>
        </p:nvSpPr>
        <p:spPr bwMode="auto">
          <a:xfrm>
            <a:off x="693738" y="4559300"/>
            <a:ext cx="233362" cy="982663"/>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398" name="Rectangle 9"/>
          <p:cNvSpPr>
            <a:spLocks noChangeArrowheads="1"/>
          </p:cNvSpPr>
          <p:nvPr/>
        </p:nvSpPr>
        <p:spPr bwMode="auto">
          <a:xfrm>
            <a:off x="1519238" y="2598738"/>
            <a:ext cx="261937" cy="2197100"/>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399" name="Rectangle 10"/>
          <p:cNvSpPr>
            <a:spLocks noChangeArrowheads="1"/>
          </p:cNvSpPr>
          <p:nvPr/>
        </p:nvSpPr>
        <p:spPr bwMode="auto">
          <a:xfrm>
            <a:off x="1279525" y="4543425"/>
            <a:ext cx="231775" cy="982663"/>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00" name="Rectangle 11"/>
          <p:cNvSpPr>
            <a:spLocks noChangeArrowheads="1"/>
          </p:cNvSpPr>
          <p:nvPr/>
        </p:nvSpPr>
        <p:spPr bwMode="auto">
          <a:xfrm>
            <a:off x="717550" y="4940300"/>
            <a:ext cx="157163" cy="169863"/>
          </a:xfrm>
          <a:prstGeom prst="rect">
            <a:avLst/>
          </a:prstGeom>
          <a:solidFill>
            <a:schemeClr val="tx1"/>
          </a:solidFill>
          <a:ln w="19050" algn="ctr">
            <a:solidFill>
              <a:schemeClr val="tx1"/>
            </a:solidFill>
            <a:round/>
            <a:headEnd/>
            <a:tailEnd/>
          </a:ln>
        </p:spPr>
        <p:txBody>
          <a:bodyPr wrap="none" anchor="ctr"/>
          <a:lstStyle/>
          <a:p>
            <a:endParaRPr lang="en-US"/>
          </a:p>
        </p:txBody>
      </p:sp>
      <p:sp>
        <p:nvSpPr>
          <p:cNvPr id="16401" name="Rectangle 12"/>
          <p:cNvSpPr>
            <a:spLocks noChangeArrowheads="1"/>
          </p:cNvSpPr>
          <p:nvPr/>
        </p:nvSpPr>
        <p:spPr bwMode="auto">
          <a:xfrm>
            <a:off x="1308100" y="4929188"/>
            <a:ext cx="155575" cy="168275"/>
          </a:xfrm>
          <a:prstGeom prst="rect">
            <a:avLst/>
          </a:prstGeom>
          <a:solidFill>
            <a:schemeClr val="tx1"/>
          </a:solidFill>
          <a:ln w="19050" algn="ctr">
            <a:solidFill>
              <a:schemeClr val="tx1"/>
            </a:solidFill>
            <a:round/>
            <a:headEnd/>
            <a:tailEnd/>
          </a:ln>
        </p:spPr>
        <p:txBody>
          <a:bodyPr wrap="none" anchor="ctr"/>
          <a:lstStyle/>
          <a:p>
            <a:endParaRPr lang="en-US"/>
          </a:p>
        </p:txBody>
      </p:sp>
      <p:sp>
        <p:nvSpPr>
          <p:cNvPr id="16402" name="TextBox 23"/>
          <p:cNvSpPr txBox="1">
            <a:spLocks noChangeArrowheads="1"/>
          </p:cNvSpPr>
          <p:nvPr/>
        </p:nvSpPr>
        <p:spPr bwMode="auto">
          <a:xfrm>
            <a:off x="427038" y="5846763"/>
            <a:ext cx="1208087" cy="523875"/>
          </a:xfrm>
          <a:prstGeom prst="rect">
            <a:avLst/>
          </a:prstGeom>
          <a:noFill/>
          <a:ln w="9525">
            <a:noFill/>
            <a:miter lim="800000"/>
            <a:headEnd/>
            <a:tailEnd/>
          </a:ln>
        </p:spPr>
        <p:txBody>
          <a:bodyPr wrap="none">
            <a:spAutoFit/>
          </a:bodyPr>
          <a:lstStyle/>
          <a:p>
            <a:r>
              <a:rPr lang="en-US"/>
              <a:t>No Coloring</a:t>
            </a:r>
          </a:p>
          <a:p>
            <a:r>
              <a:rPr lang="en-US"/>
              <a:t>Solution</a:t>
            </a:r>
          </a:p>
        </p:txBody>
      </p:sp>
      <p:sp>
        <p:nvSpPr>
          <p:cNvPr id="16403" name="Rectangle 24"/>
          <p:cNvSpPr>
            <a:spLocks noChangeArrowheads="1"/>
          </p:cNvSpPr>
          <p:nvPr/>
        </p:nvSpPr>
        <p:spPr bwMode="auto">
          <a:xfrm>
            <a:off x="2527300" y="3284538"/>
            <a:ext cx="1658938" cy="241300"/>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04" name="Rectangle 25"/>
          <p:cNvSpPr>
            <a:spLocks noChangeArrowheads="1"/>
          </p:cNvSpPr>
          <p:nvPr/>
        </p:nvSpPr>
        <p:spPr bwMode="auto">
          <a:xfrm>
            <a:off x="4427538" y="2706688"/>
            <a:ext cx="276225" cy="3502025"/>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05" name="Rectangle 26"/>
          <p:cNvSpPr>
            <a:spLocks noChangeArrowheads="1"/>
          </p:cNvSpPr>
          <p:nvPr/>
        </p:nvSpPr>
        <p:spPr bwMode="auto">
          <a:xfrm>
            <a:off x="2730500" y="6124575"/>
            <a:ext cx="1933575" cy="260350"/>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06" name="Rectangle 27"/>
          <p:cNvSpPr>
            <a:spLocks noChangeArrowheads="1"/>
          </p:cNvSpPr>
          <p:nvPr/>
        </p:nvSpPr>
        <p:spPr bwMode="auto">
          <a:xfrm>
            <a:off x="3738563" y="4283075"/>
            <a:ext cx="255587" cy="782638"/>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07" name="Rectangle 28"/>
          <p:cNvSpPr>
            <a:spLocks noChangeArrowheads="1"/>
          </p:cNvSpPr>
          <p:nvPr/>
        </p:nvSpPr>
        <p:spPr bwMode="auto">
          <a:xfrm>
            <a:off x="3954463" y="3271838"/>
            <a:ext cx="231775" cy="661987"/>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08" name="Rectangle 29"/>
          <p:cNvSpPr>
            <a:spLocks noChangeArrowheads="1"/>
          </p:cNvSpPr>
          <p:nvPr/>
        </p:nvSpPr>
        <p:spPr bwMode="auto">
          <a:xfrm>
            <a:off x="2659063" y="2695575"/>
            <a:ext cx="2044700" cy="263525"/>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09" name="Rectangle 33"/>
          <p:cNvSpPr>
            <a:spLocks noChangeArrowheads="1"/>
          </p:cNvSpPr>
          <p:nvPr/>
        </p:nvSpPr>
        <p:spPr bwMode="auto">
          <a:xfrm>
            <a:off x="3187700" y="3271838"/>
            <a:ext cx="277813" cy="2262187"/>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10" name="Rectangle 34"/>
          <p:cNvSpPr>
            <a:spLocks noChangeArrowheads="1"/>
          </p:cNvSpPr>
          <p:nvPr/>
        </p:nvSpPr>
        <p:spPr bwMode="auto">
          <a:xfrm>
            <a:off x="3397250" y="5257800"/>
            <a:ext cx="307975" cy="569913"/>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11" name="Rectangle 35"/>
          <p:cNvSpPr>
            <a:spLocks noChangeArrowheads="1"/>
          </p:cNvSpPr>
          <p:nvPr/>
        </p:nvSpPr>
        <p:spPr bwMode="auto">
          <a:xfrm>
            <a:off x="3468688" y="5454650"/>
            <a:ext cx="157162" cy="168275"/>
          </a:xfrm>
          <a:prstGeom prst="rect">
            <a:avLst/>
          </a:prstGeom>
          <a:solidFill>
            <a:schemeClr val="tx1"/>
          </a:solidFill>
          <a:ln w="19050" algn="ctr">
            <a:solidFill>
              <a:schemeClr val="tx1"/>
            </a:solidFill>
            <a:round/>
            <a:headEnd/>
            <a:tailEnd/>
          </a:ln>
        </p:spPr>
        <p:txBody>
          <a:bodyPr wrap="none" anchor="ctr"/>
          <a:lstStyle/>
          <a:p>
            <a:endParaRPr lang="en-US"/>
          </a:p>
        </p:txBody>
      </p:sp>
      <p:sp>
        <p:nvSpPr>
          <p:cNvPr id="16412" name="Rectangle 36"/>
          <p:cNvSpPr>
            <a:spLocks noChangeArrowheads="1"/>
          </p:cNvSpPr>
          <p:nvPr/>
        </p:nvSpPr>
        <p:spPr bwMode="auto">
          <a:xfrm>
            <a:off x="3998913" y="3529013"/>
            <a:ext cx="155575" cy="168275"/>
          </a:xfrm>
          <a:prstGeom prst="rect">
            <a:avLst/>
          </a:prstGeom>
          <a:solidFill>
            <a:schemeClr val="tx1"/>
          </a:solidFill>
          <a:ln w="19050" algn="ctr">
            <a:solidFill>
              <a:schemeClr val="tx1"/>
            </a:solidFill>
            <a:round/>
            <a:headEnd/>
            <a:tailEnd/>
          </a:ln>
        </p:spPr>
        <p:txBody>
          <a:bodyPr wrap="none" anchor="ctr"/>
          <a:lstStyle/>
          <a:p>
            <a:endParaRPr lang="en-US"/>
          </a:p>
        </p:txBody>
      </p:sp>
      <p:sp>
        <p:nvSpPr>
          <p:cNvPr id="16413" name="Rectangle 37"/>
          <p:cNvSpPr>
            <a:spLocks noChangeArrowheads="1"/>
          </p:cNvSpPr>
          <p:nvPr/>
        </p:nvSpPr>
        <p:spPr bwMode="auto">
          <a:xfrm>
            <a:off x="3781425" y="4587875"/>
            <a:ext cx="157163" cy="168275"/>
          </a:xfrm>
          <a:prstGeom prst="rect">
            <a:avLst/>
          </a:prstGeom>
          <a:solidFill>
            <a:schemeClr val="tx1"/>
          </a:solidFill>
          <a:ln w="19050" algn="ctr">
            <a:solidFill>
              <a:schemeClr val="tx1"/>
            </a:solidFill>
            <a:round/>
            <a:headEnd/>
            <a:tailEnd/>
          </a:ln>
        </p:spPr>
        <p:txBody>
          <a:bodyPr wrap="none" anchor="ctr"/>
          <a:lstStyle/>
          <a:p>
            <a:endParaRPr lang="en-US"/>
          </a:p>
        </p:txBody>
      </p:sp>
      <p:sp>
        <p:nvSpPr>
          <p:cNvPr id="16414" name="Rectangle 40"/>
          <p:cNvSpPr>
            <a:spLocks noChangeArrowheads="1"/>
          </p:cNvSpPr>
          <p:nvPr/>
        </p:nvSpPr>
        <p:spPr bwMode="auto">
          <a:xfrm>
            <a:off x="2730500" y="3308350"/>
            <a:ext cx="157163" cy="168275"/>
          </a:xfrm>
          <a:prstGeom prst="rect">
            <a:avLst/>
          </a:prstGeom>
          <a:solidFill>
            <a:schemeClr val="tx1"/>
          </a:solidFill>
          <a:ln w="19050" algn="ctr">
            <a:solidFill>
              <a:schemeClr val="tx1"/>
            </a:solidFill>
            <a:round/>
            <a:headEnd/>
            <a:tailEnd/>
          </a:ln>
        </p:spPr>
        <p:txBody>
          <a:bodyPr wrap="none" anchor="ctr"/>
          <a:lstStyle/>
          <a:p>
            <a:endParaRPr lang="en-US"/>
          </a:p>
        </p:txBody>
      </p:sp>
      <p:sp>
        <p:nvSpPr>
          <p:cNvPr id="42" name="&quot;No&quot; Symbol 41"/>
          <p:cNvSpPr/>
          <p:nvPr/>
        </p:nvSpPr>
        <p:spPr bwMode="auto">
          <a:xfrm>
            <a:off x="3368675" y="3465513"/>
            <a:ext cx="674688" cy="673100"/>
          </a:xfrm>
          <a:prstGeom prst="noSmoking">
            <a:avLst/>
          </a:prstGeom>
          <a:noFill/>
          <a:ln w="19050" cap="flat" cmpd="sng" algn="ctr">
            <a:solidFill>
              <a:srgbClr val="FF0000"/>
            </a:solidFill>
            <a:prstDash val="solid"/>
            <a:round/>
            <a:headEnd type="none" w="med" len="med"/>
            <a:tailEnd type="none" w="med" len="med"/>
          </a:ln>
          <a:effectLst/>
        </p:spPr>
        <p:txBody>
          <a:bodyPr wrap="none" anchor="ctr"/>
          <a:lstStyle/>
          <a:p>
            <a:pPr>
              <a:defRPr/>
            </a:pPr>
            <a:endParaRPr lang="en-US">
              <a:latin typeface="Arial" charset="0"/>
              <a:ea typeface="MS PGothic" pitchFamily="34" charset="-128"/>
            </a:endParaRPr>
          </a:p>
        </p:txBody>
      </p:sp>
      <p:sp>
        <p:nvSpPr>
          <p:cNvPr id="16416" name="Rectangle 43"/>
          <p:cNvSpPr>
            <a:spLocks noChangeArrowheads="1"/>
          </p:cNvSpPr>
          <p:nvPr/>
        </p:nvSpPr>
        <p:spPr bwMode="auto">
          <a:xfrm>
            <a:off x="2698750" y="5110163"/>
            <a:ext cx="257175" cy="781050"/>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17" name="Rectangle 44"/>
          <p:cNvSpPr>
            <a:spLocks noChangeArrowheads="1"/>
          </p:cNvSpPr>
          <p:nvPr/>
        </p:nvSpPr>
        <p:spPr bwMode="auto">
          <a:xfrm>
            <a:off x="2743200" y="5414963"/>
            <a:ext cx="157163" cy="168275"/>
          </a:xfrm>
          <a:prstGeom prst="rect">
            <a:avLst/>
          </a:prstGeom>
          <a:solidFill>
            <a:schemeClr val="tx1"/>
          </a:solidFill>
          <a:ln w="19050" algn="ctr">
            <a:solidFill>
              <a:schemeClr val="tx1"/>
            </a:solidFill>
            <a:round/>
            <a:headEnd/>
            <a:tailEnd/>
          </a:ln>
        </p:spPr>
        <p:txBody>
          <a:bodyPr wrap="none" anchor="ctr"/>
          <a:lstStyle/>
          <a:p>
            <a:endParaRPr lang="en-US"/>
          </a:p>
        </p:txBody>
      </p:sp>
      <p:sp>
        <p:nvSpPr>
          <p:cNvPr id="47" name="&quot;No&quot; Symbol 46"/>
          <p:cNvSpPr/>
          <p:nvPr/>
        </p:nvSpPr>
        <p:spPr bwMode="auto">
          <a:xfrm>
            <a:off x="801688" y="4014788"/>
            <a:ext cx="674687" cy="673100"/>
          </a:xfrm>
          <a:prstGeom prst="noSmoking">
            <a:avLst/>
          </a:prstGeom>
          <a:noFill/>
          <a:ln w="19050" cap="flat" cmpd="sng" algn="ctr">
            <a:solidFill>
              <a:srgbClr val="FF0000"/>
            </a:solidFill>
            <a:prstDash val="solid"/>
            <a:round/>
            <a:headEnd type="none" w="med" len="med"/>
            <a:tailEnd type="none" w="med" len="med"/>
          </a:ln>
          <a:effectLst/>
        </p:spPr>
        <p:txBody>
          <a:bodyPr wrap="none" anchor="ctr"/>
          <a:lstStyle/>
          <a:p>
            <a:pPr>
              <a:defRPr/>
            </a:pPr>
            <a:endParaRPr lang="en-US">
              <a:latin typeface="Arial" charset="0"/>
              <a:ea typeface="MS PGothic" pitchFamily="34" charset="-128"/>
            </a:endParaRPr>
          </a:p>
        </p:txBody>
      </p:sp>
      <p:sp>
        <p:nvSpPr>
          <p:cNvPr id="16419" name="Rectangle 75"/>
          <p:cNvSpPr>
            <a:spLocks noChangeArrowheads="1"/>
          </p:cNvSpPr>
          <p:nvPr/>
        </p:nvSpPr>
        <p:spPr bwMode="auto">
          <a:xfrm>
            <a:off x="5470525" y="4856163"/>
            <a:ext cx="1716088" cy="1271587"/>
          </a:xfrm>
          <a:prstGeom prst="rect">
            <a:avLst/>
          </a:prstGeom>
          <a:solidFill>
            <a:srgbClr val="92D050"/>
          </a:solidFill>
          <a:ln w="19050" algn="ctr">
            <a:solidFill>
              <a:srgbClr val="92D050"/>
            </a:solidFill>
            <a:round/>
            <a:headEnd/>
            <a:tailEnd/>
          </a:ln>
        </p:spPr>
        <p:txBody>
          <a:bodyPr wrap="none" anchor="ctr"/>
          <a:lstStyle/>
          <a:p>
            <a:endParaRPr lang="en-US"/>
          </a:p>
        </p:txBody>
      </p:sp>
      <p:sp>
        <p:nvSpPr>
          <p:cNvPr id="16420" name="Rectangle 76"/>
          <p:cNvSpPr>
            <a:spLocks noChangeArrowheads="1"/>
          </p:cNvSpPr>
          <p:nvPr/>
        </p:nvSpPr>
        <p:spPr bwMode="auto">
          <a:xfrm>
            <a:off x="5507038" y="2787650"/>
            <a:ext cx="1703387" cy="1282700"/>
          </a:xfrm>
          <a:prstGeom prst="rect">
            <a:avLst/>
          </a:prstGeom>
          <a:solidFill>
            <a:srgbClr val="92D050"/>
          </a:solidFill>
          <a:ln w="19050" algn="ctr">
            <a:solidFill>
              <a:srgbClr val="92D050"/>
            </a:solidFill>
            <a:round/>
            <a:headEnd/>
            <a:tailEnd/>
          </a:ln>
        </p:spPr>
        <p:txBody>
          <a:bodyPr wrap="none" anchor="ctr"/>
          <a:lstStyle/>
          <a:p>
            <a:endParaRPr lang="en-US"/>
          </a:p>
        </p:txBody>
      </p:sp>
      <p:sp>
        <p:nvSpPr>
          <p:cNvPr id="16421" name="Rectangle 77"/>
          <p:cNvSpPr>
            <a:spLocks noChangeArrowheads="1"/>
          </p:cNvSpPr>
          <p:nvPr/>
        </p:nvSpPr>
        <p:spPr bwMode="auto">
          <a:xfrm flipH="1">
            <a:off x="5940425" y="2759075"/>
            <a:ext cx="46038" cy="3452813"/>
          </a:xfrm>
          <a:prstGeom prst="rect">
            <a:avLst/>
          </a:prstGeom>
          <a:solidFill>
            <a:srgbClr val="FF0000"/>
          </a:solidFill>
          <a:ln w="19050" algn="ctr">
            <a:solidFill>
              <a:srgbClr val="FF0000"/>
            </a:solidFill>
            <a:round/>
            <a:headEnd/>
            <a:tailEnd/>
          </a:ln>
        </p:spPr>
        <p:txBody>
          <a:bodyPr wrap="none" anchor="ctr"/>
          <a:lstStyle/>
          <a:p>
            <a:endParaRPr lang="en-US"/>
          </a:p>
        </p:txBody>
      </p:sp>
      <p:sp>
        <p:nvSpPr>
          <p:cNvPr id="16422" name="Rectangle 78"/>
          <p:cNvSpPr>
            <a:spLocks noChangeArrowheads="1"/>
          </p:cNvSpPr>
          <p:nvPr/>
        </p:nvSpPr>
        <p:spPr bwMode="auto">
          <a:xfrm flipH="1">
            <a:off x="6715125" y="2738438"/>
            <a:ext cx="46038" cy="3454400"/>
          </a:xfrm>
          <a:prstGeom prst="rect">
            <a:avLst/>
          </a:prstGeom>
          <a:solidFill>
            <a:srgbClr val="FF0000"/>
          </a:solidFill>
          <a:ln w="19050" algn="ctr">
            <a:solidFill>
              <a:srgbClr val="FF0000"/>
            </a:solidFill>
            <a:round/>
            <a:headEnd/>
            <a:tailEnd/>
          </a:ln>
        </p:spPr>
        <p:txBody>
          <a:bodyPr wrap="none" anchor="ctr"/>
          <a:lstStyle/>
          <a:p>
            <a:endParaRPr lang="en-US"/>
          </a:p>
        </p:txBody>
      </p:sp>
      <p:sp>
        <p:nvSpPr>
          <p:cNvPr id="16423" name="Rectangle 79"/>
          <p:cNvSpPr>
            <a:spLocks noChangeArrowheads="1"/>
          </p:cNvSpPr>
          <p:nvPr/>
        </p:nvSpPr>
        <p:spPr bwMode="auto">
          <a:xfrm>
            <a:off x="6235700" y="3124200"/>
            <a:ext cx="257175" cy="782638"/>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24" name="Rectangle 80"/>
          <p:cNvSpPr>
            <a:spLocks noChangeArrowheads="1"/>
          </p:cNvSpPr>
          <p:nvPr/>
        </p:nvSpPr>
        <p:spPr bwMode="auto">
          <a:xfrm>
            <a:off x="6280150" y="3429000"/>
            <a:ext cx="157163" cy="168275"/>
          </a:xfrm>
          <a:prstGeom prst="rect">
            <a:avLst/>
          </a:prstGeom>
          <a:solidFill>
            <a:schemeClr val="tx1"/>
          </a:solidFill>
          <a:ln w="19050" algn="ctr">
            <a:solidFill>
              <a:schemeClr val="tx1"/>
            </a:solidFill>
            <a:round/>
            <a:headEnd/>
            <a:tailEnd/>
          </a:ln>
        </p:spPr>
        <p:txBody>
          <a:bodyPr wrap="none" anchor="ctr"/>
          <a:lstStyle/>
          <a:p>
            <a:endParaRPr lang="en-US"/>
          </a:p>
        </p:txBody>
      </p:sp>
      <p:sp>
        <p:nvSpPr>
          <p:cNvPr id="16425" name="Rectangle 81"/>
          <p:cNvSpPr>
            <a:spLocks noChangeArrowheads="1"/>
          </p:cNvSpPr>
          <p:nvPr/>
        </p:nvSpPr>
        <p:spPr bwMode="auto">
          <a:xfrm>
            <a:off x="5827713" y="4014788"/>
            <a:ext cx="255587" cy="781050"/>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26" name="Rectangle 82"/>
          <p:cNvSpPr>
            <a:spLocks noChangeArrowheads="1"/>
          </p:cNvSpPr>
          <p:nvPr/>
        </p:nvSpPr>
        <p:spPr bwMode="auto">
          <a:xfrm>
            <a:off x="5872163" y="4319588"/>
            <a:ext cx="155575" cy="168275"/>
          </a:xfrm>
          <a:prstGeom prst="rect">
            <a:avLst/>
          </a:prstGeom>
          <a:solidFill>
            <a:schemeClr val="tx1"/>
          </a:solidFill>
          <a:ln w="19050" algn="ctr">
            <a:solidFill>
              <a:schemeClr val="tx1"/>
            </a:solidFill>
            <a:round/>
            <a:headEnd/>
            <a:tailEnd/>
          </a:ln>
        </p:spPr>
        <p:txBody>
          <a:bodyPr wrap="none" anchor="ctr"/>
          <a:lstStyle/>
          <a:p>
            <a:endParaRPr lang="en-US"/>
          </a:p>
        </p:txBody>
      </p:sp>
      <p:sp>
        <p:nvSpPr>
          <p:cNvPr id="16427" name="Rectangle 83"/>
          <p:cNvSpPr>
            <a:spLocks noChangeArrowheads="1"/>
          </p:cNvSpPr>
          <p:nvPr/>
        </p:nvSpPr>
        <p:spPr bwMode="auto">
          <a:xfrm>
            <a:off x="6634163" y="4025900"/>
            <a:ext cx="255587" cy="782638"/>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28" name="Rectangle 84"/>
          <p:cNvSpPr>
            <a:spLocks noChangeArrowheads="1"/>
          </p:cNvSpPr>
          <p:nvPr/>
        </p:nvSpPr>
        <p:spPr bwMode="auto">
          <a:xfrm>
            <a:off x="6677025" y="4330700"/>
            <a:ext cx="157163" cy="169863"/>
          </a:xfrm>
          <a:prstGeom prst="rect">
            <a:avLst/>
          </a:prstGeom>
          <a:solidFill>
            <a:schemeClr val="tx1"/>
          </a:solidFill>
          <a:ln w="19050" algn="ctr">
            <a:solidFill>
              <a:schemeClr val="tx1"/>
            </a:solidFill>
            <a:round/>
            <a:headEnd/>
            <a:tailEnd/>
          </a:ln>
        </p:spPr>
        <p:txBody>
          <a:bodyPr wrap="none" anchor="ctr"/>
          <a:lstStyle/>
          <a:p>
            <a:endParaRPr lang="en-US"/>
          </a:p>
        </p:txBody>
      </p:sp>
      <p:sp>
        <p:nvSpPr>
          <p:cNvPr id="16429" name="Rectangle 85"/>
          <p:cNvSpPr>
            <a:spLocks noChangeArrowheads="1"/>
          </p:cNvSpPr>
          <p:nvPr/>
        </p:nvSpPr>
        <p:spPr bwMode="auto">
          <a:xfrm>
            <a:off x="5426075" y="5414963"/>
            <a:ext cx="1408113" cy="323850"/>
          </a:xfrm>
          <a:prstGeom prst="rect">
            <a:avLst/>
          </a:prstGeom>
          <a:solidFill>
            <a:srgbClr val="00B0F0"/>
          </a:solidFill>
          <a:ln w="19050" algn="ctr">
            <a:solidFill>
              <a:srgbClr val="00B0F0"/>
            </a:solidFill>
            <a:round/>
            <a:headEnd/>
            <a:tailEnd/>
          </a:ln>
        </p:spPr>
        <p:txBody>
          <a:bodyPr wrap="none" anchor="ctr"/>
          <a:lstStyle/>
          <a:p>
            <a:endParaRPr lang="en-US"/>
          </a:p>
        </p:txBody>
      </p:sp>
      <p:sp>
        <p:nvSpPr>
          <p:cNvPr id="16430" name="Rectangle 86"/>
          <p:cNvSpPr>
            <a:spLocks noChangeArrowheads="1"/>
          </p:cNvSpPr>
          <p:nvPr/>
        </p:nvSpPr>
        <p:spPr bwMode="auto">
          <a:xfrm>
            <a:off x="6280150" y="5486400"/>
            <a:ext cx="157163" cy="168275"/>
          </a:xfrm>
          <a:prstGeom prst="rect">
            <a:avLst/>
          </a:prstGeom>
          <a:solidFill>
            <a:schemeClr val="tx1"/>
          </a:solidFill>
          <a:ln w="19050" algn="ctr">
            <a:solidFill>
              <a:schemeClr val="tx1"/>
            </a:solidFill>
            <a:round/>
            <a:headEnd/>
            <a:tailEnd/>
          </a:ln>
        </p:spPr>
        <p:txBody>
          <a:bodyPr wrap="none" anchor="ctr"/>
          <a:lstStyle/>
          <a:p>
            <a:endParaRPr lang="en-US"/>
          </a:p>
        </p:txBody>
      </p:sp>
      <p:sp>
        <p:nvSpPr>
          <p:cNvPr id="88" name="Arc 87"/>
          <p:cNvSpPr/>
          <p:nvPr/>
        </p:nvSpPr>
        <p:spPr bwMode="auto">
          <a:xfrm>
            <a:off x="5967413" y="3694113"/>
            <a:ext cx="1166812" cy="1828800"/>
          </a:xfrm>
          <a:prstGeom prst="arc">
            <a:avLst>
              <a:gd name="adj1" fmla="val 16200004"/>
              <a:gd name="adj2" fmla="val 3977540"/>
            </a:avLst>
          </a:prstGeom>
          <a:noFill/>
          <a:ln w="19050" cap="flat" cmpd="sng" algn="ctr">
            <a:solidFill>
              <a:schemeClr val="tx1"/>
            </a:solidFill>
            <a:prstDash val="solid"/>
            <a:round/>
            <a:headEnd type="none" w="med" len="med"/>
            <a:tailEnd type="arrow" w="med" len="med"/>
          </a:ln>
          <a:effectLst/>
        </p:spPr>
        <p:txBody>
          <a:bodyPr wrap="none" anchor="ctr"/>
          <a:lstStyle/>
          <a:p>
            <a:pPr>
              <a:defRPr/>
            </a:pPr>
            <a:endParaRPr lang="en-US">
              <a:latin typeface="Arial" charset="0"/>
              <a:ea typeface="MS PGothic" pitchFamily="34" charset="-128"/>
            </a:endParaRPr>
          </a:p>
        </p:txBody>
      </p:sp>
      <p:sp>
        <p:nvSpPr>
          <p:cNvPr id="16432" name="TextBox 88"/>
          <p:cNvSpPr txBox="1">
            <a:spLocks noChangeArrowheads="1"/>
          </p:cNvSpPr>
          <p:nvPr/>
        </p:nvSpPr>
        <p:spPr bwMode="auto">
          <a:xfrm>
            <a:off x="7261225" y="3970338"/>
            <a:ext cx="1882775" cy="1169987"/>
          </a:xfrm>
          <a:prstGeom prst="rect">
            <a:avLst/>
          </a:prstGeom>
          <a:noFill/>
          <a:ln w="9525">
            <a:noFill/>
            <a:miter lim="800000"/>
            <a:headEnd/>
            <a:tailEnd/>
          </a:ln>
        </p:spPr>
        <p:txBody>
          <a:bodyPr wrap="none">
            <a:spAutoFit/>
          </a:bodyPr>
          <a:lstStyle/>
          <a:p>
            <a:r>
              <a:rPr lang="en-US"/>
              <a:t>Have to  turn</a:t>
            </a:r>
          </a:p>
          <a:p>
            <a:r>
              <a:rPr lang="en-US"/>
              <a:t>vertical overlaps</a:t>
            </a:r>
          </a:p>
          <a:p>
            <a:r>
              <a:rPr lang="en-US"/>
              <a:t>into horizontal ones</a:t>
            </a:r>
          </a:p>
          <a:p>
            <a:r>
              <a:rPr lang="en-US"/>
              <a:t>But that blocks</a:t>
            </a:r>
          </a:p>
          <a:p>
            <a:r>
              <a:rPr lang="en-US"/>
              <a:t>neighboring sites</a:t>
            </a:r>
          </a:p>
        </p:txBody>
      </p:sp>
      <p:sp>
        <p:nvSpPr>
          <p:cNvPr id="55" name="&quot;No&quot; Symbol 54"/>
          <p:cNvSpPr/>
          <p:nvPr/>
        </p:nvSpPr>
        <p:spPr bwMode="auto">
          <a:xfrm>
            <a:off x="5983288" y="3686175"/>
            <a:ext cx="674687" cy="673100"/>
          </a:xfrm>
          <a:prstGeom prst="noSmoking">
            <a:avLst/>
          </a:prstGeom>
          <a:noFill/>
          <a:ln w="19050" cap="flat" cmpd="sng" algn="ctr">
            <a:solidFill>
              <a:srgbClr val="FF0000"/>
            </a:solidFill>
            <a:prstDash val="solid"/>
            <a:round/>
            <a:headEnd type="none" w="med" len="med"/>
            <a:tailEnd type="none" w="med" len="med"/>
          </a:ln>
          <a:effectLst/>
        </p:spPr>
        <p:txBody>
          <a:bodyPr wrap="none" anchor="ctr"/>
          <a:lstStyle/>
          <a:p>
            <a:pPr>
              <a:defRPr/>
            </a:pPr>
            <a:endParaRPr lang="en-US">
              <a:latin typeface="Arial" charset="0"/>
              <a:ea typeface="MS PGothic" pitchFamily="34" charset="-128"/>
            </a:endParaRPr>
          </a:p>
        </p:txBody>
      </p:sp>
      <p:sp>
        <p:nvSpPr>
          <p:cNvPr id="90" name="&quot;No&quot; Symbol 89"/>
          <p:cNvSpPr/>
          <p:nvPr/>
        </p:nvSpPr>
        <p:spPr bwMode="auto">
          <a:xfrm>
            <a:off x="5113338" y="5221288"/>
            <a:ext cx="673100" cy="674687"/>
          </a:xfrm>
          <a:prstGeom prst="noSmoking">
            <a:avLst/>
          </a:prstGeom>
          <a:noFill/>
          <a:ln w="19050" cap="flat" cmpd="sng" algn="ctr">
            <a:solidFill>
              <a:srgbClr val="FF0000"/>
            </a:solidFill>
            <a:prstDash val="solid"/>
            <a:round/>
            <a:headEnd type="none" w="med" len="med"/>
            <a:tailEnd type="none" w="med" len="med"/>
          </a:ln>
          <a:effectLst/>
        </p:spPr>
        <p:txBody>
          <a:bodyPr wrap="none" anchor="ctr"/>
          <a:lstStyle/>
          <a:p>
            <a:pPr>
              <a:defRPr/>
            </a:pPr>
            <a:endParaRPr lang="en-US">
              <a:latin typeface="Arial" charset="0"/>
              <a:ea typeface="MS PGothic" pitchFamily="34" charset="-128"/>
            </a:endParaRPr>
          </a:p>
        </p:txBody>
      </p:sp>
      <p:sp>
        <p:nvSpPr>
          <p:cNvPr id="91" name="&quot;No&quot; Symbol 90"/>
          <p:cNvSpPr/>
          <p:nvPr/>
        </p:nvSpPr>
        <p:spPr bwMode="auto">
          <a:xfrm>
            <a:off x="6918325" y="5221288"/>
            <a:ext cx="673100" cy="674687"/>
          </a:xfrm>
          <a:prstGeom prst="noSmoking">
            <a:avLst/>
          </a:prstGeom>
          <a:noFill/>
          <a:ln w="19050" cap="flat" cmpd="sng" algn="ctr">
            <a:solidFill>
              <a:srgbClr val="FF0000"/>
            </a:solidFill>
            <a:prstDash val="solid"/>
            <a:round/>
            <a:headEnd type="none" w="med" len="med"/>
            <a:tailEnd type="none" w="med" len="med"/>
          </a:ln>
          <a:effectLst/>
        </p:spPr>
        <p:txBody>
          <a:bodyPr wrap="none" anchor="ctr"/>
          <a:lstStyle/>
          <a:p>
            <a:pPr>
              <a:defRPr/>
            </a:pPr>
            <a:endParaRPr lang="en-US">
              <a:latin typeface="Arial" charset="0"/>
              <a:ea typeface="MS PGothic" pitchFamily="34" charset="-128"/>
            </a:endParaRPr>
          </a:p>
        </p:txBody>
      </p:sp>
      <p:sp>
        <p:nvSpPr>
          <p:cNvPr id="16436" name="Rectangle 91"/>
          <p:cNvSpPr>
            <a:spLocks noChangeArrowheads="1"/>
          </p:cNvSpPr>
          <p:nvPr/>
        </p:nvSpPr>
        <p:spPr bwMode="auto">
          <a:xfrm>
            <a:off x="5438775" y="2851150"/>
            <a:ext cx="1066800" cy="273050"/>
          </a:xfrm>
          <a:prstGeom prst="rect">
            <a:avLst/>
          </a:prstGeom>
          <a:solidFill>
            <a:srgbClr val="00B0F0"/>
          </a:solidFill>
          <a:ln w="19050" algn="ctr">
            <a:solidFill>
              <a:srgbClr val="00B0F0"/>
            </a:solidFill>
            <a:round/>
            <a:headEnd/>
            <a:tailEnd/>
          </a:ln>
        </p:spPr>
        <p:txBody>
          <a:bodyPr wrap="none" anchor="ctr"/>
          <a:lstStyle/>
          <a:p>
            <a:endParaRPr lang="en-US"/>
          </a:p>
        </p:txBody>
      </p:sp>
    </p:spTree>
    <p:extLst>
      <p:ext uri="{BB962C8B-B14F-4D97-AF65-F5344CB8AC3E}">
        <p14:creationId xmlns:p14="http://schemas.microsoft.com/office/powerpoint/2010/main" val="6102044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smtClean="0"/>
              <a:t>Many Troubles, Any Hope?</a:t>
            </a:r>
          </a:p>
        </p:txBody>
      </p:sp>
      <p:sp>
        <p:nvSpPr>
          <p:cNvPr id="15363" name="Content Placeholder 2"/>
          <p:cNvSpPr>
            <a:spLocks noGrp="1"/>
          </p:cNvSpPr>
          <p:nvPr>
            <p:ph idx="1"/>
          </p:nvPr>
        </p:nvSpPr>
        <p:spPr/>
        <p:txBody>
          <a:bodyPr>
            <a:normAutofit/>
          </a:bodyPr>
          <a:lstStyle/>
          <a:p>
            <a:pPr eaLnBrk="1" hangingPunct="1"/>
            <a:r>
              <a:rPr lang="en-US" dirty="0" smtClean="0"/>
              <a:t>Three body problem means peak wiring density cannot be achieved across a library</a:t>
            </a:r>
          </a:p>
          <a:p>
            <a:pPr eaLnBrk="1" hangingPunct="1"/>
            <a:r>
              <a:rPr lang="en-US" dirty="0" smtClean="0"/>
              <a:t>Standard cell and memory designers need to understand double patterning, even if it’s not explicitly in the rules</a:t>
            </a:r>
          </a:p>
          <a:p>
            <a:pPr eaLnBrk="1" hangingPunct="1"/>
            <a:r>
              <a:rPr lang="en-US" dirty="0" smtClean="0"/>
              <a:t>Decomposition and coloring tools are needed, whether simple or complex</a:t>
            </a:r>
          </a:p>
          <a:p>
            <a:pPr eaLnBrk="1" hangingPunct="1"/>
            <a:r>
              <a:rPr lang="en-US" dirty="0" smtClean="0"/>
              <a:t>LELE creates strong correlations in metal variability that all designers need to be aware of</a:t>
            </a:r>
          </a:p>
          <a:p>
            <a:pPr eaLnBrk="1" hangingPunct="1"/>
            <a:r>
              <a:rPr lang="en-US" dirty="0" smtClean="0"/>
              <a:t>With all of the above, it’s possible to get adequate density scaling going </a:t>
            </a:r>
            <a:r>
              <a:rPr lang="en-US" dirty="0" smtClean="0"/>
              <a:t>below </a:t>
            </a:r>
            <a:r>
              <a:rPr lang="en-US" dirty="0" smtClean="0"/>
              <a:t>20nm (barely)</a:t>
            </a:r>
          </a:p>
          <a:p>
            <a:pPr eaLnBrk="1" hangingPunct="1"/>
            <a:r>
              <a:rPr lang="en-US" dirty="0" smtClean="0"/>
              <a:t>Triple patterning, anyone?</a:t>
            </a:r>
          </a:p>
          <a:p>
            <a:pPr eaLnBrk="1" hangingPunct="1"/>
            <a:r>
              <a:rPr lang="en-US" b="1" dirty="0" smtClean="0"/>
              <a:t>What this means: </a:t>
            </a:r>
            <a:r>
              <a:rPr lang="en-US" b="1" dirty="0" smtClean="0"/>
              <a:t>Custom</a:t>
            </a:r>
            <a:r>
              <a:rPr lang="en-US" b="1" dirty="0" smtClean="0"/>
              <a:t> </a:t>
            </a:r>
            <a:r>
              <a:rPr lang="en-US" b="1" dirty="0" smtClean="0"/>
              <a:t>layout is extremely difficult. It will take longer than you expect!</a:t>
            </a:r>
          </a:p>
          <a:p>
            <a:pPr eaLnBrk="1" hangingPunct="1"/>
            <a:endParaRPr lang="en-US" dirty="0" smtClean="0"/>
          </a:p>
        </p:txBody>
      </p:sp>
    </p:spTree>
    <p:extLst>
      <p:ext uri="{BB962C8B-B14F-4D97-AF65-F5344CB8AC3E}">
        <p14:creationId xmlns:p14="http://schemas.microsoft.com/office/powerpoint/2010/main" val="26193504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p:cNvPicPr>
            <a:picLocks noChangeAspect="1" noChangeArrowheads="1"/>
          </p:cNvPicPr>
          <p:nvPr/>
        </p:nvPicPr>
        <p:blipFill>
          <a:blip r:embed="rId3"/>
          <a:srcRect/>
          <a:stretch>
            <a:fillRect/>
          </a:stretch>
        </p:blipFill>
        <p:spPr bwMode="auto">
          <a:xfrm>
            <a:off x="1792288" y="625475"/>
            <a:ext cx="6719887" cy="1830388"/>
          </a:xfrm>
          <a:prstGeom prst="rect">
            <a:avLst/>
          </a:prstGeom>
          <a:noFill/>
          <a:ln w="9525" algn="ctr">
            <a:noFill/>
            <a:miter lim="800000"/>
            <a:headEnd/>
            <a:tailEnd/>
          </a:ln>
          <a:effectLst/>
        </p:spPr>
      </p:pic>
      <p:pic>
        <p:nvPicPr>
          <p:cNvPr id="145413" name="Picture 5"/>
          <p:cNvPicPr>
            <a:picLocks noChangeAspect="1" noChangeArrowheads="1"/>
          </p:cNvPicPr>
          <p:nvPr/>
        </p:nvPicPr>
        <p:blipFill>
          <a:blip r:embed="rId4"/>
          <a:srcRect/>
          <a:stretch>
            <a:fillRect/>
          </a:stretch>
        </p:blipFill>
        <p:spPr bwMode="auto">
          <a:xfrm>
            <a:off x="1698625" y="2593975"/>
            <a:ext cx="6867525" cy="1905000"/>
          </a:xfrm>
          <a:prstGeom prst="rect">
            <a:avLst/>
          </a:prstGeom>
          <a:noFill/>
          <a:ln w="9525" algn="ctr">
            <a:noFill/>
            <a:miter lim="800000"/>
            <a:headEnd/>
            <a:tailEnd/>
          </a:ln>
          <a:effectLst/>
        </p:spPr>
      </p:pic>
      <p:pic>
        <p:nvPicPr>
          <p:cNvPr id="145414" name="Picture 6"/>
          <p:cNvPicPr>
            <a:picLocks noChangeAspect="1" noChangeArrowheads="1"/>
          </p:cNvPicPr>
          <p:nvPr/>
        </p:nvPicPr>
        <p:blipFill>
          <a:blip r:embed="rId5"/>
          <a:srcRect/>
          <a:stretch>
            <a:fillRect/>
          </a:stretch>
        </p:blipFill>
        <p:spPr bwMode="auto">
          <a:xfrm>
            <a:off x="2398713" y="4627563"/>
            <a:ext cx="5467350" cy="1828800"/>
          </a:xfrm>
          <a:prstGeom prst="rect">
            <a:avLst/>
          </a:prstGeom>
          <a:noFill/>
          <a:ln w="9525" algn="ctr">
            <a:noFill/>
            <a:miter lim="800000"/>
            <a:headEnd/>
            <a:tailEnd/>
          </a:ln>
          <a:effectLst/>
        </p:spPr>
      </p:pic>
      <p:sp>
        <p:nvSpPr>
          <p:cNvPr id="145415" name="Text Box 7"/>
          <p:cNvSpPr txBox="1">
            <a:spLocks noChangeArrowheads="1"/>
          </p:cNvSpPr>
          <p:nvPr/>
        </p:nvSpPr>
        <p:spPr bwMode="auto">
          <a:xfrm>
            <a:off x="1588" y="1062038"/>
            <a:ext cx="1920875" cy="754062"/>
          </a:xfrm>
          <a:prstGeom prst="rect">
            <a:avLst/>
          </a:prstGeom>
          <a:noFill/>
          <a:ln w="9525" algn="ctr">
            <a:noFill/>
            <a:miter lim="800000"/>
            <a:headEnd/>
            <a:tailEnd/>
          </a:ln>
          <a:effectLst/>
        </p:spPr>
        <p:txBody>
          <a:bodyPr>
            <a:spAutoFit/>
          </a:bodyPr>
          <a:lstStyle/>
          <a:p>
            <a:pPr defTabSz="914400">
              <a:lnSpc>
                <a:spcPct val="90000"/>
              </a:lnSpc>
              <a:spcBef>
                <a:spcPct val="50000"/>
              </a:spcBef>
            </a:pPr>
            <a:r>
              <a:rPr lang="en-US" sz="1600" b="1" smtClean="0">
                <a:solidFill>
                  <a:srgbClr val="000000"/>
                </a:solidFill>
                <a:latin typeface="Arial" charset="0"/>
                <a:ea typeface="+mn-ea"/>
              </a:rPr>
              <a:t>3-cells colored without boundary conditions</a:t>
            </a:r>
          </a:p>
        </p:txBody>
      </p:sp>
      <p:sp>
        <p:nvSpPr>
          <p:cNvPr id="145416" name="Text Box 8"/>
          <p:cNvSpPr txBox="1">
            <a:spLocks noChangeArrowheads="1"/>
          </p:cNvSpPr>
          <p:nvPr/>
        </p:nvSpPr>
        <p:spPr bwMode="auto">
          <a:xfrm>
            <a:off x="1588" y="3121025"/>
            <a:ext cx="1920875" cy="974725"/>
          </a:xfrm>
          <a:prstGeom prst="rect">
            <a:avLst/>
          </a:prstGeom>
          <a:noFill/>
          <a:ln w="9525" algn="ctr">
            <a:noFill/>
            <a:miter lim="800000"/>
            <a:headEnd/>
            <a:tailEnd/>
          </a:ln>
          <a:effectLst/>
        </p:spPr>
        <p:txBody>
          <a:bodyPr>
            <a:spAutoFit/>
          </a:bodyPr>
          <a:lstStyle/>
          <a:p>
            <a:pPr defTabSz="914400">
              <a:lnSpc>
                <a:spcPct val="90000"/>
              </a:lnSpc>
              <a:spcBef>
                <a:spcPct val="50000"/>
              </a:spcBef>
            </a:pPr>
            <a:r>
              <a:rPr lang="en-US" sz="1600" b="1" smtClean="0">
                <a:solidFill>
                  <a:srgbClr val="000000"/>
                </a:solidFill>
                <a:latin typeface="Arial" charset="0"/>
                <a:ea typeface="+mn-ea"/>
              </a:rPr>
              <a:t>3-cells colored with ‘flippable color’ boundary conditions</a:t>
            </a:r>
          </a:p>
        </p:txBody>
      </p:sp>
      <p:sp>
        <p:nvSpPr>
          <p:cNvPr id="145417" name="Text Box 9"/>
          <p:cNvSpPr txBox="1">
            <a:spLocks noChangeArrowheads="1"/>
          </p:cNvSpPr>
          <p:nvPr/>
        </p:nvSpPr>
        <p:spPr bwMode="auto">
          <a:xfrm>
            <a:off x="1588" y="5065713"/>
            <a:ext cx="1920875" cy="974725"/>
          </a:xfrm>
          <a:prstGeom prst="rect">
            <a:avLst/>
          </a:prstGeom>
          <a:noFill/>
          <a:ln w="9525" algn="ctr">
            <a:noFill/>
            <a:miter lim="800000"/>
            <a:headEnd/>
            <a:tailEnd/>
          </a:ln>
          <a:effectLst/>
        </p:spPr>
        <p:txBody>
          <a:bodyPr>
            <a:spAutoFit/>
          </a:bodyPr>
          <a:lstStyle/>
          <a:p>
            <a:pPr defTabSz="914400">
              <a:lnSpc>
                <a:spcPct val="90000"/>
              </a:lnSpc>
              <a:spcBef>
                <a:spcPct val="50000"/>
              </a:spcBef>
            </a:pPr>
            <a:r>
              <a:rPr lang="en-US" sz="1600" b="1" smtClean="0">
                <a:solidFill>
                  <a:srgbClr val="000000"/>
                </a:solidFill>
                <a:latin typeface="Arial" charset="0"/>
                <a:ea typeface="+mn-ea"/>
              </a:rPr>
              <a:t>3-cells placed conflict resolved through color flipping</a:t>
            </a:r>
          </a:p>
        </p:txBody>
      </p:sp>
      <p:sp>
        <p:nvSpPr>
          <p:cNvPr id="10" name="Title 9"/>
          <p:cNvSpPr>
            <a:spLocks noGrp="1"/>
          </p:cNvSpPr>
          <p:nvPr>
            <p:ph type="title"/>
          </p:nvPr>
        </p:nvSpPr>
        <p:spPr/>
        <p:txBody>
          <a:bodyPr/>
          <a:lstStyle/>
          <a:p>
            <a:r>
              <a:rPr lang="en-US" dirty="0" smtClean="0"/>
              <a:t>Placement and Double Patterning</a:t>
            </a:r>
            <a:endParaRPr lang="en-US" dirty="0"/>
          </a:p>
        </p:txBody>
      </p:sp>
    </p:spTree>
    <p:extLst>
      <p:ext uri="{BB962C8B-B14F-4D97-AF65-F5344CB8AC3E}">
        <p14:creationId xmlns:p14="http://schemas.microsoft.com/office/powerpoint/2010/main" val="41816879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FinFET</a:t>
            </a:r>
            <a:r>
              <a:rPr lang="en-US" dirty="0" smtClean="0"/>
              <a:t> Designer’s Cheat Sheet</a:t>
            </a:r>
            <a:endParaRPr lang="en-US" dirty="0"/>
          </a:p>
        </p:txBody>
      </p:sp>
      <p:sp>
        <p:nvSpPr>
          <p:cNvPr id="169986" name="Content Placeholder 2"/>
          <p:cNvSpPr>
            <a:spLocks noGrp="1"/>
          </p:cNvSpPr>
          <p:nvPr>
            <p:ph idx="1"/>
          </p:nvPr>
        </p:nvSpPr>
        <p:spPr/>
        <p:txBody>
          <a:bodyPr/>
          <a:lstStyle/>
          <a:p>
            <a:r>
              <a:rPr lang="en-US" sz="2400" dirty="0" smtClean="0"/>
              <a:t>Fewer </a:t>
            </a:r>
            <a:r>
              <a:rPr lang="en-US" sz="2400" dirty="0" err="1" smtClean="0"/>
              <a:t>Vt</a:t>
            </a:r>
            <a:r>
              <a:rPr lang="en-US" sz="2400" dirty="0" smtClean="0"/>
              <a:t>, L options</a:t>
            </a:r>
          </a:p>
          <a:p>
            <a:r>
              <a:rPr lang="en-US" dirty="0" smtClean="0"/>
              <a:t>Slightly better leakage</a:t>
            </a:r>
            <a:endParaRPr lang="en-US" sz="2400" dirty="0" smtClean="0"/>
          </a:p>
          <a:p>
            <a:r>
              <a:rPr lang="en-US" sz="2400" dirty="0" smtClean="0"/>
              <a:t>New </a:t>
            </a:r>
            <a:r>
              <a:rPr lang="en-US" sz="2400" dirty="0" smtClean="0"/>
              <a:t>variation signatures</a:t>
            </a:r>
          </a:p>
          <a:p>
            <a:pPr lvl="1"/>
            <a:r>
              <a:rPr lang="en-US" dirty="0" smtClean="0"/>
              <a:t>Some l</a:t>
            </a:r>
            <a:r>
              <a:rPr lang="en-US" sz="2000" dirty="0" smtClean="0"/>
              <a:t>ocal variation will reduce</a:t>
            </a:r>
          </a:p>
          <a:p>
            <a:pPr lvl="2">
              <a:lnSpc>
                <a:spcPts val="1900"/>
              </a:lnSpc>
            </a:pPr>
            <a:r>
              <a:rPr lang="en-US" sz="1800" dirty="0" err="1" smtClean="0"/>
              <a:t>xOCV</a:t>
            </a:r>
            <a:r>
              <a:rPr lang="en-US" sz="1800" dirty="0" smtClean="0"/>
              <a:t> </a:t>
            </a:r>
            <a:r>
              <a:rPr lang="en-US" sz="1800" dirty="0" err="1" smtClean="0"/>
              <a:t>derates</a:t>
            </a:r>
            <a:r>
              <a:rPr lang="en-US" sz="1800" dirty="0" smtClean="0"/>
              <a:t> will need to reduce</a:t>
            </a:r>
          </a:p>
          <a:p>
            <a:pPr lvl="2">
              <a:lnSpc>
                <a:spcPts val="1900"/>
              </a:lnSpc>
            </a:pPr>
            <a:r>
              <a:rPr lang="en-US" sz="1800" dirty="0" smtClean="0"/>
              <a:t>Better tracking between device types</a:t>
            </a:r>
          </a:p>
          <a:p>
            <a:pPr lvl="2">
              <a:lnSpc>
                <a:spcPts val="1900"/>
              </a:lnSpc>
            </a:pPr>
            <a:r>
              <a:rPr lang="en-US" sz="1800" dirty="0" smtClean="0"/>
              <a:t>Reduced Inverted Temperature Dependence</a:t>
            </a:r>
            <a:endParaRPr lang="en-US" sz="2000" dirty="0" smtClean="0"/>
          </a:p>
          <a:p>
            <a:r>
              <a:rPr lang="en-US" sz="2400" dirty="0" smtClean="0"/>
              <a:t>Little/no body effect</a:t>
            </a:r>
          </a:p>
          <a:p>
            <a:pPr lvl="1">
              <a:lnSpc>
                <a:spcPts val="2000"/>
              </a:lnSpc>
            </a:pPr>
            <a:r>
              <a:rPr lang="en-US" sz="2000" dirty="0" err="1" smtClean="0"/>
              <a:t>FinFET</a:t>
            </a:r>
            <a:r>
              <a:rPr lang="en-US" sz="2000" dirty="0" smtClean="0"/>
              <a:t> 4-input NAND ~ planar 3-input NAND</a:t>
            </a:r>
          </a:p>
          <a:p>
            <a:r>
              <a:rPr lang="en-US" sz="2400" dirty="0" smtClean="0"/>
              <a:t>Paradigm </a:t>
            </a:r>
            <a:r>
              <a:rPr lang="en-US" sz="2400" dirty="0" smtClean="0"/>
              <a:t>shift in device strength per unit area</a:t>
            </a:r>
          </a:p>
          <a:p>
            <a:pPr lvl="1">
              <a:lnSpc>
                <a:spcPts val="2000"/>
              </a:lnSpc>
            </a:pPr>
            <a:r>
              <a:rPr lang="en-US" sz="2000" dirty="0" smtClean="0"/>
              <a:t>Get more done locally per clock cycle</a:t>
            </a:r>
          </a:p>
          <a:p>
            <a:pPr lvl="1">
              <a:lnSpc>
                <a:spcPts val="2000"/>
              </a:lnSpc>
            </a:pPr>
            <a:r>
              <a:rPr lang="en-US" sz="2000" dirty="0" smtClean="0"/>
              <a:t>Watch the FET/wire </a:t>
            </a:r>
            <a:r>
              <a:rPr lang="en-US" sz="2000" dirty="0" smtClean="0"/>
              <a:t>balance (especially for hold)</a:t>
            </a:r>
            <a:endParaRPr lang="en-US" sz="2000" dirty="0" smtClean="0"/>
          </a:p>
          <a:p>
            <a:pPr lvl="1">
              <a:lnSpc>
                <a:spcPts val="2000"/>
              </a:lnSpc>
            </a:pPr>
            <a:r>
              <a:rPr lang="en-US" sz="2000" dirty="0" smtClean="0"/>
              <a:t>Expect better power gates</a:t>
            </a:r>
          </a:p>
          <a:p>
            <a:pPr lvl="1">
              <a:lnSpc>
                <a:spcPts val="2000"/>
              </a:lnSpc>
            </a:pPr>
            <a:r>
              <a:rPr lang="en-US" sz="2000" dirty="0" smtClean="0"/>
              <a:t>Watch your </a:t>
            </a:r>
            <a:r>
              <a:rPr lang="en-US" sz="2000" dirty="0" smtClean="0"/>
              <a:t>power delivery network </a:t>
            </a:r>
            <a:r>
              <a:rPr lang="en-US" sz="2000" dirty="0" smtClean="0"/>
              <a:t>and </a:t>
            </a:r>
            <a:r>
              <a:rPr lang="en-US" sz="2000" dirty="0" err="1" smtClean="0"/>
              <a:t>electromigration</a:t>
            </a:r>
            <a:r>
              <a:rPr lang="en-US" sz="2000" dirty="0" smtClean="0"/>
              <a:t>!</a:t>
            </a:r>
            <a:endParaRPr lang="en-US" sz="2000" dirty="0" smtClean="0"/>
          </a:p>
        </p:txBody>
      </p:sp>
    </p:spTree>
    <p:extLst>
      <p:ext uri="{BB962C8B-B14F-4D97-AF65-F5344CB8AC3E}">
        <p14:creationId xmlns:p14="http://schemas.microsoft.com/office/powerpoint/2010/main" val="12019928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There’s No Such Thing as a Scale Factor</a:t>
            </a:r>
            <a:endParaRPr lang="en-US" sz="3200" dirty="0"/>
          </a:p>
        </p:txBody>
      </p:sp>
      <p:pic>
        <p:nvPicPr>
          <p:cNvPr id="116738" name="Picture 2"/>
          <p:cNvPicPr>
            <a:picLocks noChangeAspect="1" noChangeArrowheads="1"/>
          </p:cNvPicPr>
          <p:nvPr/>
        </p:nvPicPr>
        <p:blipFill>
          <a:blip r:embed="rId2"/>
          <a:srcRect/>
          <a:stretch>
            <a:fillRect/>
          </a:stretch>
        </p:blipFill>
        <p:spPr bwMode="auto">
          <a:xfrm>
            <a:off x="1420009" y="823242"/>
            <a:ext cx="6626711" cy="5481655"/>
          </a:xfrm>
          <a:prstGeom prst="rect">
            <a:avLst/>
          </a:prstGeom>
          <a:noFill/>
          <a:ln w="9525">
            <a:noFill/>
            <a:miter lim="800000"/>
            <a:headEnd/>
            <a:tailEnd/>
          </a:ln>
          <a:effectLst/>
        </p:spPr>
      </p:pic>
    </p:spTree>
    <p:extLst>
      <p:ext uri="{BB962C8B-B14F-4D97-AF65-F5344CB8AC3E}">
        <p14:creationId xmlns:p14="http://schemas.microsoft.com/office/powerpoint/2010/main" val="15180797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Self-Loading and Bad Scaling</a:t>
            </a:r>
            <a:endParaRPr lang="en-US" dirty="0"/>
          </a:p>
        </p:txBody>
      </p:sp>
      <p:sp>
        <p:nvSpPr>
          <p:cNvPr id="4" name="Content Placeholder 3"/>
          <p:cNvSpPr>
            <a:spLocks noGrp="1"/>
          </p:cNvSpPr>
          <p:nvPr>
            <p:ph idx="1"/>
          </p:nvPr>
        </p:nvSpPr>
        <p:spPr>
          <a:xfrm>
            <a:off x="217488" y="4615031"/>
            <a:ext cx="8775700" cy="1765132"/>
          </a:xfrm>
        </p:spPr>
        <p:txBody>
          <a:bodyPr>
            <a:normAutofit lnSpcReduction="10000"/>
          </a:bodyPr>
          <a:lstStyle/>
          <a:p>
            <a:r>
              <a:rPr lang="en-US" dirty="0" smtClean="0"/>
              <a:t>Relative device sizing copied from 28nm to 20nm library</a:t>
            </a:r>
          </a:p>
          <a:p>
            <a:r>
              <a:rPr lang="en-US" dirty="0" smtClean="0"/>
              <a:t>Results in X5 being the fastest buffer</a:t>
            </a:r>
          </a:p>
          <a:p>
            <a:r>
              <a:rPr lang="en-US" dirty="0" smtClean="0"/>
              <a:t>Problem due to added gate capacitance with extra fingers</a:t>
            </a:r>
          </a:p>
          <a:p>
            <a:r>
              <a:rPr lang="en-US" dirty="0" smtClean="0"/>
              <a:t>Can usually fix with sizing adjustments, but need to be careful</a:t>
            </a:r>
          </a:p>
        </p:txBody>
      </p:sp>
      <p:pic>
        <p:nvPicPr>
          <p:cNvPr id="117762" name="Picture 2"/>
          <p:cNvPicPr>
            <a:picLocks noChangeAspect="1" noChangeArrowheads="1"/>
          </p:cNvPicPr>
          <p:nvPr/>
        </p:nvPicPr>
        <p:blipFill>
          <a:blip r:embed="rId2"/>
          <a:srcRect/>
          <a:stretch>
            <a:fillRect/>
          </a:stretch>
        </p:blipFill>
        <p:spPr bwMode="auto">
          <a:xfrm>
            <a:off x="1988272" y="805871"/>
            <a:ext cx="4950557" cy="3744613"/>
          </a:xfrm>
          <a:prstGeom prst="rect">
            <a:avLst/>
          </a:prstGeom>
          <a:noFill/>
          <a:ln w="9525">
            <a:noFill/>
            <a:miter lim="800000"/>
            <a:headEnd/>
            <a:tailEnd/>
          </a:ln>
          <a:effectLst/>
        </p:spPr>
      </p:pic>
    </p:spTree>
    <p:extLst>
      <p:ext uri="{BB962C8B-B14F-4D97-AF65-F5344CB8AC3E}">
        <p14:creationId xmlns:p14="http://schemas.microsoft.com/office/powerpoint/2010/main" val="22135076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751664" y="896852"/>
            <a:ext cx="7566653" cy="471569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err="1" smtClean="0"/>
              <a:t>FinFET</a:t>
            </a:r>
            <a:r>
              <a:rPr lang="en-US" dirty="0" smtClean="0"/>
              <a:t> and Reduced VDD</a:t>
            </a:r>
            <a:endParaRPr lang="en-US" dirty="0"/>
          </a:p>
        </p:txBody>
      </p:sp>
      <p:sp>
        <p:nvSpPr>
          <p:cNvPr id="8" name="TextBox 7"/>
          <p:cNvSpPr txBox="1"/>
          <p:nvPr/>
        </p:nvSpPr>
        <p:spPr>
          <a:xfrm>
            <a:off x="3696929" y="4247367"/>
            <a:ext cx="4483510" cy="338554"/>
          </a:xfrm>
          <a:prstGeom prst="rect">
            <a:avLst/>
          </a:prstGeom>
          <a:noFill/>
        </p:spPr>
        <p:txBody>
          <a:bodyPr wrap="square" rtlCol="0">
            <a:spAutoFit/>
          </a:bodyPr>
          <a:lstStyle/>
          <a:p>
            <a:r>
              <a:rPr lang="en-US" sz="1600" b="1" dirty="0" smtClean="0">
                <a:solidFill>
                  <a:srgbClr val="008000"/>
                </a:solidFill>
              </a:rPr>
              <a:t>14ptm:  ARM Predictive Technology Model</a:t>
            </a:r>
            <a:endParaRPr lang="en-US" sz="1600" b="1" dirty="0">
              <a:solidFill>
                <a:srgbClr val="008000"/>
              </a:solidFill>
            </a:endParaRPr>
          </a:p>
        </p:txBody>
      </p:sp>
      <p:sp>
        <p:nvSpPr>
          <p:cNvPr id="11" name="TextBox 10"/>
          <p:cNvSpPr txBox="1"/>
          <p:nvPr/>
        </p:nvSpPr>
        <p:spPr>
          <a:xfrm>
            <a:off x="3928974" y="5618725"/>
            <a:ext cx="4389343" cy="338554"/>
          </a:xfrm>
          <a:prstGeom prst="rect">
            <a:avLst/>
          </a:prstGeom>
          <a:noFill/>
        </p:spPr>
        <p:txBody>
          <a:bodyPr wrap="none" rtlCol="0">
            <a:spAutoFit/>
          </a:bodyPr>
          <a:lstStyle/>
          <a:p>
            <a:r>
              <a:rPr lang="en-US" sz="1600" b="0" dirty="0" smtClean="0"/>
              <a:t>FOM </a:t>
            </a:r>
            <a:r>
              <a:rPr lang="en-US" sz="1600" b="0" dirty="0" smtClean="0">
                <a:sym typeface="Wingdings" pitchFamily="2" charset="2"/>
              </a:rPr>
              <a:t> </a:t>
            </a:r>
            <a:r>
              <a:rPr lang="en-US" sz="1600" b="0" dirty="0" smtClean="0"/>
              <a:t>“Figure of Merit” representative circuit</a:t>
            </a:r>
          </a:p>
        </p:txBody>
      </p:sp>
    </p:spTree>
    <p:extLst>
      <p:ext uri="{BB962C8B-B14F-4D97-AF65-F5344CB8AC3E}">
        <p14:creationId xmlns:p14="http://schemas.microsoft.com/office/powerpoint/2010/main" val="36856199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Circuit FOM Power-Performance</a:t>
            </a:r>
            <a:endParaRPr lang="en-US" dirty="0"/>
          </a:p>
        </p:txBody>
      </p:sp>
      <p:sp>
        <p:nvSpPr>
          <p:cNvPr id="6" name="TextBox 5"/>
          <p:cNvSpPr txBox="1"/>
          <p:nvPr/>
        </p:nvSpPr>
        <p:spPr>
          <a:xfrm>
            <a:off x="814522" y="1052265"/>
            <a:ext cx="7537641" cy="338554"/>
          </a:xfrm>
          <a:prstGeom prst="rect">
            <a:avLst/>
          </a:prstGeom>
          <a:noFill/>
        </p:spPr>
        <p:txBody>
          <a:bodyPr wrap="none" rtlCol="0">
            <a:spAutoFit/>
          </a:bodyPr>
          <a:lstStyle/>
          <a:p>
            <a:r>
              <a:rPr lang="en-US" sz="1600" dirty="0" smtClean="0"/>
              <a:t>Circuit is Figure of Merit is average of INV, NAND, and NOR chains with various wire loads</a:t>
            </a:r>
            <a:endParaRPr lang="en-US" sz="1600" dirty="0"/>
          </a:p>
        </p:txBody>
      </p:sp>
      <p:pic>
        <p:nvPicPr>
          <p:cNvPr id="15362" name="Picture 2"/>
          <p:cNvPicPr>
            <a:picLocks noChangeAspect="1" noChangeArrowheads="1"/>
          </p:cNvPicPr>
          <p:nvPr/>
        </p:nvPicPr>
        <p:blipFill>
          <a:blip r:embed="rId3" cstate="print"/>
          <a:srcRect/>
          <a:stretch>
            <a:fillRect/>
          </a:stretch>
        </p:blipFill>
        <p:spPr bwMode="auto">
          <a:xfrm>
            <a:off x="478724" y="1451342"/>
            <a:ext cx="8164844" cy="4554074"/>
          </a:xfrm>
          <a:prstGeom prst="rect">
            <a:avLst/>
          </a:prstGeom>
          <a:noFill/>
          <a:ln w="9525">
            <a:noFill/>
            <a:miter lim="800000"/>
            <a:headEnd/>
            <a:tailEnd/>
          </a:ln>
          <a:effectLst/>
        </p:spPr>
      </p:pic>
      <p:sp>
        <p:nvSpPr>
          <p:cNvPr id="11" name="Left Brace 10"/>
          <p:cNvSpPr/>
          <p:nvPr/>
        </p:nvSpPr>
        <p:spPr>
          <a:xfrm>
            <a:off x="6561379" y="3118996"/>
            <a:ext cx="616944" cy="1894901"/>
          </a:xfrm>
          <a:prstGeom prst="leftBrace">
            <a:avLst>
              <a:gd name="adj1" fmla="val 1369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448677" y="3548654"/>
            <a:ext cx="1115562" cy="923330"/>
          </a:xfrm>
          <a:prstGeom prst="rect">
            <a:avLst/>
          </a:prstGeom>
          <a:noFill/>
        </p:spPr>
        <p:txBody>
          <a:bodyPr wrap="none" rtlCol="0">
            <a:spAutoFit/>
          </a:bodyPr>
          <a:lstStyle/>
          <a:p>
            <a:pPr algn="r"/>
            <a:r>
              <a:rPr lang="en-US" dirty="0" smtClean="0"/>
              <a:t>ARM</a:t>
            </a:r>
          </a:p>
          <a:p>
            <a:pPr algn="r"/>
            <a:r>
              <a:rPr lang="en-US" dirty="0" smtClean="0"/>
              <a:t>Predictive</a:t>
            </a:r>
          </a:p>
          <a:p>
            <a:pPr algn="r"/>
            <a:r>
              <a:rPr lang="en-US" dirty="0" smtClean="0"/>
              <a:t>Models</a:t>
            </a:r>
            <a:endParaRPr lang="en-US" dirty="0"/>
          </a:p>
        </p:txBody>
      </p:sp>
      <p:sp>
        <p:nvSpPr>
          <p:cNvPr id="14" name="Rounded Rectangle 13"/>
          <p:cNvSpPr/>
          <p:nvPr/>
        </p:nvSpPr>
        <p:spPr bwMode="auto">
          <a:xfrm rot="19098730">
            <a:off x="4075076" y="3286871"/>
            <a:ext cx="2050326" cy="492960"/>
          </a:xfrm>
          <a:prstGeom prst="roundRect">
            <a:avLst>
              <a:gd name="adj" fmla="val 47531"/>
            </a:avLst>
          </a:prstGeom>
          <a:solidFill>
            <a:srgbClr val="FF9999">
              <a:alpha val="25098"/>
            </a:srgbClr>
          </a:solidFill>
          <a:ln w="12700">
            <a:solidFill>
              <a:schemeClr val="accent2">
                <a:lumMod val="60000"/>
                <a:lumOff val="40000"/>
              </a:schemeClr>
            </a:solidFill>
            <a:miter lim="800000"/>
            <a:headEnd/>
            <a:tailEnd/>
          </a:ln>
          <a:effectLst/>
        </p:spPr>
        <p:txBody>
          <a:bodyPr wrap="square" lIns="80167" tIns="40084" rIns="80167" bIns="40084" rtlCol="0" anchor="ctr">
            <a:spAutoFit/>
          </a:bodyPr>
          <a:lstStyle/>
          <a:p>
            <a:pPr algn="ctr"/>
            <a:endParaRPr lang="en-US" dirty="0"/>
          </a:p>
        </p:txBody>
      </p:sp>
      <p:sp>
        <p:nvSpPr>
          <p:cNvPr id="8" name="TextBox 7"/>
          <p:cNvSpPr txBox="1"/>
          <p:nvPr/>
        </p:nvSpPr>
        <p:spPr>
          <a:xfrm>
            <a:off x="4451978" y="1605809"/>
            <a:ext cx="708848" cy="369332"/>
          </a:xfrm>
          <a:prstGeom prst="rect">
            <a:avLst/>
          </a:prstGeom>
          <a:noFill/>
        </p:spPr>
        <p:txBody>
          <a:bodyPr wrap="none" rtlCol="0">
            <a:spAutoFit/>
          </a:bodyPr>
          <a:lstStyle/>
          <a:p>
            <a:r>
              <a:rPr lang="en-US" dirty="0" smtClean="0"/>
              <a:t>28nm</a:t>
            </a:r>
            <a:endParaRPr lang="en-US" dirty="0"/>
          </a:p>
        </p:txBody>
      </p:sp>
      <p:sp>
        <p:nvSpPr>
          <p:cNvPr id="9" name="TextBox 8"/>
          <p:cNvSpPr txBox="1"/>
          <p:nvPr/>
        </p:nvSpPr>
        <p:spPr>
          <a:xfrm>
            <a:off x="3087726" y="1964464"/>
            <a:ext cx="708848" cy="369332"/>
          </a:xfrm>
          <a:prstGeom prst="rect">
            <a:avLst/>
          </a:prstGeom>
          <a:noFill/>
        </p:spPr>
        <p:txBody>
          <a:bodyPr wrap="none" rtlCol="0">
            <a:spAutoFit/>
          </a:bodyPr>
          <a:lstStyle/>
          <a:p>
            <a:r>
              <a:rPr lang="en-US" dirty="0" smtClean="0"/>
              <a:t>40nm</a:t>
            </a:r>
            <a:endParaRPr lang="en-US" dirty="0"/>
          </a:p>
        </p:txBody>
      </p:sp>
      <p:sp>
        <p:nvSpPr>
          <p:cNvPr id="10" name="TextBox 9"/>
          <p:cNvSpPr txBox="1"/>
          <p:nvPr/>
        </p:nvSpPr>
        <p:spPr>
          <a:xfrm>
            <a:off x="6006458" y="1610988"/>
            <a:ext cx="708848" cy="369332"/>
          </a:xfrm>
          <a:prstGeom prst="rect">
            <a:avLst/>
          </a:prstGeom>
          <a:noFill/>
        </p:spPr>
        <p:txBody>
          <a:bodyPr wrap="none" rtlCol="0">
            <a:spAutoFit/>
          </a:bodyPr>
          <a:lstStyle/>
          <a:p>
            <a:r>
              <a:rPr lang="en-US" dirty="0" smtClean="0"/>
              <a:t>20nm</a:t>
            </a:r>
            <a:endParaRPr lang="en-US" dirty="0"/>
          </a:p>
        </p:txBody>
      </p:sp>
    </p:spTree>
    <p:extLst>
      <p:ext uri="{BB962C8B-B14F-4D97-AF65-F5344CB8AC3E}">
        <p14:creationId xmlns:p14="http://schemas.microsoft.com/office/powerpoint/2010/main" val="119537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Digression on Node Names</a:t>
            </a:r>
            <a:endParaRPr lang="en-US" dirty="0"/>
          </a:p>
        </p:txBody>
      </p:sp>
      <p:sp>
        <p:nvSpPr>
          <p:cNvPr id="3" name="Content Placeholder 2"/>
          <p:cNvSpPr>
            <a:spLocks noGrp="1"/>
          </p:cNvSpPr>
          <p:nvPr>
            <p:ph idx="1"/>
          </p:nvPr>
        </p:nvSpPr>
        <p:spPr>
          <a:xfrm>
            <a:off x="217488" y="906463"/>
            <a:ext cx="5407808" cy="5473700"/>
          </a:xfrm>
        </p:spPr>
        <p:txBody>
          <a:bodyPr/>
          <a:lstStyle/>
          <a:p>
            <a:r>
              <a:rPr lang="en-US" sz="2000" dirty="0" smtClean="0"/>
              <a:t>Process names once referred to half metal pitch and/or gate length</a:t>
            </a:r>
          </a:p>
          <a:p>
            <a:pPr lvl="1"/>
            <a:r>
              <a:rPr lang="en-US" sz="1800" dirty="0"/>
              <a:t>Drawn gate length matched the node name</a:t>
            </a:r>
          </a:p>
          <a:p>
            <a:pPr lvl="1"/>
            <a:r>
              <a:rPr lang="en-US" sz="1800" dirty="0" smtClean="0"/>
              <a:t>Physical gate length shrunk faster</a:t>
            </a:r>
          </a:p>
          <a:p>
            <a:pPr lvl="1"/>
            <a:r>
              <a:rPr lang="en-US" sz="1800" dirty="0" smtClean="0"/>
              <a:t>Then it stopped shrinking</a:t>
            </a:r>
            <a:endParaRPr lang="en-US" sz="1800" dirty="0"/>
          </a:p>
          <a:p>
            <a:r>
              <a:rPr lang="en-US" sz="2000" dirty="0" smtClean="0"/>
              <a:t>Observation: There is nothing in a 20nm process that measures 20nm</a:t>
            </a:r>
            <a:endParaRPr lang="en-US" sz="2000" dirty="0"/>
          </a:p>
        </p:txBody>
      </p:sp>
      <p:pic>
        <p:nvPicPr>
          <p:cNvPr id="165890" name="Picture 2" descr="C:\Users\raitken\AppData\Local\Microsoft\Windows\Temporary Internet Files\Content.IE5\W8PUSPHH\MC900440044[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690" y="3811708"/>
            <a:ext cx="2633831" cy="2265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3056362044"/>
              </p:ext>
            </p:extLst>
          </p:nvPr>
        </p:nvGraphicFramePr>
        <p:xfrm>
          <a:off x="5625296" y="906463"/>
          <a:ext cx="3427392" cy="2123440"/>
        </p:xfrm>
        <a:graphic>
          <a:graphicData uri="http://schemas.openxmlformats.org/drawingml/2006/table">
            <a:tbl>
              <a:tblPr firstRow="1" bandRow="1">
                <a:tableStyleId>{5C22544A-7EE6-4342-B048-85BDC9FD1C3A}</a:tableStyleId>
              </a:tblPr>
              <a:tblGrid>
                <a:gridCol w="2032000"/>
                <a:gridCol w="1395392"/>
              </a:tblGrid>
              <a:tr h="624969">
                <a:tc>
                  <a:txBody>
                    <a:bodyPr/>
                    <a:lstStyle/>
                    <a:p>
                      <a:r>
                        <a:rPr lang="en-US" dirty="0" smtClean="0"/>
                        <a:t>Node</a:t>
                      </a:r>
                      <a:endParaRPr lang="en-US" dirty="0"/>
                    </a:p>
                  </a:txBody>
                  <a:tcPr/>
                </a:tc>
                <a:tc>
                  <a:txBody>
                    <a:bodyPr/>
                    <a:lstStyle/>
                    <a:p>
                      <a:pPr algn="ctr"/>
                      <a:r>
                        <a:rPr lang="en-US" dirty="0" smtClean="0"/>
                        <a:t>1X</a:t>
                      </a:r>
                      <a:r>
                        <a:rPr lang="en-US" baseline="0" dirty="0" smtClean="0"/>
                        <a:t> Metal Pitch</a:t>
                      </a:r>
                      <a:endParaRPr lang="en-US" dirty="0"/>
                    </a:p>
                  </a:txBody>
                  <a:tcPr/>
                </a:tc>
              </a:tr>
              <a:tr h="370840">
                <a:tc>
                  <a:txBody>
                    <a:bodyPr/>
                    <a:lstStyle/>
                    <a:p>
                      <a:r>
                        <a:rPr lang="en-US" dirty="0" smtClean="0"/>
                        <a:t>Intel 32nm</a:t>
                      </a:r>
                      <a:endParaRPr lang="en-US" dirty="0"/>
                    </a:p>
                  </a:txBody>
                  <a:tcPr/>
                </a:tc>
                <a:tc>
                  <a:txBody>
                    <a:bodyPr/>
                    <a:lstStyle/>
                    <a:p>
                      <a:pPr algn="ctr"/>
                      <a:r>
                        <a:rPr lang="en-US" dirty="0" smtClean="0"/>
                        <a:t>112.5nm</a:t>
                      </a:r>
                      <a:endParaRPr lang="en-US" dirty="0"/>
                    </a:p>
                  </a:txBody>
                  <a:tcPr/>
                </a:tc>
              </a:tr>
              <a:tr h="370840">
                <a:tc>
                  <a:txBody>
                    <a:bodyPr/>
                    <a:lstStyle/>
                    <a:p>
                      <a:r>
                        <a:rPr lang="en-US" dirty="0" smtClean="0"/>
                        <a:t>Foundry </a:t>
                      </a:r>
                      <a:r>
                        <a:rPr lang="en-US" baseline="0" dirty="0" smtClean="0"/>
                        <a:t>28nm</a:t>
                      </a:r>
                      <a:endParaRPr lang="en-US" dirty="0"/>
                    </a:p>
                  </a:txBody>
                  <a:tcPr/>
                </a:tc>
                <a:tc>
                  <a:txBody>
                    <a:bodyPr/>
                    <a:lstStyle/>
                    <a:p>
                      <a:pPr algn="ctr"/>
                      <a:r>
                        <a:rPr lang="en-US" dirty="0" smtClean="0"/>
                        <a:t>90nm</a:t>
                      </a:r>
                      <a:endParaRPr lang="en-US" dirty="0"/>
                    </a:p>
                  </a:txBody>
                  <a:tcPr/>
                </a:tc>
              </a:tr>
              <a:tr h="370840">
                <a:tc>
                  <a:txBody>
                    <a:bodyPr/>
                    <a:lstStyle/>
                    <a:p>
                      <a:r>
                        <a:rPr lang="en-US" dirty="0" smtClean="0"/>
                        <a:t>Intel 22nm</a:t>
                      </a:r>
                      <a:endParaRPr lang="en-US" dirty="0"/>
                    </a:p>
                  </a:txBody>
                  <a:tcPr/>
                </a:tc>
                <a:tc>
                  <a:txBody>
                    <a:bodyPr/>
                    <a:lstStyle/>
                    <a:p>
                      <a:pPr algn="ctr"/>
                      <a:r>
                        <a:rPr lang="en-US" dirty="0" smtClean="0"/>
                        <a:t>80nm</a:t>
                      </a:r>
                      <a:endParaRPr lang="en-US" dirty="0"/>
                    </a:p>
                  </a:txBody>
                  <a:tcPr/>
                </a:tc>
              </a:tr>
              <a:tr h="370840">
                <a:tc>
                  <a:txBody>
                    <a:bodyPr/>
                    <a:lstStyle/>
                    <a:p>
                      <a:r>
                        <a:rPr lang="en-US" dirty="0" smtClean="0"/>
                        <a:t>Foundry</a:t>
                      </a:r>
                      <a:r>
                        <a:rPr lang="en-US" baseline="0" dirty="0" smtClean="0"/>
                        <a:t> </a:t>
                      </a:r>
                      <a:r>
                        <a:rPr lang="en-US" baseline="0" dirty="0" smtClean="0"/>
                        <a:t>20-14nm</a:t>
                      </a:r>
                      <a:endParaRPr lang="en-US" dirty="0"/>
                    </a:p>
                  </a:txBody>
                  <a:tcPr/>
                </a:tc>
                <a:tc>
                  <a:txBody>
                    <a:bodyPr/>
                    <a:lstStyle/>
                    <a:p>
                      <a:pPr algn="ctr"/>
                      <a:r>
                        <a:rPr lang="en-US" dirty="0" smtClean="0"/>
                        <a:t>64nm</a:t>
                      </a:r>
                      <a:endParaRPr lang="en-US" dirty="0"/>
                    </a:p>
                  </a:txBody>
                  <a:tcPr/>
                </a:tc>
              </a:tr>
            </a:tbl>
          </a:graphicData>
        </a:graphic>
      </p:graphicFrame>
      <p:sp>
        <p:nvSpPr>
          <p:cNvPr id="5" name="TextBox 4"/>
          <p:cNvSpPr txBox="1"/>
          <p:nvPr/>
        </p:nvSpPr>
        <p:spPr>
          <a:xfrm>
            <a:off x="6753590" y="3171839"/>
            <a:ext cx="2353466" cy="307777"/>
          </a:xfrm>
          <a:prstGeom prst="rect">
            <a:avLst/>
          </a:prstGeom>
          <a:noFill/>
        </p:spPr>
        <p:txBody>
          <a:bodyPr wrap="none" rtlCol="0">
            <a:spAutoFit/>
          </a:bodyPr>
          <a:lstStyle/>
          <a:p>
            <a:r>
              <a:rPr lang="en-US" sz="1400" dirty="0" smtClean="0"/>
              <a:t>Sources: IEDM, EE Times</a:t>
            </a:r>
            <a:endParaRPr lang="en-US" sz="1400" dirty="0"/>
          </a:p>
        </p:txBody>
      </p:sp>
      <p:pic>
        <p:nvPicPr>
          <p:cNvPr id="165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47" y="3643988"/>
            <a:ext cx="4450896" cy="2361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75695" y="5768932"/>
            <a:ext cx="2797048" cy="307777"/>
          </a:xfrm>
          <a:prstGeom prst="rect">
            <a:avLst/>
          </a:prstGeom>
          <a:noFill/>
        </p:spPr>
        <p:txBody>
          <a:bodyPr wrap="none" rtlCol="0">
            <a:spAutoFit/>
          </a:bodyPr>
          <a:lstStyle/>
          <a:p>
            <a:r>
              <a:rPr lang="en-US" sz="1400" dirty="0" smtClean="0"/>
              <a:t>Source: ASML keynote, IEDM 12</a:t>
            </a:r>
            <a:endParaRPr lang="en-US" sz="1400" dirty="0"/>
          </a:p>
        </p:txBody>
      </p:sp>
    </p:spTree>
    <p:extLst>
      <p:ext uri="{BB962C8B-B14F-4D97-AF65-F5344CB8AC3E}">
        <p14:creationId xmlns:p14="http://schemas.microsoft.com/office/powerpoint/2010/main" val="9994853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FinFET Current Source Behavior</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059881283"/>
              </p:ext>
            </p:extLst>
          </p:nvPr>
        </p:nvGraphicFramePr>
        <p:xfrm>
          <a:off x="607723" y="932873"/>
          <a:ext cx="7743825" cy="53765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9664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Questions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How fast will a CPU go at process node X?</a:t>
            </a:r>
          </a:p>
          <a:p>
            <a:pPr marL="457200" indent="-457200">
              <a:buFont typeface="+mj-lt"/>
              <a:buAutoNum type="arabicPeriod"/>
            </a:pPr>
            <a:r>
              <a:rPr lang="en-US" dirty="0" smtClean="0"/>
              <a:t>How much power will it use?</a:t>
            </a:r>
          </a:p>
          <a:p>
            <a:pPr marL="457200" indent="-457200">
              <a:buFont typeface="+mj-lt"/>
              <a:buAutoNum type="arabicPeriod"/>
            </a:pPr>
            <a:r>
              <a:rPr lang="en-US" dirty="0" smtClean="0"/>
              <a:t>How big will it be?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792" y="1678134"/>
            <a:ext cx="3028208" cy="4760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48183" y="4058516"/>
            <a:ext cx="3914854" cy="707886"/>
          </a:xfrm>
          <a:prstGeom prst="rect">
            <a:avLst/>
          </a:prstGeom>
          <a:solidFill>
            <a:srgbClr val="FFFF00"/>
          </a:solidFill>
        </p:spPr>
        <p:txBody>
          <a:bodyPr wrap="none" rtlCol="0">
            <a:spAutoFit/>
          </a:bodyPr>
          <a:lstStyle/>
          <a:p>
            <a:pPr algn="l"/>
            <a:r>
              <a:rPr lang="en-US" sz="2000" dirty="0" smtClean="0"/>
              <a:t>How close are we to the edge?</a:t>
            </a:r>
            <a:br>
              <a:rPr lang="en-US" sz="2000" dirty="0" smtClean="0"/>
            </a:br>
            <a:r>
              <a:rPr lang="en-US" sz="2000" dirty="0" smtClean="0"/>
              <a:t>Is the edge stable?</a:t>
            </a:r>
            <a:endParaRPr lang="en-US" sz="2000" dirty="0"/>
          </a:p>
        </p:txBody>
      </p:sp>
    </p:spTree>
    <p:extLst>
      <p:ext uri="{BB962C8B-B14F-4D97-AF65-F5344CB8AC3E}">
        <p14:creationId xmlns:p14="http://schemas.microsoft.com/office/powerpoint/2010/main" val="42112988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Answers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How fast will a CPU go at process node X?</a:t>
            </a:r>
          </a:p>
          <a:p>
            <a:pPr marL="800100" lvl="1" indent="-342900"/>
            <a:r>
              <a:rPr lang="en-US" dirty="0" smtClean="0"/>
              <a:t>Simple device/NAND/NOR models </a:t>
            </a:r>
            <a:r>
              <a:rPr lang="en-US" dirty="0" err="1" smtClean="0"/>
              <a:t>overpredict</a:t>
            </a:r>
            <a:endParaRPr lang="en-US" dirty="0" smtClean="0"/>
          </a:p>
          <a:p>
            <a:pPr marL="457200" indent="-457200">
              <a:buFont typeface="+mj-lt"/>
              <a:buAutoNum type="arabicPeriod"/>
            </a:pPr>
            <a:r>
              <a:rPr lang="en-US" dirty="0" smtClean="0"/>
              <a:t>How much power will it use?</a:t>
            </a:r>
          </a:p>
          <a:p>
            <a:pPr marL="800100" lvl="1" indent="-342900"/>
            <a:r>
              <a:rPr lang="en-US" dirty="0" smtClean="0"/>
              <a:t>Dynamic power? Can scale capacitance, voltage reasonably well</a:t>
            </a:r>
          </a:p>
          <a:p>
            <a:pPr marL="800100" lvl="1" indent="-342900"/>
            <a:r>
              <a:rPr lang="en-US" dirty="0" smtClean="0"/>
              <a:t>Leakage? More than we’d like, but somewhat predictable</a:t>
            </a:r>
          </a:p>
          <a:p>
            <a:pPr marL="457200" indent="-457200">
              <a:buFont typeface="+mj-lt"/>
              <a:buAutoNum type="arabicPeriod"/>
            </a:pPr>
            <a:r>
              <a:rPr lang="en-US" dirty="0" smtClean="0"/>
              <a:t>How big will it be?</a:t>
            </a:r>
          </a:p>
          <a:p>
            <a:pPr marL="800100" lvl="1" indent="-342900"/>
            <a:r>
              <a:rPr lang="en-US" dirty="0" smtClean="0"/>
              <a:t>This one is easiest. Just need to guess layout rules, pin access and placement density. How hard can that be?</a:t>
            </a:r>
            <a:endParaRPr lang="en-US" dirty="0"/>
          </a:p>
        </p:txBody>
      </p:sp>
    </p:spTree>
    <p:extLst>
      <p:ext uri="{BB962C8B-B14F-4D97-AF65-F5344CB8AC3E}">
        <p14:creationId xmlns:p14="http://schemas.microsoft.com/office/powerpoint/2010/main" val="65097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US" dirty="0" smtClean="0"/>
              <a:t>ARM PDK – Development &amp; Complexity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13776900"/>
              </p:ext>
            </p:extLst>
          </p:nvPr>
        </p:nvGraphicFramePr>
        <p:xfrm>
          <a:off x="217488" y="906463"/>
          <a:ext cx="8775700" cy="5473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65732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Predictive </a:t>
            </a:r>
            <a:r>
              <a:rPr lang="en-US" dirty="0" smtClean="0"/>
              <a:t>10nm Library</a:t>
            </a:r>
            <a:endParaRPr lang="en-US" dirty="0"/>
          </a:p>
        </p:txBody>
      </p:sp>
      <p:sp>
        <p:nvSpPr>
          <p:cNvPr id="3" name="Content Placeholder 2"/>
          <p:cNvSpPr>
            <a:spLocks noGrp="1"/>
          </p:cNvSpPr>
          <p:nvPr>
            <p:ph idx="1"/>
          </p:nvPr>
        </p:nvSpPr>
        <p:spPr/>
        <p:txBody>
          <a:bodyPr/>
          <a:lstStyle/>
          <a:p>
            <a:r>
              <a:rPr lang="en-US" dirty="0" smtClean="0"/>
              <a:t>2 basic </a:t>
            </a:r>
            <a:r>
              <a:rPr lang="en-US" dirty="0" err="1" smtClean="0"/>
              <a:t>litho</a:t>
            </a:r>
            <a:r>
              <a:rPr lang="en-US" dirty="0" smtClean="0"/>
              <a:t> options: SADP and LELELE</a:t>
            </a:r>
          </a:p>
          <a:p>
            <a:r>
              <a:rPr lang="en-US" dirty="0" smtClean="0"/>
              <a:t>2 fin options: 3 fin and 4 fin</a:t>
            </a:r>
          </a:p>
          <a:p>
            <a:pPr lvl="1"/>
            <a:r>
              <a:rPr lang="en-US" dirty="0" smtClean="0"/>
              <a:t>10 and 12 fin library height</a:t>
            </a:r>
          </a:p>
          <a:p>
            <a:r>
              <a:rPr lang="en-US" dirty="0" smtClean="0"/>
              <a:t>Gives 4 combinations for library</a:t>
            </a:r>
          </a:p>
          <a:p>
            <a:pPr lvl="1"/>
            <a:r>
              <a:rPr lang="en-US" dirty="0" smtClean="0"/>
              <a:t>54 cells</a:t>
            </a:r>
          </a:p>
          <a:p>
            <a:pPr lvl="1"/>
            <a:r>
              <a:rPr lang="en-US" dirty="0" smtClean="0"/>
              <a:t>2 flops</a:t>
            </a:r>
          </a:p>
          <a:p>
            <a:pPr lvl="1"/>
            <a:r>
              <a:rPr lang="en-US" dirty="0" smtClean="0"/>
              <a:t>Max X2 drive on non INV/BUF</a:t>
            </a:r>
          </a:p>
          <a:p>
            <a:pPr lvl="1"/>
            <a:r>
              <a:rPr lang="en-US" dirty="0" smtClean="0"/>
              <a:t>NAND, NOR plus ADD, AOI, OAI, PREICG, XOR, XNOR</a:t>
            </a:r>
          </a:p>
          <a:p>
            <a:r>
              <a:rPr lang="en-US" dirty="0" smtClean="0"/>
              <a:t>Can be used as-is to synthesize simple designs</a:t>
            </a:r>
            <a:endParaRPr lang="en-US" dirty="0"/>
          </a:p>
        </p:txBody>
      </p:sp>
    </p:spTree>
    <p:extLst>
      <p:ext uri="{BB962C8B-B14F-4D97-AF65-F5344CB8AC3E}">
        <p14:creationId xmlns:p14="http://schemas.microsoft.com/office/powerpoint/2010/main" val="27589172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10nm TechBench Studies – Node to Node</a:t>
            </a:r>
            <a:endParaRPr lang="en-US" sz="3200" dirty="0"/>
          </a:p>
        </p:txBody>
      </p:sp>
      <p:graphicFrame>
        <p:nvGraphicFramePr>
          <p:cNvPr id="18" name="Content Placeholder 17"/>
          <p:cNvGraphicFramePr>
            <a:graphicFrameLocks noGrp="1"/>
          </p:cNvGraphicFramePr>
          <p:nvPr>
            <p:ph sz="half" idx="1"/>
          </p:nvPr>
        </p:nvGraphicFramePr>
        <p:xfrm>
          <a:off x="217488" y="906463"/>
          <a:ext cx="4311650" cy="5473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ontent Placeholder 18"/>
          <p:cNvGraphicFramePr>
            <a:graphicFrameLocks noGrp="1"/>
          </p:cNvGraphicFramePr>
          <p:nvPr>
            <p:ph sz="half" idx="2"/>
          </p:nvPr>
        </p:nvGraphicFramePr>
        <p:xfrm>
          <a:off x="4681538" y="906463"/>
          <a:ext cx="4311650" cy="5473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15159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Area and Performance</a:t>
            </a:r>
            <a:endParaRPr lang="en-US" dirty="0"/>
          </a:p>
        </p:txBody>
      </p:sp>
      <p:sp>
        <p:nvSpPr>
          <p:cNvPr id="3" name="Content Placeholder 2"/>
          <p:cNvSpPr>
            <a:spLocks noGrp="1"/>
          </p:cNvSpPr>
          <p:nvPr>
            <p:ph idx="1"/>
          </p:nvPr>
        </p:nvSpPr>
        <p:spPr>
          <a:xfrm>
            <a:off x="194041" y="885091"/>
            <a:ext cx="4026265" cy="5473700"/>
          </a:xfrm>
        </p:spPr>
        <p:txBody>
          <a:bodyPr/>
          <a:lstStyle/>
          <a:p>
            <a:r>
              <a:rPr lang="en-US" dirty="0" smtClean="0"/>
              <a:t>Not a simple relationship</a:t>
            </a:r>
          </a:p>
          <a:p>
            <a:r>
              <a:rPr lang="en-US" dirty="0" smtClean="0"/>
              <a:t>Frequency targets in 100 MHz increments</a:t>
            </a:r>
          </a:p>
          <a:p>
            <a:r>
              <a:rPr lang="en-US" dirty="0" smtClean="0"/>
              <a:t>60% gets to 640 MHz with 700 MHz target</a:t>
            </a:r>
          </a:p>
          <a:p>
            <a:r>
              <a:rPr lang="en-US" dirty="0" smtClean="0"/>
              <a:t>50% gets to 700 MHz with 1GHz target</a:t>
            </a:r>
          </a:p>
          <a:p>
            <a:r>
              <a:rPr lang="en-US" dirty="0" smtClean="0"/>
              <a:t>Likely limited by small library size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0307" y="885091"/>
            <a:ext cx="4700954"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flipV="1">
            <a:off x="7256585" y="1676400"/>
            <a:ext cx="199292" cy="1207477"/>
          </a:xfrm>
          <a:prstGeom prst="straightConnector1">
            <a:avLst/>
          </a:prstGeom>
          <a:noFill/>
          <a:ln w="190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3549188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What’s Ahead?</a:t>
            </a:r>
            <a:endParaRPr lang="en-US" dirty="0"/>
          </a:p>
        </p:txBody>
      </p:sp>
      <p:sp>
        <p:nvSpPr>
          <p:cNvPr id="4" name="Content Placeholder 3"/>
          <p:cNvSpPr>
            <a:spLocks noGrp="1"/>
          </p:cNvSpPr>
          <p:nvPr>
            <p:ph idx="1"/>
          </p:nvPr>
        </p:nvSpPr>
        <p:spPr/>
        <p:txBody>
          <a:bodyPr/>
          <a:lstStyle/>
          <a:p>
            <a:r>
              <a:rPr lang="en-US" dirty="0" smtClean="0"/>
              <a:t>The original questions remain</a:t>
            </a:r>
          </a:p>
          <a:p>
            <a:pPr marL="914400" lvl="1" indent="-457200">
              <a:buFont typeface="+mj-lt"/>
              <a:buAutoNum type="arabicPeriod"/>
            </a:pPr>
            <a:r>
              <a:rPr lang="en-US" dirty="0"/>
              <a:t>How fast will a CPU go at process node X?</a:t>
            </a:r>
          </a:p>
          <a:p>
            <a:pPr marL="914400" lvl="1" indent="-457200">
              <a:buFont typeface="+mj-lt"/>
              <a:buAutoNum type="arabicPeriod"/>
            </a:pPr>
            <a:r>
              <a:rPr lang="en-US" dirty="0"/>
              <a:t>How much power will it use?</a:t>
            </a:r>
          </a:p>
          <a:p>
            <a:pPr marL="914400" lvl="1" indent="-457200">
              <a:buFont typeface="+mj-lt"/>
              <a:buAutoNum type="arabicPeriod"/>
            </a:pPr>
            <a:r>
              <a:rPr lang="en-US" dirty="0"/>
              <a:t>How big will it be?</a:t>
            </a:r>
          </a:p>
          <a:p>
            <a:r>
              <a:rPr lang="en-US" dirty="0" smtClean="0"/>
              <a:t>New ones are added</a:t>
            </a:r>
          </a:p>
          <a:p>
            <a:pPr marL="901700" lvl="1" indent="-457200">
              <a:buFont typeface="+mj-lt"/>
              <a:buAutoNum type="arabicPeriod" startAt="4"/>
            </a:pPr>
            <a:r>
              <a:rPr lang="en-US" dirty="0" smtClean="0"/>
              <a:t>How should cores be allocated?</a:t>
            </a:r>
          </a:p>
          <a:p>
            <a:pPr marL="901700" lvl="1" indent="-457200">
              <a:buFont typeface="+mj-lt"/>
              <a:buAutoNum type="arabicPeriod" startAt="4"/>
            </a:pPr>
            <a:r>
              <a:rPr lang="en-US" dirty="0" smtClean="0"/>
              <a:t>How should they communicate?</a:t>
            </a:r>
          </a:p>
          <a:p>
            <a:pPr marL="901700" lvl="1" indent="-457200">
              <a:buFont typeface="+mj-lt"/>
              <a:buAutoNum type="arabicPeriod" startAt="4"/>
            </a:pPr>
            <a:r>
              <a:rPr lang="en-US" dirty="0" smtClean="0"/>
              <a:t>What’s the influence of software?</a:t>
            </a:r>
          </a:p>
          <a:p>
            <a:pPr marL="901700" lvl="1" indent="-457200">
              <a:buFont typeface="+mj-lt"/>
              <a:buAutoNum type="arabicPeriod" startAt="4"/>
            </a:pPr>
            <a:r>
              <a:rPr lang="en-US" dirty="0" smtClean="0"/>
              <a:t>What about X? (where X is EUV or DSA or III-V or Reliability or </a:t>
            </a:r>
            <a:r>
              <a:rPr lang="en-US" dirty="0" err="1" smtClean="0"/>
              <a:t>eNVM</a:t>
            </a:r>
            <a:r>
              <a:rPr lang="en-US" dirty="0" smtClean="0"/>
              <a:t> or IOT or ….)</a:t>
            </a:r>
          </a:p>
          <a:p>
            <a:r>
              <a:rPr lang="en-US" dirty="0" smtClean="0"/>
              <a:t>Collaboration across companies, disciplines, ecosystems</a:t>
            </a:r>
            <a:endParaRPr lang="en-US" dirty="0"/>
          </a:p>
        </p:txBody>
      </p:sp>
    </p:spTree>
    <p:extLst>
      <p:ext uri="{BB962C8B-B14F-4D97-AF65-F5344CB8AC3E}">
        <p14:creationId xmlns:p14="http://schemas.microsoft.com/office/powerpoint/2010/main" val="12418593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raitken\Pictures\england 14\DSC_56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233" y="0"/>
            <a:ext cx="1035423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51358" y="1548502"/>
            <a:ext cx="1031052" cy="769441"/>
          </a:xfrm>
          <a:prstGeom prst="rect">
            <a:avLst/>
          </a:prstGeom>
          <a:noFill/>
        </p:spPr>
        <p:txBody>
          <a:bodyPr wrap="none" rtlCol="0">
            <a:spAutoFit/>
          </a:bodyPr>
          <a:lstStyle/>
          <a:p>
            <a:r>
              <a:rPr lang="en-US" sz="4400" dirty="0" smtClean="0"/>
              <a:t>Fin</a:t>
            </a:r>
            <a:endParaRPr lang="en-US" sz="4400" dirty="0"/>
          </a:p>
        </p:txBody>
      </p:sp>
    </p:spTree>
    <p:extLst>
      <p:ext uri="{BB962C8B-B14F-4D97-AF65-F5344CB8AC3E}">
        <p14:creationId xmlns:p14="http://schemas.microsoft.com/office/powerpoint/2010/main" val="2987354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17488" y="1033153"/>
            <a:ext cx="8777287" cy="5035138"/>
          </a:xfrm>
          <a:prstGeom prst="rect">
            <a:avLst/>
          </a:prstGeom>
          <a:solidFill>
            <a:srgbClr val="FAFBFC"/>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2" name="Title 1"/>
          <p:cNvSpPr>
            <a:spLocks noGrp="1"/>
          </p:cNvSpPr>
          <p:nvPr>
            <p:ph type="title"/>
          </p:nvPr>
        </p:nvSpPr>
        <p:spPr/>
        <p:txBody>
          <a:bodyPr/>
          <a:lstStyle/>
          <a:p>
            <a:r>
              <a:rPr lang="en-US" dirty="0" smtClean="0"/>
              <a:t>40nm – Past Its Prime?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227138"/>
            <a:ext cx="8407400" cy="440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718961" y="4821382"/>
            <a:ext cx="784189" cy="1015663"/>
          </a:xfrm>
          <a:prstGeom prst="rect">
            <a:avLst/>
          </a:prstGeom>
          <a:solidFill>
            <a:srgbClr val="FFFF00"/>
          </a:solidFill>
        </p:spPr>
        <p:txBody>
          <a:bodyPr wrap="none" rtlCol="0">
            <a:spAutoFit/>
          </a:bodyPr>
          <a:lstStyle/>
          <a:p>
            <a:r>
              <a:rPr lang="en-US" sz="2000" b="1" dirty="0" smtClean="0"/>
              <a:t>28!</a:t>
            </a:r>
          </a:p>
          <a:p>
            <a:r>
              <a:rPr lang="en-US" sz="2000" b="1" dirty="0" smtClean="0"/>
              <a:t>20?</a:t>
            </a:r>
            <a:endParaRPr lang="en-US" sz="2000" b="1" dirty="0" smtClean="0">
              <a:sym typeface="Wingdings" pitchFamily="2" charset="2"/>
            </a:endParaRPr>
          </a:p>
          <a:p>
            <a:r>
              <a:rPr lang="en-US" sz="2000" b="1" dirty="0" smtClean="0">
                <a:sym typeface="Wingdings" pitchFamily="2" charset="2"/>
              </a:rPr>
              <a:t>16??</a:t>
            </a:r>
            <a:endParaRPr lang="en-US" sz="2000" b="1" dirty="0"/>
          </a:p>
        </p:txBody>
      </p:sp>
      <p:sp>
        <p:nvSpPr>
          <p:cNvPr id="3" name="TextBox 2"/>
          <p:cNvSpPr txBox="1"/>
          <p:nvPr/>
        </p:nvSpPr>
        <p:spPr>
          <a:xfrm>
            <a:off x="5260595" y="6117602"/>
            <a:ext cx="2850460" cy="307777"/>
          </a:xfrm>
          <a:prstGeom prst="rect">
            <a:avLst/>
          </a:prstGeom>
          <a:noFill/>
        </p:spPr>
        <p:txBody>
          <a:bodyPr wrap="none" rtlCol="0">
            <a:spAutoFit/>
          </a:bodyPr>
          <a:lstStyle/>
          <a:p>
            <a:pPr algn="l"/>
            <a:r>
              <a:rPr lang="en-US" dirty="0" smtClean="0"/>
              <a:t>Source: TSMC financial reports</a:t>
            </a:r>
            <a:endParaRPr lang="en-US" dirty="0"/>
          </a:p>
        </p:txBody>
      </p:sp>
    </p:spTree>
    <p:extLst>
      <p:ext uri="{BB962C8B-B14F-4D97-AF65-F5344CB8AC3E}">
        <p14:creationId xmlns:p14="http://schemas.microsoft.com/office/powerpoint/2010/main" val="1476973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p:txBody>
          <a:bodyPr/>
          <a:lstStyle/>
          <a:p>
            <a:r>
              <a:rPr lang="en-US" dirty="0" smtClean="0"/>
              <a:t>Technology Scaling Trends</a:t>
            </a:r>
            <a:endParaRPr lang="en-US" dirty="0"/>
          </a:p>
        </p:txBody>
      </p:sp>
      <p:cxnSp>
        <p:nvCxnSpPr>
          <p:cNvPr id="4" name="Straight Arrow Connector 3"/>
          <p:cNvCxnSpPr/>
          <p:nvPr/>
        </p:nvCxnSpPr>
        <p:spPr bwMode="auto">
          <a:xfrm>
            <a:off x="1048774" y="5462520"/>
            <a:ext cx="7560317" cy="0"/>
          </a:xfrm>
          <a:prstGeom prst="straightConnector1">
            <a:avLst/>
          </a:prstGeom>
          <a:noFill/>
          <a:ln w="38100" cap="flat" cmpd="sng" algn="ctr">
            <a:solidFill>
              <a:schemeClr val="tx1"/>
            </a:solidFill>
            <a:prstDash val="solid"/>
            <a:round/>
            <a:headEnd type="none" w="med" len="med"/>
            <a:tailEnd type="arrow"/>
          </a:ln>
          <a:effectLst/>
        </p:spPr>
      </p:cxnSp>
      <p:cxnSp>
        <p:nvCxnSpPr>
          <p:cNvPr id="5" name="Straight Arrow Connector 4"/>
          <p:cNvCxnSpPr/>
          <p:nvPr/>
        </p:nvCxnSpPr>
        <p:spPr bwMode="auto">
          <a:xfrm>
            <a:off x="2441161" y="5367647"/>
            <a:ext cx="0" cy="232911"/>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6" name="Straight Arrow Connector 5"/>
          <p:cNvCxnSpPr/>
          <p:nvPr/>
        </p:nvCxnSpPr>
        <p:spPr bwMode="auto">
          <a:xfrm>
            <a:off x="3828490" y="5367646"/>
            <a:ext cx="0" cy="232912"/>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7" name="Straight Arrow Connector 6"/>
          <p:cNvCxnSpPr/>
          <p:nvPr/>
        </p:nvCxnSpPr>
        <p:spPr bwMode="auto">
          <a:xfrm>
            <a:off x="5215819" y="5367645"/>
            <a:ext cx="0" cy="232913"/>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8" name="Straight Arrow Connector 7"/>
          <p:cNvCxnSpPr/>
          <p:nvPr/>
        </p:nvCxnSpPr>
        <p:spPr bwMode="auto">
          <a:xfrm>
            <a:off x="6603148" y="5356142"/>
            <a:ext cx="0" cy="244416"/>
          </a:xfrm>
          <a:prstGeom prst="straightConnector1">
            <a:avLst/>
          </a:prstGeom>
          <a:noFill/>
          <a:ln w="19050" cap="flat" cmpd="sng" algn="ctr">
            <a:solidFill>
              <a:schemeClr val="tx1"/>
            </a:solidFill>
            <a:prstDash val="solid"/>
            <a:round/>
            <a:headEnd type="none" w="med" len="med"/>
            <a:tailEnd type="none" w="med" len="med"/>
          </a:ln>
          <a:effectLst/>
        </p:spPr>
      </p:cxnSp>
      <p:sp>
        <p:nvSpPr>
          <p:cNvPr id="9" name="TextBox 8"/>
          <p:cNvSpPr txBox="1"/>
          <p:nvPr/>
        </p:nvSpPr>
        <p:spPr>
          <a:xfrm>
            <a:off x="2093035" y="5614933"/>
            <a:ext cx="697627" cy="369332"/>
          </a:xfrm>
          <a:prstGeom prst="rect">
            <a:avLst/>
          </a:prstGeom>
          <a:noFill/>
        </p:spPr>
        <p:txBody>
          <a:bodyPr wrap="none" rtlCol="0">
            <a:spAutoFit/>
          </a:bodyPr>
          <a:lstStyle/>
          <a:p>
            <a:r>
              <a:rPr lang="en-US" dirty="0" smtClean="0"/>
              <a:t>1980</a:t>
            </a:r>
            <a:endParaRPr lang="en-US" dirty="0"/>
          </a:p>
        </p:txBody>
      </p:sp>
      <p:sp>
        <p:nvSpPr>
          <p:cNvPr id="10" name="TextBox 9"/>
          <p:cNvSpPr txBox="1"/>
          <p:nvPr/>
        </p:nvSpPr>
        <p:spPr>
          <a:xfrm>
            <a:off x="3495340" y="5614933"/>
            <a:ext cx="697627" cy="369332"/>
          </a:xfrm>
          <a:prstGeom prst="rect">
            <a:avLst/>
          </a:prstGeom>
          <a:noFill/>
        </p:spPr>
        <p:txBody>
          <a:bodyPr wrap="none" rtlCol="0">
            <a:spAutoFit/>
          </a:bodyPr>
          <a:lstStyle/>
          <a:p>
            <a:r>
              <a:rPr lang="en-US" dirty="0" smtClean="0"/>
              <a:t>1990</a:t>
            </a:r>
            <a:endParaRPr lang="en-US" dirty="0"/>
          </a:p>
        </p:txBody>
      </p:sp>
      <p:sp>
        <p:nvSpPr>
          <p:cNvPr id="11" name="TextBox 10"/>
          <p:cNvSpPr txBox="1"/>
          <p:nvPr/>
        </p:nvSpPr>
        <p:spPr>
          <a:xfrm>
            <a:off x="4897645" y="5614933"/>
            <a:ext cx="697627" cy="369332"/>
          </a:xfrm>
          <a:prstGeom prst="rect">
            <a:avLst/>
          </a:prstGeom>
          <a:noFill/>
        </p:spPr>
        <p:txBody>
          <a:bodyPr wrap="none" rtlCol="0">
            <a:spAutoFit/>
          </a:bodyPr>
          <a:lstStyle/>
          <a:p>
            <a:r>
              <a:rPr lang="en-US" dirty="0" smtClean="0"/>
              <a:t>2000</a:t>
            </a:r>
            <a:endParaRPr lang="en-US" dirty="0"/>
          </a:p>
        </p:txBody>
      </p:sp>
      <p:sp>
        <p:nvSpPr>
          <p:cNvPr id="12" name="TextBox 11"/>
          <p:cNvSpPr txBox="1"/>
          <p:nvPr/>
        </p:nvSpPr>
        <p:spPr>
          <a:xfrm>
            <a:off x="6271375" y="5614933"/>
            <a:ext cx="697627" cy="369332"/>
          </a:xfrm>
          <a:prstGeom prst="rect">
            <a:avLst/>
          </a:prstGeom>
          <a:noFill/>
        </p:spPr>
        <p:txBody>
          <a:bodyPr wrap="none" rtlCol="0">
            <a:spAutoFit/>
          </a:bodyPr>
          <a:lstStyle/>
          <a:p>
            <a:r>
              <a:rPr lang="en-US" dirty="0" smtClean="0"/>
              <a:t>2010</a:t>
            </a:r>
            <a:endParaRPr lang="en-US" dirty="0"/>
          </a:p>
        </p:txBody>
      </p:sp>
      <p:cxnSp>
        <p:nvCxnSpPr>
          <p:cNvPr id="13" name="Straight Arrow Connector 12"/>
          <p:cNvCxnSpPr/>
          <p:nvPr/>
        </p:nvCxnSpPr>
        <p:spPr bwMode="auto">
          <a:xfrm>
            <a:off x="1053832" y="5367647"/>
            <a:ext cx="0" cy="232911"/>
          </a:xfrm>
          <a:prstGeom prst="straightConnector1">
            <a:avLst/>
          </a:prstGeom>
          <a:noFill/>
          <a:ln w="19050" cap="flat" cmpd="sng" algn="ctr">
            <a:solidFill>
              <a:schemeClr val="tx1"/>
            </a:solidFill>
            <a:prstDash val="solid"/>
            <a:round/>
            <a:headEnd type="none" w="med" len="med"/>
            <a:tailEnd type="none" w="med" len="med"/>
          </a:ln>
          <a:effectLst/>
        </p:spPr>
      </p:cxnSp>
      <p:sp>
        <p:nvSpPr>
          <p:cNvPr id="14" name="TextBox 13"/>
          <p:cNvSpPr txBox="1"/>
          <p:nvPr/>
        </p:nvSpPr>
        <p:spPr>
          <a:xfrm>
            <a:off x="690730" y="5614935"/>
            <a:ext cx="697627" cy="369332"/>
          </a:xfrm>
          <a:prstGeom prst="rect">
            <a:avLst/>
          </a:prstGeom>
          <a:noFill/>
        </p:spPr>
        <p:txBody>
          <a:bodyPr wrap="none" rtlCol="0">
            <a:spAutoFit/>
          </a:bodyPr>
          <a:lstStyle/>
          <a:p>
            <a:r>
              <a:rPr lang="en-US" dirty="0" smtClean="0"/>
              <a:t>1970</a:t>
            </a:r>
            <a:endParaRPr lang="en-US" dirty="0"/>
          </a:p>
        </p:txBody>
      </p:sp>
      <p:sp>
        <p:nvSpPr>
          <p:cNvPr id="15" name="TextBox 14"/>
          <p:cNvSpPr txBox="1"/>
          <p:nvPr/>
        </p:nvSpPr>
        <p:spPr>
          <a:xfrm rot="16200000">
            <a:off x="-408730" y="3133249"/>
            <a:ext cx="2122697" cy="523220"/>
          </a:xfrm>
          <a:prstGeom prst="rect">
            <a:avLst/>
          </a:prstGeom>
          <a:noFill/>
        </p:spPr>
        <p:txBody>
          <a:bodyPr wrap="none" rtlCol="0">
            <a:spAutoFit/>
          </a:bodyPr>
          <a:lstStyle/>
          <a:p>
            <a:r>
              <a:rPr lang="en-US" sz="2800" dirty="0" smtClean="0">
                <a:solidFill>
                  <a:srgbClr val="0000FF"/>
                </a:solidFill>
              </a:rPr>
              <a:t>Complexity</a:t>
            </a:r>
            <a:endParaRPr lang="en-US" sz="2800" dirty="0">
              <a:solidFill>
                <a:srgbClr val="0000FF"/>
              </a:solidFill>
            </a:endParaRPr>
          </a:p>
        </p:txBody>
      </p:sp>
      <p:sp>
        <p:nvSpPr>
          <p:cNvPr id="16" name="Rounded Rectangle 15"/>
          <p:cNvSpPr/>
          <p:nvPr/>
        </p:nvSpPr>
        <p:spPr bwMode="auto">
          <a:xfrm>
            <a:off x="1160161" y="2038735"/>
            <a:ext cx="2099158" cy="134137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17" name="Rounded Rectangle 16"/>
          <p:cNvSpPr/>
          <p:nvPr/>
        </p:nvSpPr>
        <p:spPr bwMode="auto">
          <a:xfrm>
            <a:off x="1307566" y="2961754"/>
            <a:ext cx="365760" cy="27432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18" name="Rounded Rectangle 17"/>
          <p:cNvSpPr/>
          <p:nvPr/>
        </p:nvSpPr>
        <p:spPr bwMode="auto">
          <a:xfrm>
            <a:off x="1307565" y="2563252"/>
            <a:ext cx="365760" cy="274320"/>
          </a:xfrm>
          <a:prstGeom prst="roundRect">
            <a:avLst/>
          </a:prstGeom>
          <a:solidFill>
            <a:srgbClr val="CCECFF"/>
          </a:solidFill>
          <a:ln w="19050" cap="flat" cmpd="sng" algn="ctr">
            <a:solidFill>
              <a:srgbClr val="0000FF"/>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19" name="Rounded Rectangle 18"/>
          <p:cNvSpPr/>
          <p:nvPr/>
        </p:nvSpPr>
        <p:spPr bwMode="auto">
          <a:xfrm>
            <a:off x="1307566" y="2164751"/>
            <a:ext cx="365760" cy="274320"/>
          </a:xfrm>
          <a:prstGeom prst="roundRect">
            <a:avLst/>
          </a:prstGeom>
          <a:solidFill>
            <a:srgbClr val="CCFFCC"/>
          </a:solidFill>
          <a:ln w="19050" cap="flat" cmpd="sng" algn="ctr">
            <a:solidFill>
              <a:srgbClr val="00B05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20" name="TextBox 19"/>
          <p:cNvSpPr txBox="1"/>
          <p:nvPr/>
        </p:nvSpPr>
        <p:spPr>
          <a:xfrm>
            <a:off x="1733466" y="2920778"/>
            <a:ext cx="1317412" cy="369332"/>
          </a:xfrm>
          <a:prstGeom prst="rect">
            <a:avLst/>
          </a:prstGeom>
          <a:noFill/>
        </p:spPr>
        <p:txBody>
          <a:bodyPr wrap="none" rtlCol="0">
            <a:spAutoFit/>
          </a:bodyPr>
          <a:lstStyle/>
          <a:p>
            <a:r>
              <a:rPr lang="en-US" dirty="0" smtClean="0"/>
              <a:t>Transistors</a:t>
            </a:r>
            <a:endParaRPr lang="en-US" dirty="0"/>
          </a:p>
        </p:txBody>
      </p:sp>
      <p:sp>
        <p:nvSpPr>
          <p:cNvPr id="21" name="TextBox 20"/>
          <p:cNvSpPr txBox="1"/>
          <p:nvPr/>
        </p:nvSpPr>
        <p:spPr>
          <a:xfrm>
            <a:off x="1733465" y="2529257"/>
            <a:ext cx="1236236" cy="369332"/>
          </a:xfrm>
          <a:prstGeom prst="rect">
            <a:avLst/>
          </a:prstGeom>
          <a:noFill/>
        </p:spPr>
        <p:txBody>
          <a:bodyPr wrap="none" rtlCol="0">
            <a:spAutoFit/>
          </a:bodyPr>
          <a:lstStyle/>
          <a:p>
            <a:r>
              <a:rPr lang="en-US" dirty="0" smtClean="0"/>
              <a:t>Patterning</a:t>
            </a:r>
            <a:endParaRPr lang="en-US" dirty="0"/>
          </a:p>
        </p:txBody>
      </p:sp>
      <p:sp>
        <p:nvSpPr>
          <p:cNvPr id="22" name="TextBox 21"/>
          <p:cNvSpPr txBox="1"/>
          <p:nvPr/>
        </p:nvSpPr>
        <p:spPr>
          <a:xfrm>
            <a:off x="1733466" y="2144135"/>
            <a:ext cx="1454244" cy="369332"/>
          </a:xfrm>
          <a:prstGeom prst="rect">
            <a:avLst/>
          </a:prstGeom>
          <a:noFill/>
        </p:spPr>
        <p:txBody>
          <a:bodyPr wrap="none" rtlCol="0">
            <a:spAutoFit/>
          </a:bodyPr>
          <a:lstStyle/>
          <a:p>
            <a:r>
              <a:rPr lang="en-US" dirty="0" smtClean="0"/>
              <a:t>Interconnect</a:t>
            </a:r>
          </a:p>
        </p:txBody>
      </p:sp>
      <p:sp>
        <p:nvSpPr>
          <p:cNvPr id="23" name="Rounded Rectangle 22"/>
          <p:cNvSpPr/>
          <p:nvPr/>
        </p:nvSpPr>
        <p:spPr bwMode="auto">
          <a:xfrm>
            <a:off x="1063389" y="5018561"/>
            <a:ext cx="3593822" cy="192779"/>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Al wires</a:t>
            </a:r>
          </a:p>
        </p:txBody>
      </p:sp>
      <p:sp>
        <p:nvSpPr>
          <p:cNvPr id="24" name="Rounded Rectangle 23"/>
          <p:cNvSpPr/>
          <p:nvPr/>
        </p:nvSpPr>
        <p:spPr bwMode="auto">
          <a:xfrm>
            <a:off x="1564387" y="4416125"/>
            <a:ext cx="838042" cy="179482"/>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NMOS</a:t>
            </a:r>
          </a:p>
        </p:txBody>
      </p:sp>
      <p:cxnSp>
        <p:nvCxnSpPr>
          <p:cNvPr id="25" name="Straight Arrow Connector 24"/>
          <p:cNvCxnSpPr/>
          <p:nvPr/>
        </p:nvCxnSpPr>
        <p:spPr bwMode="auto">
          <a:xfrm>
            <a:off x="7990475" y="5356142"/>
            <a:ext cx="0" cy="244416"/>
          </a:xfrm>
          <a:prstGeom prst="straightConnector1">
            <a:avLst/>
          </a:prstGeom>
          <a:noFill/>
          <a:ln w="19050" cap="flat" cmpd="sng" algn="ctr">
            <a:solidFill>
              <a:schemeClr val="tx1"/>
            </a:solidFill>
            <a:prstDash val="solid"/>
            <a:round/>
            <a:headEnd type="none" w="med" len="med"/>
            <a:tailEnd type="none" w="med" len="med"/>
          </a:ln>
          <a:effectLst/>
        </p:spPr>
      </p:cxnSp>
      <p:sp>
        <p:nvSpPr>
          <p:cNvPr id="26" name="TextBox 25"/>
          <p:cNvSpPr txBox="1"/>
          <p:nvPr/>
        </p:nvSpPr>
        <p:spPr>
          <a:xfrm>
            <a:off x="7647089" y="5614933"/>
            <a:ext cx="697627" cy="369332"/>
          </a:xfrm>
          <a:prstGeom prst="rect">
            <a:avLst/>
          </a:prstGeom>
          <a:noFill/>
        </p:spPr>
        <p:txBody>
          <a:bodyPr wrap="none" rtlCol="0">
            <a:spAutoFit/>
          </a:bodyPr>
          <a:lstStyle/>
          <a:p>
            <a:r>
              <a:rPr lang="en-US" dirty="0" smtClean="0"/>
              <a:t>2020</a:t>
            </a:r>
            <a:endParaRPr lang="en-US" dirty="0"/>
          </a:p>
        </p:txBody>
      </p:sp>
      <p:sp>
        <p:nvSpPr>
          <p:cNvPr id="27" name="Rounded Rectangle 26"/>
          <p:cNvSpPr/>
          <p:nvPr/>
        </p:nvSpPr>
        <p:spPr bwMode="auto">
          <a:xfrm>
            <a:off x="2411889" y="4308545"/>
            <a:ext cx="3464522" cy="179391"/>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Planar CMOS</a:t>
            </a:r>
          </a:p>
        </p:txBody>
      </p:sp>
      <p:sp>
        <p:nvSpPr>
          <p:cNvPr id="28" name="Rounded Rectangle 27"/>
          <p:cNvSpPr/>
          <p:nvPr/>
        </p:nvSpPr>
        <p:spPr bwMode="auto">
          <a:xfrm>
            <a:off x="6131357" y="3917292"/>
            <a:ext cx="952357" cy="18288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HKMG</a:t>
            </a:r>
          </a:p>
        </p:txBody>
      </p:sp>
      <p:sp>
        <p:nvSpPr>
          <p:cNvPr id="29" name="Rounded Rectangle 28"/>
          <p:cNvSpPr/>
          <p:nvPr/>
        </p:nvSpPr>
        <p:spPr bwMode="auto">
          <a:xfrm>
            <a:off x="5876411" y="4106460"/>
            <a:ext cx="1207303" cy="18288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Strain</a:t>
            </a:r>
          </a:p>
        </p:txBody>
      </p:sp>
      <p:sp>
        <p:nvSpPr>
          <p:cNvPr id="30" name="Rounded Rectangle 29"/>
          <p:cNvSpPr/>
          <p:nvPr/>
        </p:nvSpPr>
        <p:spPr bwMode="auto">
          <a:xfrm>
            <a:off x="4679543" y="4895277"/>
            <a:ext cx="2404171" cy="182880"/>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CU wires</a:t>
            </a:r>
          </a:p>
        </p:txBody>
      </p:sp>
      <p:sp>
        <p:nvSpPr>
          <p:cNvPr id="31" name="Rounded Rectangle 30"/>
          <p:cNvSpPr/>
          <p:nvPr/>
        </p:nvSpPr>
        <p:spPr bwMode="auto">
          <a:xfrm>
            <a:off x="1048772" y="4432714"/>
            <a:ext cx="515615" cy="206962"/>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PMOS</a:t>
            </a:r>
          </a:p>
        </p:txBody>
      </p:sp>
      <p:sp>
        <p:nvSpPr>
          <p:cNvPr id="32" name="Rounded Rectangle 31"/>
          <p:cNvSpPr/>
          <p:nvPr/>
        </p:nvSpPr>
        <p:spPr bwMode="auto">
          <a:xfrm>
            <a:off x="1046549" y="4667416"/>
            <a:ext cx="3782383" cy="18288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rPr>
              <a:t>LE, ~</a:t>
            </a:r>
            <a:r>
              <a:rPr lang="en-US" sz="1200" b="1" dirty="0" smtClean="0">
                <a:solidFill>
                  <a:srgbClr val="000000"/>
                </a:solidFill>
                <a:latin typeface="Symbol" pitchFamily="18" charset="2"/>
              </a:rPr>
              <a:t>l</a:t>
            </a:r>
          </a:p>
        </p:txBody>
      </p:sp>
      <p:sp>
        <p:nvSpPr>
          <p:cNvPr id="33" name="Rounded Rectangle 32"/>
          <p:cNvSpPr/>
          <p:nvPr/>
        </p:nvSpPr>
        <p:spPr bwMode="auto">
          <a:xfrm>
            <a:off x="4851264" y="4510586"/>
            <a:ext cx="2232450" cy="18288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rPr>
              <a:t>LE, &lt;</a:t>
            </a:r>
            <a:r>
              <a:rPr lang="en-US" sz="1200" b="1" dirty="0" smtClean="0">
                <a:solidFill>
                  <a:srgbClr val="000000"/>
                </a:solidFill>
                <a:latin typeface="Symbol" pitchFamily="18" charset="2"/>
              </a:rPr>
              <a:t>l</a:t>
            </a:r>
          </a:p>
        </p:txBody>
      </p:sp>
      <p:sp>
        <p:nvSpPr>
          <p:cNvPr id="34" name="Rounded Rectangle 33"/>
          <p:cNvSpPr/>
          <p:nvPr/>
        </p:nvSpPr>
        <p:spPr bwMode="auto">
          <a:xfrm>
            <a:off x="6011034" y="4307398"/>
            <a:ext cx="1072680" cy="201168"/>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Strong</a:t>
            </a:r>
            <a:r>
              <a:rPr lang="en-US" sz="1400" b="1" dirty="0" smtClean="0">
                <a:solidFill>
                  <a:srgbClr val="000000"/>
                </a:solidFill>
                <a:ea typeface="MS PGothic" pitchFamily="34" charset="-128"/>
              </a:rPr>
              <a:t> </a:t>
            </a:r>
            <a:r>
              <a:rPr lang="en-US" sz="1200" b="1" dirty="0" smtClean="0">
                <a:solidFill>
                  <a:srgbClr val="000000"/>
                </a:solidFill>
              </a:rPr>
              <a:t>RET</a:t>
            </a:r>
            <a:endParaRPr lang="en-US" sz="1200" b="1" dirty="0" smtClean="0">
              <a:solidFill>
                <a:srgbClr val="000000"/>
              </a:solidFill>
              <a:latin typeface="Symbol" pitchFamily="18" charset="2"/>
            </a:endParaRPr>
          </a:p>
        </p:txBody>
      </p:sp>
      <p:cxnSp>
        <p:nvCxnSpPr>
          <p:cNvPr id="35" name="Straight Arrow Connector 34"/>
          <p:cNvCxnSpPr/>
          <p:nvPr/>
        </p:nvCxnSpPr>
        <p:spPr bwMode="auto">
          <a:xfrm flipV="1">
            <a:off x="1048774" y="1344120"/>
            <a:ext cx="0" cy="4118402"/>
          </a:xfrm>
          <a:prstGeom prst="straightConnector1">
            <a:avLst/>
          </a:prstGeom>
          <a:noFill/>
          <a:ln w="38100" cap="flat" cmpd="sng" algn="ctr">
            <a:solidFill>
              <a:schemeClr val="tx1"/>
            </a:solidFill>
            <a:prstDash val="solid"/>
            <a:round/>
            <a:headEnd type="none" w="med" len="med"/>
            <a:tailEnd type="arrow"/>
          </a:ln>
          <a:effectLst/>
        </p:spPr>
      </p:cxnSp>
      <p:cxnSp>
        <p:nvCxnSpPr>
          <p:cNvPr id="36" name="Straight Connector 35"/>
          <p:cNvCxnSpPr/>
          <p:nvPr/>
        </p:nvCxnSpPr>
        <p:spPr bwMode="auto">
          <a:xfrm>
            <a:off x="7017034" y="1358408"/>
            <a:ext cx="0" cy="4091269"/>
          </a:xfrm>
          <a:prstGeom prst="line">
            <a:avLst/>
          </a:prstGeom>
          <a:noFill/>
          <a:ln w="28575" cap="flat" cmpd="sng" algn="ctr">
            <a:solidFill>
              <a:schemeClr val="tx1"/>
            </a:solidFill>
            <a:prstDash val="sysDash"/>
            <a:round/>
            <a:headEnd type="none" w="med" len="med"/>
            <a:tailEnd type="none" w="med" len="med"/>
          </a:ln>
          <a:effectLst/>
        </p:spPr>
      </p:cxnSp>
      <p:sp>
        <p:nvSpPr>
          <p:cNvPr id="37" name="Rounded Rectangle 36"/>
          <p:cNvSpPr/>
          <p:nvPr/>
        </p:nvSpPr>
        <p:spPr bwMode="auto">
          <a:xfrm>
            <a:off x="3593381" y="1442976"/>
            <a:ext cx="3144571" cy="593239"/>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charset="0"/>
                <a:ea typeface="MS PGothic" pitchFamily="34" charset="-128"/>
              </a:rPr>
              <a:t>The Good</a:t>
            </a:r>
            <a:r>
              <a:rPr kumimoji="0" lang="en-US" sz="2000" b="1" i="0" u="none" strike="noStrike" cap="none" normalizeH="0" dirty="0" smtClean="0">
                <a:ln>
                  <a:noFill/>
                </a:ln>
                <a:solidFill>
                  <a:srgbClr val="000000"/>
                </a:solidFill>
                <a:effectLst/>
                <a:latin typeface="Arial" charset="0"/>
                <a:ea typeface="MS PGothic" pitchFamily="34" charset="-128"/>
              </a:rPr>
              <a:t> Ol</a:t>
            </a:r>
            <a:r>
              <a:rPr lang="en-US" sz="2000" dirty="0"/>
              <a:t>d</a:t>
            </a:r>
            <a:r>
              <a:rPr lang="en-US" sz="2000" b="1" dirty="0" smtClean="0">
                <a:solidFill>
                  <a:srgbClr val="000000"/>
                </a:solidFill>
                <a:latin typeface="Arial" charset="0"/>
                <a:ea typeface="MS PGothic" pitchFamily="34" charset="-128"/>
              </a:rPr>
              <a:t> Days</a:t>
            </a:r>
            <a:endParaRPr kumimoji="0" lang="en-US" sz="2000" b="1" i="0" u="none" strike="noStrike" cap="none" normalizeH="0" baseline="0" dirty="0" smtClean="0">
              <a:ln>
                <a:noFill/>
              </a:ln>
              <a:solidFill>
                <a:srgbClr val="000000"/>
              </a:solidFill>
              <a:effectLst/>
              <a:latin typeface="Arial" charset="0"/>
              <a:ea typeface="MS PGothic" pitchFamily="34" charset="-128"/>
            </a:endParaRPr>
          </a:p>
        </p:txBody>
      </p:sp>
      <p:sp>
        <p:nvSpPr>
          <p:cNvPr id="38" name="Rounded Rectangle 37"/>
          <p:cNvSpPr/>
          <p:nvPr/>
        </p:nvSpPr>
        <p:spPr bwMode="auto">
          <a:xfrm>
            <a:off x="4175109" y="2442532"/>
            <a:ext cx="2080187" cy="287988"/>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Lithography scaling</a:t>
            </a:r>
          </a:p>
        </p:txBody>
      </p:sp>
      <p:sp>
        <p:nvSpPr>
          <p:cNvPr id="39" name="Rounded Rectangle 38"/>
          <p:cNvSpPr/>
          <p:nvPr/>
        </p:nvSpPr>
        <p:spPr bwMode="auto">
          <a:xfrm>
            <a:off x="4175110" y="3011282"/>
            <a:ext cx="2080186" cy="287988"/>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Wires negligible</a:t>
            </a:r>
          </a:p>
        </p:txBody>
      </p:sp>
    </p:spTree>
    <p:extLst>
      <p:ext uri="{BB962C8B-B14F-4D97-AF65-F5344CB8AC3E}">
        <p14:creationId xmlns:p14="http://schemas.microsoft.com/office/powerpoint/2010/main" val="2398766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Technology Scaling Trends</a:t>
            </a:r>
            <a:endParaRPr lang="en-US" dirty="0"/>
          </a:p>
        </p:txBody>
      </p:sp>
      <p:cxnSp>
        <p:nvCxnSpPr>
          <p:cNvPr id="5" name="Straight Arrow Connector 4"/>
          <p:cNvCxnSpPr/>
          <p:nvPr/>
        </p:nvCxnSpPr>
        <p:spPr bwMode="auto">
          <a:xfrm>
            <a:off x="1065175" y="5460989"/>
            <a:ext cx="7560317" cy="0"/>
          </a:xfrm>
          <a:prstGeom prst="straightConnector1">
            <a:avLst/>
          </a:prstGeom>
          <a:noFill/>
          <a:ln w="38100" cap="flat" cmpd="sng" algn="ctr">
            <a:solidFill>
              <a:schemeClr val="tx1"/>
            </a:solidFill>
            <a:prstDash val="solid"/>
            <a:round/>
            <a:headEnd type="none" w="med" len="med"/>
            <a:tailEnd type="arrow"/>
          </a:ln>
          <a:effectLst/>
        </p:spPr>
      </p:cxnSp>
      <p:cxnSp>
        <p:nvCxnSpPr>
          <p:cNvPr id="6" name="Straight Arrow Connector 5"/>
          <p:cNvCxnSpPr/>
          <p:nvPr/>
        </p:nvCxnSpPr>
        <p:spPr bwMode="auto">
          <a:xfrm>
            <a:off x="2457562" y="5366116"/>
            <a:ext cx="0" cy="232911"/>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7" name="Straight Arrow Connector 6"/>
          <p:cNvCxnSpPr/>
          <p:nvPr/>
        </p:nvCxnSpPr>
        <p:spPr bwMode="auto">
          <a:xfrm>
            <a:off x="3844891" y="5366115"/>
            <a:ext cx="0" cy="232912"/>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8" name="Straight Arrow Connector 7"/>
          <p:cNvCxnSpPr/>
          <p:nvPr/>
        </p:nvCxnSpPr>
        <p:spPr bwMode="auto">
          <a:xfrm>
            <a:off x="5232220" y="5366114"/>
            <a:ext cx="0" cy="232913"/>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9" name="Straight Arrow Connector 8"/>
          <p:cNvCxnSpPr/>
          <p:nvPr/>
        </p:nvCxnSpPr>
        <p:spPr bwMode="auto">
          <a:xfrm>
            <a:off x="6619549" y="5354611"/>
            <a:ext cx="0" cy="244416"/>
          </a:xfrm>
          <a:prstGeom prst="straightConnector1">
            <a:avLst/>
          </a:prstGeom>
          <a:noFill/>
          <a:ln w="19050" cap="flat" cmpd="sng" algn="ctr">
            <a:solidFill>
              <a:schemeClr val="tx1"/>
            </a:solidFill>
            <a:prstDash val="solid"/>
            <a:round/>
            <a:headEnd type="none" w="med" len="med"/>
            <a:tailEnd type="none" w="med" len="med"/>
          </a:ln>
          <a:effectLst/>
        </p:spPr>
      </p:cxnSp>
      <p:sp>
        <p:nvSpPr>
          <p:cNvPr id="10" name="TextBox 9"/>
          <p:cNvSpPr txBox="1"/>
          <p:nvPr/>
        </p:nvSpPr>
        <p:spPr>
          <a:xfrm>
            <a:off x="2109436" y="5613402"/>
            <a:ext cx="697627" cy="369332"/>
          </a:xfrm>
          <a:prstGeom prst="rect">
            <a:avLst/>
          </a:prstGeom>
          <a:noFill/>
        </p:spPr>
        <p:txBody>
          <a:bodyPr wrap="none" rtlCol="0">
            <a:spAutoFit/>
          </a:bodyPr>
          <a:lstStyle/>
          <a:p>
            <a:r>
              <a:rPr lang="en-US" dirty="0" smtClean="0"/>
              <a:t>1980</a:t>
            </a:r>
            <a:endParaRPr lang="en-US" dirty="0"/>
          </a:p>
        </p:txBody>
      </p:sp>
      <p:sp>
        <p:nvSpPr>
          <p:cNvPr id="11" name="TextBox 10"/>
          <p:cNvSpPr txBox="1"/>
          <p:nvPr/>
        </p:nvSpPr>
        <p:spPr>
          <a:xfrm>
            <a:off x="3511741" y="5613402"/>
            <a:ext cx="697627" cy="369332"/>
          </a:xfrm>
          <a:prstGeom prst="rect">
            <a:avLst/>
          </a:prstGeom>
          <a:noFill/>
        </p:spPr>
        <p:txBody>
          <a:bodyPr wrap="none" rtlCol="0">
            <a:spAutoFit/>
          </a:bodyPr>
          <a:lstStyle/>
          <a:p>
            <a:r>
              <a:rPr lang="en-US" dirty="0" smtClean="0"/>
              <a:t>1990</a:t>
            </a:r>
            <a:endParaRPr lang="en-US" dirty="0"/>
          </a:p>
        </p:txBody>
      </p:sp>
      <p:sp>
        <p:nvSpPr>
          <p:cNvPr id="12" name="TextBox 11"/>
          <p:cNvSpPr txBox="1"/>
          <p:nvPr/>
        </p:nvSpPr>
        <p:spPr>
          <a:xfrm>
            <a:off x="4914046" y="5613402"/>
            <a:ext cx="697627" cy="369332"/>
          </a:xfrm>
          <a:prstGeom prst="rect">
            <a:avLst/>
          </a:prstGeom>
          <a:noFill/>
        </p:spPr>
        <p:txBody>
          <a:bodyPr wrap="none" rtlCol="0">
            <a:spAutoFit/>
          </a:bodyPr>
          <a:lstStyle/>
          <a:p>
            <a:r>
              <a:rPr lang="en-US" dirty="0" smtClean="0"/>
              <a:t>2000</a:t>
            </a:r>
            <a:endParaRPr lang="en-US" dirty="0"/>
          </a:p>
        </p:txBody>
      </p:sp>
      <p:sp>
        <p:nvSpPr>
          <p:cNvPr id="13" name="TextBox 12"/>
          <p:cNvSpPr txBox="1"/>
          <p:nvPr/>
        </p:nvSpPr>
        <p:spPr>
          <a:xfrm>
            <a:off x="6287776" y="5613402"/>
            <a:ext cx="697627" cy="369332"/>
          </a:xfrm>
          <a:prstGeom prst="rect">
            <a:avLst/>
          </a:prstGeom>
          <a:noFill/>
        </p:spPr>
        <p:txBody>
          <a:bodyPr wrap="none" rtlCol="0">
            <a:spAutoFit/>
          </a:bodyPr>
          <a:lstStyle/>
          <a:p>
            <a:r>
              <a:rPr lang="en-US" dirty="0" smtClean="0"/>
              <a:t>2010</a:t>
            </a:r>
            <a:endParaRPr lang="en-US" dirty="0"/>
          </a:p>
        </p:txBody>
      </p:sp>
      <p:cxnSp>
        <p:nvCxnSpPr>
          <p:cNvPr id="14" name="Straight Arrow Connector 13"/>
          <p:cNvCxnSpPr/>
          <p:nvPr/>
        </p:nvCxnSpPr>
        <p:spPr bwMode="auto">
          <a:xfrm>
            <a:off x="1070233" y="5366116"/>
            <a:ext cx="0" cy="232911"/>
          </a:xfrm>
          <a:prstGeom prst="straightConnector1">
            <a:avLst/>
          </a:prstGeom>
          <a:noFill/>
          <a:ln w="19050" cap="flat" cmpd="sng" algn="ctr">
            <a:solidFill>
              <a:schemeClr val="tx1"/>
            </a:solidFill>
            <a:prstDash val="solid"/>
            <a:round/>
            <a:headEnd type="none" w="med" len="med"/>
            <a:tailEnd type="none" w="med" len="med"/>
          </a:ln>
          <a:effectLst/>
        </p:spPr>
      </p:cxnSp>
      <p:sp>
        <p:nvSpPr>
          <p:cNvPr id="15" name="TextBox 14"/>
          <p:cNvSpPr txBox="1"/>
          <p:nvPr/>
        </p:nvSpPr>
        <p:spPr>
          <a:xfrm>
            <a:off x="707131" y="5613404"/>
            <a:ext cx="697627" cy="369332"/>
          </a:xfrm>
          <a:prstGeom prst="rect">
            <a:avLst/>
          </a:prstGeom>
          <a:noFill/>
        </p:spPr>
        <p:txBody>
          <a:bodyPr wrap="none" rtlCol="0">
            <a:spAutoFit/>
          </a:bodyPr>
          <a:lstStyle/>
          <a:p>
            <a:r>
              <a:rPr lang="en-US" dirty="0" smtClean="0"/>
              <a:t>1970</a:t>
            </a:r>
            <a:endParaRPr lang="en-US" dirty="0"/>
          </a:p>
        </p:txBody>
      </p:sp>
      <p:sp>
        <p:nvSpPr>
          <p:cNvPr id="16" name="TextBox 15"/>
          <p:cNvSpPr txBox="1"/>
          <p:nvPr/>
        </p:nvSpPr>
        <p:spPr>
          <a:xfrm rot="16200000">
            <a:off x="-392329" y="3131718"/>
            <a:ext cx="2122697" cy="523220"/>
          </a:xfrm>
          <a:prstGeom prst="rect">
            <a:avLst/>
          </a:prstGeom>
          <a:noFill/>
        </p:spPr>
        <p:txBody>
          <a:bodyPr wrap="none" rtlCol="0">
            <a:spAutoFit/>
          </a:bodyPr>
          <a:lstStyle/>
          <a:p>
            <a:r>
              <a:rPr lang="en-US" sz="2800" dirty="0" smtClean="0">
                <a:solidFill>
                  <a:srgbClr val="0000FF"/>
                </a:solidFill>
              </a:rPr>
              <a:t>Complexity</a:t>
            </a:r>
            <a:endParaRPr lang="en-US" sz="2800" dirty="0">
              <a:solidFill>
                <a:srgbClr val="0000FF"/>
              </a:solidFill>
            </a:endParaRPr>
          </a:p>
        </p:txBody>
      </p:sp>
      <p:sp>
        <p:nvSpPr>
          <p:cNvPr id="17" name="Rounded Rectangle 16"/>
          <p:cNvSpPr/>
          <p:nvPr/>
        </p:nvSpPr>
        <p:spPr bwMode="auto">
          <a:xfrm>
            <a:off x="1176562" y="2037204"/>
            <a:ext cx="2099158" cy="134137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18" name="Rounded Rectangle 17"/>
          <p:cNvSpPr/>
          <p:nvPr/>
        </p:nvSpPr>
        <p:spPr bwMode="auto">
          <a:xfrm>
            <a:off x="1323967" y="2960223"/>
            <a:ext cx="365760" cy="27432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19" name="Rounded Rectangle 18"/>
          <p:cNvSpPr/>
          <p:nvPr/>
        </p:nvSpPr>
        <p:spPr bwMode="auto">
          <a:xfrm>
            <a:off x="1323966" y="2561721"/>
            <a:ext cx="365760" cy="274320"/>
          </a:xfrm>
          <a:prstGeom prst="roundRect">
            <a:avLst/>
          </a:prstGeom>
          <a:solidFill>
            <a:srgbClr val="CCECFF"/>
          </a:solidFill>
          <a:ln w="19050" cap="flat" cmpd="sng" algn="ctr">
            <a:solidFill>
              <a:srgbClr val="0000FF"/>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20" name="Rounded Rectangle 19"/>
          <p:cNvSpPr/>
          <p:nvPr/>
        </p:nvSpPr>
        <p:spPr bwMode="auto">
          <a:xfrm>
            <a:off x="1323967" y="2163220"/>
            <a:ext cx="365760" cy="274320"/>
          </a:xfrm>
          <a:prstGeom prst="roundRect">
            <a:avLst/>
          </a:prstGeom>
          <a:solidFill>
            <a:srgbClr val="CCFFCC"/>
          </a:solidFill>
          <a:ln w="19050" cap="flat" cmpd="sng" algn="ctr">
            <a:solidFill>
              <a:srgbClr val="00B05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21" name="TextBox 20"/>
          <p:cNvSpPr txBox="1"/>
          <p:nvPr/>
        </p:nvSpPr>
        <p:spPr>
          <a:xfrm>
            <a:off x="1749867" y="2919247"/>
            <a:ext cx="1317412" cy="369332"/>
          </a:xfrm>
          <a:prstGeom prst="rect">
            <a:avLst/>
          </a:prstGeom>
          <a:noFill/>
        </p:spPr>
        <p:txBody>
          <a:bodyPr wrap="none" rtlCol="0">
            <a:spAutoFit/>
          </a:bodyPr>
          <a:lstStyle/>
          <a:p>
            <a:r>
              <a:rPr lang="en-US" dirty="0" smtClean="0"/>
              <a:t>Transistors</a:t>
            </a:r>
            <a:endParaRPr lang="en-US" dirty="0"/>
          </a:p>
        </p:txBody>
      </p:sp>
      <p:sp>
        <p:nvSpPr>
          <p:cNvPr id="22" name="TextBox 21"/>
          <p:cNvSpPr txBox="1"/>
          <p:nvPr/>
        </p:nvSpPr>
        <p:spPr>
          <a:xfrm>
            <a:off x="1749866" y="2527726"/>
            <a:ext cx="1236236" cy="369332"/>
          </a:xfrm>
          <a:prstGeom prst="rect">
            <a:avLst/>
          </a:prstGeom>
          <a:noFill/>
        </p:spPr>
        <p:txBody>
          <a:bodyPr wrap="none" rtlCol="0">
            <a:spAutoFit/>
          </a:bodyPr>
          <a:lstStyle/>
          <a:p>
            <a:r>
              <a:rPr lang="en-US" dirty="0" smtClean="0"/>
              <a:t>Patterning</a:t>
            </a:r>
            <a:endParaRPr lang="en-US" dirty="0"/>
          </a:p>
        </p:txBody>
      </p:sp>
      <p:sp>
        <p:nvSpPr>
          <p:cNvPr id="23" name="TextBox 22"/>
          <p:cNvSpPr txBox="1"/>
          <p:nvPr/>
        </p:nvSpPr>
        <p:spPr>
          <a:xfrm>
            <a:off x="1749867" y="2142604"/>
            <a:ext cx="1454244" cy="369332"/>
          </a:xfrm>
          <a:prstGeom prst="rect">
            <a:avLst/>
          </a:prstGeom>
          <a:noFill/>
        </p:spPr>
        <p:txBody>
          <a:bodyPr wrap="none" rtlCol="0">
            <a:spAutoFit/>
          </a:bodyPr>
          <a:lstStyle/>
          <a:p>
            <a:r>
              <a:rPr lang="en-US" dirty="0" smtClean="0"/>
              <a:t>Interconnect</a:t>
            </a:r>
          </a:p>
        </p:txBody>
      </p:sp>
      <p:sp>
        <p:nvSpPr>
          <p:cNvPr id="24" name="Rounded Rectangle 23"/>
          <p:cNvSpPr/>
          <p:nvPr/>
        </p:nvSpPr>
        <p:spPr bwMode="auto">
          <a:xfrm>
            <a:off x="1079790" y="5017030"/>
            <a:ext cx="3593822" cy="192779"/>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Al wires</a:t>
            </a:r>
          </a:p>
        </p:txBody>
      </p:sp>
      <p:sp>
        <p:nvSpPr>
          <p:cNvPr id="25" name="Rounded Rectangle 24"/>
          <p:cNvSpPr/>
          <p:nvPr/>
        </p:nvSpPr>
        <p:spPr bwMode="auto">
          <a:xfrm>
            <a:off x="1580788" y="4414594"/>
            <a:ext cx="838042" cy="179482"/>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NMOS</a:t>
            </a:r>
          </a:p>
        </p:txBody>
      </p:sp>
      <p:cxnSp>
        <p:nvCxnSpPr>
          <p:cNvPr id="26" name="Straight Arrow Connector 25"/>
          <p:cNvCxnSpPr/>
          <p:nvPr/>
        </p:nvCxnSpPr>
        <p:spPr bwMode="auto">
          <a:xfrm>
            <a:off x="8006876" y="5354611"/>
            <a:ext cx="0" cy="244416"/>
          </a:xfrm>
          <a:prstGeom prst="straightConnector1">
            <a:avLst/>
          </a:prstGeom>
          <a:noFill/>
          <a:ln w="19050" cap="flat" cmpd="sng" algn="ctr">
            <a:solidFill>
              <a:schemeClr val="tx1"/>
            </a:solidFill>
            <a:prstDash val="solid"/>
            <a:round/>
            <a:headEnd type="none" w="med" len="med"/>
            <a:tailEnd type="none" w="med" len="med"/>
          </a:ln>
          <a:effectLst/>
        </p:spPr>
      </p:cxnSp>
      <p:sp>
        <p:nvSpPr>
          <p:cNvPr id="27" name="TextBox 26"/>
          <p:cNvSpPr txBox="1"/>
          <p:nvPr/>
        </p:nvSpPr>
        <p:spPr>
          <a:xfrm>
            <a:off x="7663490" y="5613402"/>
            <a:ext cx="697627" cy="369332"/>
          </a:xfrm>
          <a:prstGeom prst="rect">
            <a:avLst/>
          </a:prstGeom>
          <a:noFill/>
        </p:spPr>
        <p:txBody>
          <a:bodyPr wrap="none" rtlCol="0">
            <a:spAutoFit/>
          </a:bodyPr>
          <a:lstStyle/>
          <a:p>
            <a:r>
              <a:rPr lang="en-US" dirty="0" smtClean="0"/>
              <a:t>2020</a:t>
            </a:r>
            <a:endParaRPr lang="en-US" dirty="0"/>
          </a:p>
        </p:txBody>
      </p:sp>
      <p:sp>
        <p:nvSpPr>
          <p:cNvPr id="28" name="Rounded Rectangle 27"/>
          <p:cNvSpPr/>
          <p:nvPr/>
        </p:nvSpPr>
        <p:spPr bwMode="auto">
          <a:xfrm>
            <a:off x="2428290" y="4307014"/>
            <a:ext cx="3464522" cy="179391"/>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Planar CMOS</a:t>
            </a:r>
          </a:p>
        </p:txBody>
      </p:sp>
      <p:sp>
        <p:nvSpPr>
          <p:cNvPr id="29" name="Rounded Rectangle 28"/>
          <p:cNvSpPr/>
          <p:nvPr/>
        </p:nvSpPr>
        <p:spPr bwMode="auto">
          <a:xfrm>
            <a:off x="6147758" y="3915761"/>
            <a:ext cx="952357" cy="18288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HKMG</a:t>
            </a:r>
          </a:p>
        </p:txBody>
      </p:sp>
      <p:sp>
        <p:nvSpPr>
          <p:cNvPr id="30" name="Rounded Rectangle 29"/>
          <p:cNvSpPr/>
          <p:nvPr/>
        </p:nvSpPr>
        <p:spPr bwMode="auto">
          <a:xfrm>
            <a:off x="5892812" y="4104929"/>
            <a:ext cx="1207303" cy="18288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Strain</a:t>
            </a:r>
          </a:p>
        </p:txBody>
      </p:sp>
      <p:sp>
        <p:nvSpPr>
          <p:cNvPr id="31" name="Rounded Rectangle 30"/>
          <p:cNvSpPr/>
          <p:nvPr/>
        </p:nvSpPr>
        <p:spPr bwMode="auto">
          <a:xfrm>
            <a:off x="4695944" y="4893746"/>
            <a:ext cx="2404171" cy="182880"/>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CU wires</a:t>
            </a:r>
          </a:p>
        </p:txBody>
      </p:sp>
      <p:sp>
        <p:nvSpPr>
          <p:cNvPr id="32" name="Rounded Rectangle 31"/>
          <p:cNvSpPr/>
          <p:nvPr/>
        </p:nvSpPr>
        <p:spPr bwMode="auto">
          <a:xfrm>
            <a:off x="1065173" y="4431183"/>
            <a:ext cx="515615" cy="206962"/>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PMOS</a:t>
            </a:r>
          </a:p>
        </p:txBody>
      </p:sp>
      <p:sp>
        <p:nvSpPr>
          <p:cNvPr id="33" name="Rounded Rectangle 32"/>
          <p:cNvSpPr/>
          <p:nvPr/>
        </p:nvSpPr>
        <p:spPr bwMode="auto">
          <a:xfrm>
            <a:off x="1062950" y="4665885"/>
            <a:ext cx="3782383" cy="18288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rPr>
              <a:t>LE, ~</a:t>
            </a:r>
            <a:r>
              <a:rPr lang="en-US" sz="1200" b="1" dirty="0" smtClean="0">
                <a:solidFill>
                  <a:srgbClr val="000000"/>
                </a:solidFill>
                <a:latin typeface="Symbol" pitchFamily="18" charset="2"/>
              </a:rPr>
              <a:t>l</a:t>
            </a:r>
          </a:p>
        </p:txBody>
      </p:sp>
      <p:sp>
        <p:nvSpPr>
          <p:cNvPr id="34" name="Rounded Rectangle 33"/>
          <p:cNvSpPr/>
          <p:nvPr/>
        </p:nvSpPr>
        <p:spPr bwMode="auto">
          <a:xfrm>
            <a:off x="4867665" y="4509055"/>
            <a:ext cx="2232450" cy="18288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rPr>
              <a:t>LE, &lt;</a:t>
            </a:r>
            <a:r>
              <a:rPr lang="en-US" sz="1200" b="1" dirty="0" smtClean="0">
                <a:solidFill>
                  <a:srgbClr val="000000"/>
                </a:solidFill>
                <a:latin typeface="Symbol" pitchFamily="18" charset="2"/>
              </a:rPr>
              <a:t>l</a:t>
            </a:r>
          </a:p>
        </p:txBody>
      </p:sp>
      <p:sp>
        <p:nvSpPr>
          <p:cNvPr id="35" name="Rounded Rectangle 34"/>
          <p:cNvSpPr/>
          <p:nvPr/>
        </p:nvSpPr>
        <p:spPr bwMode="auto">
          <a:xfrm>
            <a:off x="6027435" y="4305867"/>
            <a:ext cx="1072680" cy="201168"/>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Strong</a:t>
            </a:r>
            <a:r>
              <a:rPr lang="en-US" sz="1400" b="1" dirty="0" smtClean="0">
                <a:solidFill>
                  <a:srgbClr val="000000"/>
                </a:solidFill>
                <a:ea typeface="MS PGothic" pitchFamily="34" charset="-128"/>
              </a:rPr>
              <a:t> </a:t>
            </a:r>
            <a:r>
              <a:rPr lang="en-US" sz="1200" b="1" dirty="0" smtClean="0">
                <a:solidFill>
                  <a:srgbClr val="000000"/>
                </a:solidFill>
              </a:rPr>
              <a:t>RET</a:t>
            </a:r>
            <a:endParaRPr lang="en-US" sz="1200" b="1" dirty="0" smtClean="0">
              <a:solidFill>
                <a:srgbClr val="000000"/>
              </a:solidFill>
              <a:latin typeface="Symbol" pitchFamily="18" charset="2"/>
            </a:endParaRPr>
          </a:p>
        </p:txBody>
      </p:sp>
      <p:cxnSp>
        <p:nvCxnSpPr>
          <p:cNvPr id="36" name="Straight Arrow Connector 35"/>
          <p:cNvCxnSpPr/>
          <p:nvPr/>
        </p:nvCxnSpPr>
        <p:spPr bwMode="auto">
          <a:xfrm flipV="1">
            <a:off x="1065175" y="1342589"/>
            <a:ext cx="0" cy="4118402"/>
          </a:xfrm>
          <a:prstGeom prst="straightConnector1">
            <a:avLst/>
          </a:prstGeom>
          <a:noFill/>
          <a:ln w="38100" cap="flat" cmpd="sng" algn="ctr">
            <a:solidFill>
              <a:schemeClr val="tx1"/>
            </a:solidFill>
            <a:prstDash val="solid"/>
            <a:round/>
            <a:headEnd type="none" w="med" len="med"/>
            <a:tailEnd type="arrow"/>
          </a:ln>
          <a:effectLst/>
        </p:spPr>
      </p:cxnSp>
      <p:cxnSp>
        <p:nvCxnSpPr>
          <p:cNvPr id="37" name="Straight Connector 36"/>
          <p:cNvCxnSpPr/>
          <p:nvPr/>
        </p:nvCxnSpPr>
        <p:spPr bwMode="auto">
          <a:xfrm>
            <a:off x="7033435" y="1356877"/>
            <a:ext cx="0" cy="4091269"/>
          </a:xfrm>
          <a:prstGeom prst="line">
            <a:avLst/>
          </a:prstGeom>
          <a:noFill/>
          <a:ln w="28575" cap="flat" cmpd="sng" algn="ctr">
            <a:solidFill>
              <a:schemeClr val="tx1"/>
            </a:solidFill>
            <a:prstDash val="sysDash"/>
            <a:round/>
            <a:headEnd type="none" w="med" len="med"/>
            <a:tailEnd type="none" w="med" len="med"/>
          </a:ln>
          <a:effectLst/>
        </p:spPr>
      </p:cxnSp>
      <p:sp>
        <p:nvSpPr>
          <p:cNvPr id="38" name="Rounded Rectangle 37"/>
          <p:cNvSpPr/>
          <p:nvPr/>
        </p:nvSpPr>
        <p:spPr bwMode="auto">
          <a:xfrm>
            <a:off x="3609782" y="1441445"/>
            <a:ext cx="3144571" cy="593239"/>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Extrapolating Past Trends</a:t>
            </a:r>
            <a:r>
              <a:rPr kumimoji="0" lang="en-US" sz="1600" b="1" i="0" u="none" strike="noStrike" cap="none" normalizeH="0" dirty="0" smtClean="0">
                <a:ln>
                  <a:noFill/>
                </a:ln>
                <a:solidFill>
                  <a:srgbClr val="000000"/>
                </a:solidFill>
                <a:effectLst/>
                <a:latin typeface="Arial" charset="0"/>
                <a:ea typeface="MS PGothic" pitchFamily="34" charset="-128"/>
              </a:rPr>
              <a:t> OK</a:t>
            </a:r>
            <a:endParaRPr kumimoji="0" lang="en-US" sz="1600" b="1" i="0" u="none" strike="noStrike" cap="none" normalizeH="0" baseline="0" dirty="0" smtClean="0">
              <a:ln>
                <a:noFill/>
              </a:ln>
              <a:solidFill>
                <a:srgbClr val="000000"/>
              </a:solidFill>
              <a:effectLst/>
              <a:latin typeface="Arial" charset="0"/>
              <a:ea typeface="MS PGothic" pitchFamily="34" charset="-128"/>
            </a:endParaRPr>
          </a:p>
        </p:txBody>
      </p:sp>
      <p:sp>
        <p:nvSpPr>
          <p:cNvPr id="39" name="Rounded Rectangle 38"/>
          <p:cNvSpPr/>
          <p:nvPr/>
        </p:nvSpPr>
        <p:spPr bwMode="auto">
          <a:xfrm>
            <a:off x="4267667" y="2312445"/>
            <a:ext cx="1828800" cy="287988"/>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Delay ~ CV/I</a:t>
            </a:r>
          </a:p>
        </p:txBody>
      </p:sp>
      <p:sp>
        <p:nvSpPr>
          <p:cNvPr id="40" name="Rounded Rectangle 39"/>
          <p:cNvSpPr/>
          <p:nvPr/>
        </p:nvSpPr>
        <p:spPr bwMode="auto">
          <a:xfrm>
            <a:off x="4267667" y="3254594"/>
            <a:ext cx="1828800" cy="287988"/>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Area ~ Pitch</a:t>
            </a:r>
            <a:r>
              <a:rPr kumimoji="0" lang="en-US" sz="1600" b="1" i="0" u="none" strike="noStrike" cap="none" normalizeH="0" baseline="30000" dirty="0" smtClean="0">
                <a:ln>
                  <a:noFill/>
                </a:ln>
                <a:solidFill>
                  <a:srgbClr val="000000"/>
                </a:solidFill>
                <a:effectLst/>
                <a:latin typeface="Arial" charset="0"/>
                <a:ea typeface="MS PGothic" pitchFamily="34" charset="-128"/>
              </a:rPr>
              <a:t>2</a:t>
            </a:r>
          </a:p>
        </p:txBody>
      </p:sp>
      <p:sp>
        <p:nvSpPr>
          <p:cNvPr id="41" name="Rounded Rectangle 40"/>
          <p:cNvSpPr/>
          <p:nvPr/>
        </p:nvSpPr>
        <p:spPr bwMode="auto">
          <a:xfrm>
            <a:off x="4267667" y="2783519"/>
            <a:ext cx="1828800" cy="287988"/>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Power ~ </a:t>
            </a:r>
            <a:r>
              <a:rPr kumimoji="0" lang="en-US" sz="1600" b="1" i="0" u="none" strike="noStrike" cap="none" normalizeH="0" dirty="0" smtClean="0">
                <a:ln>
                  <a:noFill/>
                </a:ln>
                <a:solidFill>
                  <a:srgbClr val="000000"/>
                </a:solidFill>
                <a:effectLst/>
                <a:latin typeface="Arial" charset="0"/>
                <a:ea typeface="MS PGothic" pitchFamily="34" charset="-128"/>
              </a:rPr>
              <a:t>CV</a:t>
            </a:r>
            <a:r>
              <a:rPr kumimoji="0" lang="en-US" sz="1600" b="1" i="0" u="none" strike="noStrike" cap="none" normalizeH="0" baseline="30000" dirty="0" smtClean="0">
                <a:ln>
                  <a:noFill/>
                </a:ln>
                <a:solidFill>
                  <a:srgbClr val="000000"/>
                </a:solidFill>
                <a:effectLst/>
                <a:latin typeface="Arial" charset="0"/>
                <a:ea typeface="MS PGothic" pitchFamily="34" charset="-128"/>
              </a:rPr>
              <a:t>2</a:t>
            </a:r>
            <a:r>
              <a:rPr kumimoji="0" lang="en-US" sz="1600" b="1" i="0" u="none" strike="noStrike" cap="none" normalizeH="0" dirty="0" smtClean="0">
                <a:ln>
                  <a:noFill/>
                </a:ln>
                <a:solidFill>
                  <a:srgbClr val="000000"/>
                </a:solidFill>
                <a:effectLst/>
                <a:latin typeface="Arial" charset="0"/>
                <a:ea typeface="MS PGothic" pitchFamily="34" charset="-128"/>
              </a:rPr>
              <a:t>f</a:t>
            </a:r>
            <a:endParaRPr kumimoji="0" lang="en-US" sz="1600" b="1" i="0" u="none" strike="noStrike" cap="none" normalizeH="0" baseline="0" dirty="0" smtClean="0">
              <a:ln>
                <a:noFill/>
              </a:ln>
              <a:solidFill>
                <a:srgbClr val="000000"/>
              </a:solidFill>
              <a:effectLst/>
              <a:latin typeface="Arial" charset="0"/>
              <a:ea typeface="MS PGothic" pitchFamily="34" charset="-128"/>
            </a:endParaRPr>
          </a:p>
        </p:txBody>
      </p:sp>
    </p:spTree>
    <p:extLst>
      <p:ext uri="{BB962C8B-B14F-4D97-AF65-F5344CB8AC3E}">
        <p14:creationId xmlns:p14="http://schemas.microsoft.com/office/powerpoint/2010/main" val="5327991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Technology Scaling Trends</a:t>
            </a:r>
            <a:endParaRPr lang="en-US" dirty="0"/>
          </a:p>
        </p:txBody>
      </p:sp>
      <p:cxnSp>
        <p:nvCxnSpPr>
          <p:cNvPr id="5" name="Straight Arrow Connector 4"/>
          <p:cNvCxnSpPr/>
          <p:nvPr/>
        </p:nvCxnSpPr>
        <p:spPr bwMode="auto">
          <a:xfrm>
            <a:off x="1065175" y="5460989"/>
            <a:ext cx="7560317" cy="0"/>
          </a:xfrm>
          <a:prstGeom prst="straightConnector1">
            <a:avLst/>
          </a:prstGeom>
          <a:noFill/>
          <a:ln w="38100" cap="flat" cmpd="sng" algn="ctr">
            <a:solidFill>
              <a:schemeClr val="tx1"/>
            </a:solidFill>
            <a:prstDash val="solid"/>
            <a:round/>
            <a:headEnd type="none" w="med" len="med"/>
            <a:tailEnd type="arrow"/>
          </a:ln>
          <a:effectLst/>
        </p:spPr>
      </p:cxnSp>
      <p:cxnSp>
        <p:nvCxnSpPr>
          <p:cNvPr id="6" name="Straight Arrow Connector 5"/>
          <p:cNvCxnSpPr/>
          <p:nvPr/>
        </p:nvCxnSpPr>
        <p:spPr bwMode="auto">
          <a:xfrm>
            <a:off x="2457562" y="5366116"/>
            <a:ext cx="0" cy="232911"/>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7" name="Straight Arrow Connector 6"/>
          <p:cNvCxnSpPr/>
          <p:nvPr/>
        </p:nvCxnSpPr>
        <p:spPr bwMode="auto">
          <a:xfrm>
            <a:off x="3844891" y="5366115"/>
            <a:ext cx="0" cy="232912"/>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8" name="Straight Arrow Connector 7"/>
          <p:cNvCxnSpPr/>
          <p:nvPr/>
        </p:nvCxnSpPr>
        <p:spPr bwMode="auto">
          <a:xfrm>
            <a:off x="5232220" y="5366114"/>
            <a:ext cx="0" cy="232913"/>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9" name="Straight Arrow Connector 8"/>
          <p:cNvCxnSpPr/>
          <p:nvPr/>
        </p:nvCxnSpPr>
        <p:spPr bwMode="auto">
          <a:xfrm>
            <a:off x="6619549" y="5354611"/>
            <a:ext cx="0" cy="244416"/>
          </a:xfrm>
          <a:prstGeom prst="straightConnector1">
            <a:avLst/>
          </a:prstGeom>
          <a:noFill/>
          <a:ln w="19050" cap="flat" cmpd="sng" algn="ctr">
            <a:solidFill>
              <a:schemeClr val="tx1"/>
            </a:solidFill>
            <a:prstDash val="solid"/>
            <a:round/>
            <a:headEnd type="none" w="med" len="med"/>
            <a:tailEnd type="none" w="med" len="med"/>
          </a:ln>
          <a:effectLst/>
        </p:spPr>
      </p:cxnSp>
      <p:sp>
        <p:nvSpPr>
          <p:cNvPr id="10" name="TextBox 9"/>
          <p:cNvSpPr txBox="1"/>
          <p:nvPr/>
        </p:nvSpPr>
        <p:spPr>
          <a:xfrm>
            <a:off x="2109436" y="5613402"/>
            <a:ext cx="697627" cy="369332"/>
          </a:xfrm>
          <a:prstGeom prst="rect">
            <a:avLst/>
          </a:prstGeom>
          <a:noFill/>
        </p:spPr>
        <p:txBody>
          <a:bodyPr wrap="none" rtlCol="0">
            <a:spAutoFit/>
          </a:bodyPr>
          <a:lstStyle/>
          <a:p>
            <a:r>
              <a:rPr lang="en-US" dirty="0" smtClean="0"/>
              <a:t>1980</a:t>
            </a:r>
            <a:endParaRPr lang="en-US" dirty="0"/>
          </a:p>
        </p:txBody>
      </p:sp>
      <p:sp>
        <p:nvSpPr>
          <p:cNvPr id="11" name="TextBox 10"/>
          <p:cNvSpPr txBox="1"/>
          <p:nvPr/>
        </p:nvSpPr>
        <p:spPr>
          <a:xfrm>
            <a:off x="3511741" y="5613402"/>
            <a:ext cx="697627" cy="369332"/>
          </a:xfrm>
          <a:prstGeom prst="rect">
            <a:avLst/>
          </a:prstGeom>
          <a:noFill/>
        </p:spPr>
        <p:txBody>
          <a:bodyPr wrap="none" rtlCol="0">
            <a:spAutoFit/>
          </a:bodyPr>
          <a:lstStyle/>
          <a:p>
            <a:r>
              <a:rPr lang="en-US" dirty="0" smtClean="0"/>
              <a:t>1990</a:t>
            </a:r>
            <a:endParaRPr lang="en-US" dirty="0"/>
          </a:p>
        </p:txBody>
      </p:sp>
      <p:sp>
        <p:nvSpPr>
          <p:cNvPr id="12" name="TextBox 11"/>
          <p:cNvSpPr txBox="1"/>
          <p:nvPr/>
        </p:nvSpPr>
        <p:spPr>
          <a:xfrm>
            <a:off x="4914046" y="5613402"/>
            <a:ext cx="697627" cy="369332"/>
          </a:xfrm>
          <a:prstGeom prst="rect">
            <a:avLst/>
          </a:prstGeom>
          <a:noFill/>
        </p:spPr>
        <p:txBody>
          <a:bodyPr wrap="none" rtlCol="0">
            <a:spAutoFit/>
          </a:bodyPr>
          <a:lstStyle/>
          <a:p>
            <a:r>
              <a:rPr lang="en-US" dirty="0" smtClean="0"/>
              <a:t>2000</a:t>
            </a:r>
            <a:endParaRPr lang="en-US" dirty="0"/>
          </a:p>
        </p:txBody>
      </p:sp>
      <p:sp>
        <p:nvSpPr>
          <p:cNvPr id="13" name="TextBox 12"/>
          <p:cNvSpPr txBox="1"/>
          <p:nvPr/>
        </p:nvSpPr>
        <p:spPr>
          <a:xfrm>
            <a:off x="6287776" y="5613402"/>
            <a:ext cx="697627" cy="369332"/>
          </a:xfrm>
          <a:prstGeom prst="rect">
            <a:avLst/>
          </a:prstGeom>
          <a:noFill/>
        </p:spPr>
        <p:txBody>
          <a:bodyPr wrap="none" rtlCol="0">
            <a:spAutoFit/>
          </a:bodyPr>
          <a:lstStyle/>
          <a:p>
            <a:r>
              <a:rPr lang="en-US" dirty="0" smtClean="0"/>
              <a:t>2010</a:t>
            </a:r>
            <a:endParaRPr lang="en-US" dirty="0"/>
          </a:p>
        </p:txBody>
      </p:sp>
      <p:cxnSp>
        <p:nvCxnSpPr>
          <p:cNvPr id="14" name="Straight Arrow Connector 13"/>
          <p:cNvCxnSpPr/>
          <p:nvPr/>
        </p:nvCxnSpPr>
        <p:spPr bwMode="auto">
          <a:xfrm>
            <a:off x="1070233" y="5366116"/>
            <a:ext cx="0" cy="232911"/>
          </a:xfrm>
          <a:prstGeom prst="straightConnector1">
            <a:avLst/>
          </a:prstGeom>
          <a:noFill/>
          <a:ln w="19050" cap="flat" cmpd="sng" algn="ctr">
            <a:solidFill>
              <a:schemeClr val="tx1"/>
            </a:solidFill>
            <a:prstDash val="solid"/>
            <a:round/>
            <a:headEnd type="none" w="med" len="med"/>
            <a:tailEnd type="none" w="med" len="med"/>
          </a:ln>
          <a:effectLst/>
        </p:spPr>
      </p:cxnSp>
      <p:sp>
        <p:nvSpPr>
          <p:cNvPr id="15" name="TextBox 14"/>
          <p:cNvSpPr txBox="1"/>
          <p:nvPr/>
        </p:nvSpPr>
        <p:spPr>
          <a:xfrm>
            <a:off x="707131" y="5613404"/>
            <a:ext cx="697627" cy="369332"/>
          </a:xfrm>
          <a:prstGeom prst="rect">
            <a:avLst/>
          </a:prstGeom>
          <a:noFill/>
        </p:spPr>
        <p:txBody>
          <a:bodyPr wrap="none" rtlCol="0">
            <a:spAutoFit/>
          </a:bodyPr>
          <a:lstStyle/>
          <a:p>
            <a:r>
              <a:rPr lang="en-US" dirty="0" smtClean="0"/>
              <a:t>1970</a:t>
            </a:r>
            <a:endParaRPr lang="en-US" dirty="0"/>
          </a:p>
        </p:txBody>
      </p:sp>
      <p:sp>
        <p:nvSpPr>
          <p:cNvPr id="16" name="TextBox 15"/>
          <p:cNvSpPr txBox="1"/>
          <p:nvPr/>
        </p:nvSpPr>
        <p:spPr>
          <a:xfrm rot="16200000">
            <a:off x="-392329" y="3131718"/>
            <a:ext cx="2122697" cy="523220"/>
          </a:xfrm>
          <a:prstGeom prst="rect">
            <a:avLst/>
          </a:prstGeom>
          <a:noFill/>
        </p:spPr>
        <p:txBody>
          <a:bodyPr wrap="none" rtlCol="0">
            <a:spAutoFit/>
          </a:bodyPr>
          <a:lstStyle/>
          <a:p>
            <a:r>
              <a:rPr lang="en-US" sz="2800" dirty="0" smtClean="0">
                <a:solidFill>
                  <a:srgbClr val="0000FF"/>
                </a:solidFill>
              </a:rPr>
              <a:t>Complexity</a:t>
            </a:r>
            <a:endParaRPr lang="en-US" sz="2800" dirty="0">
              <a:solidFill>
                <a:srgbClr val="0000FF"/>
              </a:solidFill>
            </a:endParaRPr>
          </a:p>
        </p:txBody>
      </p:sp>
      <p:sp>
        <p:nvSpPr>
          <p:cNvPr id="17" name="Rounded Rectangle 16"/>
          <p:cNvSpPr/>
          <p:nvPr/>
        </p:nvSpPr>
        <p:spPr bwMode="auto">
          <a:xfrm>
            <a:off x="1176562" y="2037204"/>
            <a:ext cx="2099158" cy="134137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18" name="Rounded Rectangle 17"/>
          <p:cNvSpPr/>
          <p:nvPr/>
        </p:nvSpPr>
        <p:spPr bwMode="auto">
          <a:xfrm>
            <a:off x="1323967" y="2960223"/>
            <a:ext cx="365760" cy="27432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19" name="Rounded Rectangle 18"/>
          <p:cNvSpPr/>
          <p:nvPr/>
        </p:nvSpPr>
        <p:spPr bwMode="auto">
          <a:xfrm>
            <a:off x="1323966" y="2561721"/>
            <a:ext cx="365760" cy="274320"/>
          </a:xfrm>
          <a:prstGeom prst="roundRect">
            <a:avLst/>
          </a:prstGeom>
          <a:solidFill>
            <a:srgbClr val="CCECFF"/>
          </a:solidFill>
          <a:ln w="19050" cap="flat" cmpd="sng" algn="ctr">
            <a:solidFill>
              <a:srgbClr val="0000FF"/>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20" name="Rounded Rectangle 19"/>
          <p:cNvSpPr/>
          <p:nvPr/>
        </p:nvSpPr>
        <p:spPr bwMode="auto">
          <a:xfrm>
            <a:off x="1323967" y="2163220"/>
            <a:ext cx="365760" cy="274320"/>
          </a:xfrm>
          <a:prstGeom prst="roundRect">
            <a:avLst/>
          </a:prstGeom>
          <a:solidFill>
            <a:srgbClr val="CCFFCC"/>
          </a:solidFill>
          <a:ln w="19050" cap="flat" cmpd="sng" algn="ctr">
            <a:solidFill>
              <a:srgbClr val="00B05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21" name="TextBox 20"/>
          <p:cNvSpPr txBox="1"/>
          <p:nvPr/>
        </p:nvSpPr>
        <p:spPr>
          <a:xfrm>
            <a:off x="1749867" y="2919247"/>
            <a:ext cx="1317412" cy="369332"/>
          </a:xfrm>
          <a:prstGeom prst="rect">
            <a:avLst/>
          </a:prstGeom>
          <a:noFill/>
        </p:spPr>
        <p:txBody>
          <a:bodyPr wrap="none" rtlCol="0">
            <a:spAutoFit/>
          </a:bodyPr>
          <a:lstStyle/>
          <a:p>
            <a:r>
              <a:rPr lang="en-US" dirty="0" smtClean="0"/>
              <a:t>Transistors</a:t>
            </a:r>
            <a:endParaRPr lang="en-US" dirty="0"/>
          </a:p>
        </p:txBody>
      </p:sp>
      <p:sp>
        <p:nvSpPr>
          <p:cNvPr id="22" name="TextBox 21"/>
          <p:cNvSpPr txBox="1"/>
          <p:nvPr/>
        </p:nvSpPr>
        <p:spPr>
          <a:xfrm>
            <a:off x="1749866" y="2527726"/>
            <a:ext cx="1236236" cy="369332"/>
          </a:xfrm>
          <a:prstGeom prst="rect">
            <a:avLst/>
          </a:prstGeom>
          <a:noFill/>
        </p:spPr>
        <p:txBody>
          <a:bodyPr wrap="none" rtlCol="0">
            <a:spAutoFit/>
          </a:bodyPr>
          <a:lstStyle/>
          <a:p>
            <a:r>
              <a:rPr lang="en-US" dirty="0" smtClean="0"/>
              <a:t>Patterning</a:t>
            </a:r>
            <a:endParaRPr lang="en-US" dirty="0"/>
          </a:p>
        </p:txBody>
      </p:sp>
      <p:sp>
        <p:nvSpPr>
          <p:cNvPr id="23" name="TextBox 22"/>
          <p:cNvSpPr txBox="1"/>
          <p:nvPr/>
        </p:nvSpPr>
        <p:spPr>
          <a:xfrm>
            <a:off x="1749867" y="2142604"/>
            <a:ext cx="1454244" cy="369332"/>
          </a:xfrm>
          <a:prstGeom prst="rect">
            <a:avLst/>
          </a:prstGeom>
          <a:noFill/>
        </p:spPr>
        <p:txBody>
          <a:bodyPr wrap="none" rtlCol="0">
            <a:spAutoFit/>
          </a:bodyPr>
          <a:lstStyle/>
          <a:p>
            <a:r>
              <a:rPr lang="en-US" dirty="0" smtClean="0"/>
              <a:t>Interconnect</a:t>
            </a:r>
          </a:p>
        </p:txBody>
      </p:sp>
      <p:sp>
        <p:nvSpPr>
          <p:cNvPr id="24" name="Rounded Rectangle 23"/>
          <p:cNvSpPr/>
          <p:nvPr/>
        </p:nvSpPr>
        <p:spPr bwMode="auto">
          <a:xfrm>
            <a:off x="1079790" y="5017030"/>
            <a:ext cx="3593822" cy="192779"/>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Al wires</a:t>
            </a:r>
          </a:p>
        </p:txBody>
      </p:sp>
      <p:sp>
        <p:nvSpPr>
          <p:cNvPr id="25" name="Rounded Rectangle 24"/>
          <p:cNvSpPr/>
          <p:nvPr/>
        </p:nvSpPr>
        <p:spPr bwMode="auto">
          <a:xfrm>
            <a:off x="1580788" y="4414594"/>
            <a:ext cx="838042" cy="179482"/>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NMOS</a:t>
            </a:r>
          </a:p>
        </p:txBody>
      </p:sp>
      <p:cxnSp>
        <p:nvCxnSpPr>
          <p:cNvPr id="26" name="Straight Arrow Connector 25"/>
          <p:cNvCxnSpPr/>
          <p:nvPr/>
        </p:nvCxnSpPr>
        <p:spPr bwMode="auto">
          <a:xfrm>
            <a:off x="8006876" y="5354611"/>
            <a:ext cx="0" cy="244416"/>
          </a:xfrm>
          <a:prstGeom prst="straightConnector1">
            <a:avLst/>
          </a:prstGeom>
          <a:noFill/>
          <a:ln w="19050" cap="flat" cmpd="sng" algn="ctr">
            <a:solidFill>
              <a:schemeClr val="tx1"/>
            </a:solidFill>
            <a:prstDash val="solid"/>
            <a:round/>
            <a:headEnd type="none" w="med" len="med"/>
            <a:tailEnd type="none" w="med" len="med"/>
          </a:ln>
          <a:effectLst/>
        </p:spPr>
      </p:cxnSp>
      <p:sp>
        <p:nvSpPr>
          <p:cNvPr id="27" name="TextBox 26"/>
          <p:cNvSpPr txBox="1"/>
          <p:nvPr/>
        </p:nvSpPr>
        <p:spPr>
          <a:xfrm>
            <a:off x="7663490" y="5613402"/>
            <a:ext cx="697627" cy="369332"/>
          </a:xfrm>
          <a:prstGeom prst="rect">
            <a:avLst/>
          </a:prstGeom>
          <a:noFill/>
        </p:spPr>
        <p:txBody>
          <a:bodyPr wrap="none" rtlCol="0">
            <a:spAutoFit/>
          </a:bodyPr>
          <a:lstStyle/>
          <a:p>
            <a:r>
              <a:rPr lang="en-US" dirty="0" smtClean="0"/>
              <a:t>2020</a:t>
            </a:r>
            <a:endParaRPr lang="en-US" dirty="0"/>
          </a:p>
        </p:txBody>
      </p:sp>
      <p:sp>
        <p:nvSpPr>
          <p:cNvPr id="28" name="Rounded Rectangle 27"/>
          <p:cNvSpPr/>
          <p:nvPr/>
        </p:nvSpPr>
        <p:spPr bwMode="auto">
          <a:xfrm>
            <a:off x="2428290" y="4307014"/>
            <a:ext cx="3464522" cy="179391"/>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Planar CMOS</a:t>
            </a:r>
          </a:p>
        </p:txBody>
      </p:sp>
      <p:sp>
        <p:nvSpPr>
          <p:cNvPr id="29" name="Rounded Rectangle 28"/>
          <p:cNvSpPr/>
          <p:nvPr/>
        </p:nvSpPr>
        <p:spPr bwMode="auto">
          <a:xfrm>
            <a:off x="6147758" y="3915761"/>
            <a:ext cx="952357" cy="18288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HKMG</a:t>
            </a:r>
          </a:p>
        </p:txBody>
      </p:sp>
      <p:sp>
        <p:nvSpPr>
          <p:cNvPr id="30" name="Rounded Rectangle 29"/>
          <p:cNvSpPr/>
          <p:nvPr/>
        </p:nvSpPr>
        <p:spPr bwMode="auto">
          <a:xfrm>
            <a:off x="5892812" y="4104929"/>
            <a:ext cx="1207303" cy="18288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Strain</a:t>
            </a:r>
          </a:p>
        </p:txBody>
      </p:sp>
      <p:sp>
        <p:nvSpPr>
          <p:cNvPr id="31" name="Rounded Rectangle 30"/>
          <p:cNvSpPr/>
          <p:nvPr/>
        </p:nvSpPr>
        <p:spPr bwMode="auto">
          <a:xfrm>
            <a:off x="4695944" y="4893746"/>
            <a:ext cx="2404171" cy="182880"/>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CU wires</a:t>
            </a:r>
          </a:p>
        </p:txBody>
      </p:sp>
      <p:sp>
        <p:nvSpPr>
          <p:cNvPr id="32" name="Rounded Rectangle 31"/>
          <p:cNvSpPr/>
          <p:nvPr/>
        </p:nvSpPr>
        <p:spPr bwMode="auto">
          <a:xfrm>
            <a:off x="1065173" y="4431183"/>
            <a:ext cx="515615" cy="206962"/>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PMOS</a:t>
            </a:r>
          </a:p>
        </p:txBody>
      </p:sp>
      <p:sp>
        <p:nvSpPr>
          <p:cNvPr id="33" name="Rounded Rectangle 32"/>
          <p:cNvSpPr/>
          <p:nvPr/>
        </p:nvSpPr>
        <p:spPr bwMode="auto">
          <a:xfrm>
            <a:off x="1062950" y="4665885"/>
            <a:ext cx="3782383" cy="18288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rPr>
              <a:t>LE, ~</a:t>
            </a:r>
            <a:r>
              <a:rPr lang="en-US" sz="1200" b="1" dirty="0" smtClean="0">
                <a:solidFill>
                  <a:srgbClr val="000000"/>
                </a:solidFill>
                <a:latin typeface="Symbol" pitchFamily="18" charset="2"/>
              </a:rPr>
              <a:t>l</a:t>
            </a:r>
          </a:p>
        </p:txBody>
      </p:sp>
      <p:sp>
        <p:nvSpPr>
          <p:cNvPr id="34" name="Rounded Rectangle 33"/>
          <p:cNvSpPr/>
          <p:nvPr/>
        </p:nvSpPr>
        <p:spPr bwMode="auto">
          <a:xfrm>
            <a:off x="4867665" y="4509055"/>
            <a:ext cx="2232450" cy="18288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rPr>
              <a:t>LE, &lt;</a:t>
            </a:r>
            <a:r>
              <a:rPr lang="en-US" sz="1200" b="1" dirty="0" smtClean="0">
                <a:solidFill>
                  <a:srgbClr val="000000"/>
                </a:solidFill>
                <a:latin typeface="Symbol" pitchFamily="18" charset="2"/>
              </a:rPr>
              <a:t>l</a:t>
            </a:r>
          </a:p>
        </p:txBody>
      </p:sp>
      <p:sp>
        <p:nvSpPr>
          <p:cNvPr id="35" name="Rounded Rectangle 34"/>
          <p:cNvSpPr/>
          <p:nvPr/>
        </p:nvSpPr>
        <p:spPr bwMode="auto">
          <a:xfrm>
            <a:off x="6027435" y="4305867"/>
            <a:ext cx="1072680" cy="201168"/>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Strong</a:t>
            </a:r>
            <a:r>
              <a:rPr lang="en-US" sz="1400" b="1" dirty="0" smtClean="0">
                <a:solidFill>
                  <a:srgbClr val="000000"/>
                </a:solidFill>
                <a:ea typeface="MS PGothic" pitchFamily="34" charset="-128"/>
              </a:rPr>
              <a:t> </a:t>
            </a:r>
            <a:r>
              <a:rPr lang="en-US" sz="1200" b="1" dirty="0" smtClean="0">
                <a:solidFill>
                  <a:srgbClr val="000000"/>
                </a:solidFill>
              </a:rPr>
              <a:t>RET</a:t>
            </a:r>
            <a:endParaRPr lang="en-US" sz="1200" b="1" dirty="0" smtClean="0">
              <a:solidFill>
                <a:srgbClr val="000000"/>
              </a:solidFill>
              <a:latin typeface="Symbol" pitchFamily="18" charset="2"/>
            </a:endParaRPr>
          </a:p>
        </p:txBody>
      </p:sp>
      <p:cxnSp>
        <p:nvCxnSpPr>
          <p:cNvPr id="36" name="Straight Arrow Connector 35"/>
          <p:cNvCxnSpPr/>
          <p:nvPr/>
        </p:nvCxnSpPr>
        <p:spPr bwMode="auto">
          <a:xfrm flipV="1">
            <a:off x="1065175" y="1342589"/>
            <a:ext cx="0" cy="4118402"/>
          </a:xfrm>
          <a:prstGeom prst="straightConnector1">
            <a:avLst/>
          </a:prstGeom>
          <a:noFill/>
          <a:ln w="38100" cap="flat" cmpd="sng" algn="ctr">
            <a:solidFill>
              <a:schemeClr val="tx1"/>
            </a:solidFill>
            <a:prstDash val="solid"/>
            <a:round/>
            <a:headEnd type="none" w="med" len="med"/>
            <a:tailEnd type="arrow"/>
          </a:ln>
          <a:effectLst/>
        </p:spPr>
      </p:cxnSp>
      <p:cxnSp>
        <p:nvCxnSpPr>
          <p:cNvPr id="37" name="Straight Connector 36"/>
          <p:cNvCxnSpPr/>
          <p:nvPr/>
        </p:nvCxnSpPr>
        <p:spPr bwMode="auto">
          <a:xfrm>
            <a:off x="7033435" y="1356877"/>
            <a:ext cx="0" cy="4091269"/>
          </a:xfrm>
          <a:prstGeom prst="line">
            <a:avLst/>
          </a:prstGeom>
          <a:noFill/>
          <a:ln w="28575" cap="flat" cmpd="sng" algn="ctr">
            <a:solidFill>
              <a:schemeClr val="tx1"/>
            </a:solidFill>
            <a:prstDash val="sysDash"/>
            <a:round/>
            <a:headEnd type="none" w="med" len="med"/>
            <a:tailEnd type="none" w="med" len="med"/>
          </a:ln>
          <a:effectLst/>
        </p:spPr>
      </p:cxnSp>
      <p:sp>
        <p:nvSpPr>
          <p:cNvPr id="38" name="Rounded Rectangle 37"/>
          <p:cNvSpPr/>
          <p:nvPr/>
        </p:nvSpPr>
        <p:spPr bwMode="auto">
          <a:xfrm>
            <a:off x="3609782" y="1441445"/>
            <a:ext cx="3144571" cy="593239"/>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Extrapolating Past Trends</a:t>
            </a:r>
            <a:r>
              <a:rPr kumimoji="0" lang="en-US" sz="1600" b="1" i="0" u="none" strike="noStrike" cap="none" normalizeH="0" dirty="0" smtClean="0">
                <a:ln>
                  <a:noFill/>
                </a:ln>
                <a:solidFill>
                  <a:srgbClr val="000000"/>
                </a:solidFill>
                <a:effectLst/>
                <a:latin typeface="Arial" charset="0"/>
                <a:ea typeface="MS PGothic" pitchFamily="34" charset="-128"/>
              </a:rPr>
              <a:t> OK</a:t>
            </a:r>
            <a:endParaRPr kumimoji="0" lang="en-US" sz="1600" b="1" i="0" u="none" strike="noStrike" cap="none" normalizeH="0" baseline="0" dirty="0" smtClean="0">
              <a:ln>
                <a:noFill/>
              </a:ln>
              <a:solidFill>
                <a:srgbClr val="000000"/>
              </a:solidFill>
              <a:effectLst/>
              <a:latin typeface="Arial" charset="0"/>
              <a:ea typeface="MS PGothic" pitchFamily="34" charset="-128"/>
            </a:endParaRPr>
          </a:p>
        </p:txBody>
      </p:sp>
      <p:sp>
        <p:nvSpPr>
          <p:cNvPr id="39" name="Rounded Rectangle 38"/>
          <p:cNvSpPr/>
          <p:nvPr/>
        </p:nvSpPr>
        <p:spPr bwMode="auto">
          <a:xfrm>
            <a:off x="4267667" y="2312445"/>
            <a:ext cx="1828800" cy="287988"/>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Delay ~ CV/I</a:t>
            </a:r>
          </a:p>
        </p:txBody>
      </p:sp>
      <p:sp>
        <p:nvSpPr>
          <p:cNvPr id="40" name="Rounded Rectangle 39"/>
          <p:cNvSpPr/>
          <p:nvPr/>
        </p:nvSpPr>
        <p:spPr bwMode="auto">
          <a:xfrm>
            <a:off x="4267667" y="3254594"/>
            <a:ext cx="1828800" cy="287988"/>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Area ~ Pitch</a:t>
            </a:r>
            <a:r>
              <a:rPr kumimoji="0" lang="en-US" sz="1600" b="1" i="0" u="none" strike="noStrike" cap="none" normalizeH="0" baseline="30000" dirty="0" smtClean="0">
                <a:ln>
                  <a:noFill/>
                </a:ln>
                <a:solidFill>
                  <a:srgbClr val="000000"/>
                </a:solidFill>
                <a:effectLst/>
                <a:latin typeface="Arial" charset="0"/>
                <a:ea typeface="MS PGothic" pitchFamily="34" charset="-128"/>
              </a:rPr>
              <a:t>2</a:t>
            </a:r>
          </a:p>
        </p:txBody>
      </p:sp>
      <p:sp>
        <p:nvSpPr>
          <p:cNvPr id="41" name="Rounded Rectangle 40"/>
          <p:cNvSpPr/>
          <p:nvPr/>
        </p:nvSpPr>
        <p:spPr bwMode="auto">
          <a:xfrm>
            <a:off x="4267667" y="2783519"/>
            <a:ext cx="1828800" cy="287988"/>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Power ~ </a:t>
            </a:r>
            <a:r>
              <a:rPr kumimoji="0" lang="en-US" sz="1600" b="1" i="0" u="none" strike="noStrike" cap="none" normalizeH="0" dirty="0" smtClean="0">
                <a:ln>
                  <a:noFill/>
                </a:ln>
                <a:solidFill>
                  <a:srgbClr val="000000"/>
                </a:solidFill>
                <a:effectLst/>
                <a:latin typeface="Arial" charset="0"/>
                <a:ea typeface="MS PGothic" pitchFamily="34" charset="-128"/>
              </a:rPr>
              <a:t>CV</a:t>
            </a:r>
            <a:r>
              <a:rPr kumimoji="0" lang="en-US" sz="1600" b="1" i="0" u="none" strike="noStrike" cap="none" normalizeH="0" baseline="30000" dirty="0" smtClean="0">
                <a:ln>
                  <a:noFill/>
                </a:ln>
                <a:solidFill>
                  <a:srgbClr val="000000"/>
                </a:solidFill>
                <a:effectLst/>
                <a:latin typeface="Arial" charset="0"/>
                <a:ea typeface="MS PGothic" pitchFamily="34" charset="-128"/>
              </a:rPr>
              <a:t>2</a:t>
            </a:r>
            <a:r>
              <a:rPr kumimoji="0" lang="en-US" sz="1600" b="1" i="0" u="none" strike="noStrike" cap="none" normalizeH="0" dirty="0" smtClean="0">
                <a:ln>
                  <a:noFill/>
                </a:ln>
                <a:solidFill>
                  <a:srgbClr val="000000"/>
                </a:solidFill>
                <a:effectLst/>
                <a:latin typeface="Arial" charset="0"/>
                <a:ea typeface="MS PGothic" pitchFamily="34" charset="-128"/>
              </a:rPr>
              <a:t>f</a:t>
            </a:r>
            <a:endParaRPr kumimoji="0" lang="en-US" sz="1600" b="1" i="0" u="none" strike="noStrike" cap="none" normalizeH="0" baseline="0" dirty="0" smtClean="0">
              <a:ln>
                <a:noFill/>
              </a:ln>
              <a:solidFill>
                <a:srgbClr val="000000"/>
              </a:solidFill>
              <a:effectLst/>
              <a:latin typeface="Arial" charset="0"/>
              <a:ea typeface="MS PGothic" pitchFamily="34" charset="-128"/>
            </a:endParaRPr>
          </a:p>
        </p:txBody>
      </p:sp>
      <p:sp>
        <p:nvSpPr>
          <p:cNvPr id="42" name="Rounded Rectangle 41"/>
          <p:cNvSpPr/>
          <p:nvPr/>
        </p:nvSpPr>
        <p:spPr bwMode="auto">
          <a:xfrm>
            <a:off x="7002043" y="3527241"/>
            <a:ext cx="548640" cy="182880"/>
          </a:xfrm>
          <a:prstGeom prst="roundRect">
            <a:avLst/>
          </a:prstGeom>
          <a:gradFill>
            <a:gsLst>
              <a:gs pos="14000">
                <a:schemeClr val="bg1">
                  <a:lumMod val="95000"/>
                </a:schemeClr>
              </a:gs>
              <a:gs pos="100000">
                <a:schemeClr val="accent6">
                  <a:lumMod val="20000"/>
                  <a:lumOff val="80000"/>
                </a:schemeClr>
              </a:gs>
            </a:gsLst>
            <a:path path="circle">
              <a:fillToRect l="100000" b="100000"/>
            </a:path>
          </a:gradFill>
          <a:ln w="19050" cap="flat" cmpd="sng" algn="ctr">
            <a:gradFill flip="none" rotWithShape="1">
              <a:gsLst>
                <a:gs pos="0">
                  <a:schemeClr val="accent2">
                    <a:lumMod val="75000"/>
                  </a:schemeClr>
                </a:gs>
                <a:gs pos="100000">
                  <a:schemeClr val="bg1"/>
                </a:gs>
              </a:gsLst>
              <a:lin ang="0" scaled="1"/>
              <a:tileRect/>
            </a:gra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smtClean="0">
                <a:solidFill>
                  <a:srgbClr val="000000"/>
                </a:solidFill>
                <a:ea typeface="MS PGothic" pitchFamily="34" charset="-128"/>
              </a:rPr>
              <a:t>FinFET</a:t>
            </a:r>
          </a:p>
        </p:txBody>
      </p:sp>
      <p:sp>
        <p:nvSpPr>
          <p:cNvPr id="43" name="Rounded Rectangle 42"/>
          <p:cNvSpPr/>
          <p:nvPr/>
        </p:nvSpPr>
        <p:spPr bwMode="auto">
          <a:xfrm>
            <a:off x="6780075" y="3723568"/>
            <a:ext cx="640080" cy="18288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smtClean="0">
                <a:solidFill>
                  <a:srgbClr val="000000"/>
                </a:solidFill>
                <a:ea typeface="MS PGothic" pitchFamily="34" charset="-128"/>
              </a:rPr>
              <a:t>LELE</a:t>
            </a:r>
          </a:p>
        </p:txBody>
      </p:sp>
    </p:spTree>
    <p:extLst>
      <p:ext uri="{BB962C8B-B14F-4D97-AF65-F5344CB8AC3E}">
        <p14:creationId xmlns:p14="http://schemas.microsoft.com/office/powerpoint/2010/main" val="2417471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p:cNvCxnSpPr/>
          <p:nvPr/>
        </p:nvCxnSpPr>
        <p:spPr bwMode="auto">
          <a:xfrm>
            <a:off x="5741253" y="1287319"/>
            <a:ext cx="0" cy="4091269"/>
          </a:xfrm>
          <a:prstGeom prst="line">
            <a:avLst/>
          </a:prstGeom>
          <a:noFill/>
          <a:ln w="28575" cap="flat" cmpd="sng" algn="ctr">
            <a:solidFill>
              <a:schemeClr val="tx1"/>
            </a:solidFill>
            <a:prstDash val="sysDash"/>
            <a:round/>
            <a:headEnd type="none" w="med" len="med"/>
            <a:tailEnd type="none" w="med" len="med"/>
          </a:ln>
          <a:effectLst/>
        </p:spPr>
      </p:cxnSp>
      <p:sp>
        <p:nvSpPr>
          <p:cNvPr id="53" name="Rounded Rectangle 52"/>
          <p:cNvSpPr/>
          <p:nvPr/>
        </p:nvSpPr>
        <p:spPr bwMode="auto">
          <a:xfrm>
            <a:off x="5710519" y="3453630"/>
            <a:ext cx="612009" cy="182880"/>
          </a:xfrm>
          <a:prstGeom prst="roundRect">
            <a:avLst/>
          </a:prstGeom>
          <a:gradFill>
            <a:gsLst>
              <a:gs pos="14000">
                <a:schemeClr val="bg1">
                  <a:lumMod val="95000"/>
                </a:schemeClr>
              </a:gs>
              <a:gs pos="100000">
                <a:schemeClr val="accent6">
                  <a:lumMod val="20000"/>
                  <a:lumOff val="80000"/>
                </a:schemeClr>
              </a:gs>
            </a:gsLst>
            <a:path path="circle">
              <a:fillToRect l="100000" b="100000"/>
            </a:path>
          </a:gradFill>
          <a:ln w="19050" cap="flat" cmpd="sng" algn="ctr">
            <a:gradFill flip="none" rotWithShape="1">
              <a:gsLst>
                <a:gs pos="0">
                  <a:schemeClr val="accent2">
                    <a:lumMod val="75000"/>
                  </a:schemeClr>
                </a:gs>
                <a:gs pos="100000">
                  <a:schemeClr val="bg1"/>
                </a:gs>
              </a:gsLst>
              <a:lin ang="0" scaled="1"/>
              <a:tileRect/>
            </a:gra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smtClean="0">
                <a:solidFill>
                  <a:srgbClr val="000000"/>
                </a:solidFill>
                <a:ea typeface="MS PGothic" pitchFamily="34" charset="-128"/>
              </a:rPr>
              <a:t>FinFET</a:t>
            </a:r>
          </a:p>
        </p:txBody>
      </p:sp>
      <p:sp>
        <p:nvSpPr>
          <p:cNvPr id="54" name="Rounded Rectangle 53"/>
          <p:cNvSpPr/>
          <p:nvPr/>
        </p:nvSpPr>
        <p:spPr bwMode="auto">
          <a:xfrm>
            <a:off x="5543999" y="3649957"/>
            <a:ext cx="714011" cy="18288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smtClean="0">
                <a:solidFill>
                  <a:srgbClr val="000000"/>
                </a:solidFill>
                <a:ea typeface="MS PGothic" pitchFamily="34" charset="-128"/>
              </a:rPr>
              <a:t>LELE</a:t>
            </a:r>
          </a:p>
        </p:txBody>
      </p:sp>
      <p:sp>
        <p:nvSpPr>
          <p:cNvPr id="2" name="Title 1"/>
          <p:cNvSpPr>
            <a:spLocks noGrp="1"/>
          </p:cNvSpPr>
          <p:nvPr>
            <p:ph type="title"/>
          </p:nvPr>
        </p:nvSpPr>
        <p:spPr/>
        <p:txBody>
          <a:bodyPr/>
          <a:lstStyle/>
          <a:p>
            <a:r>
              <a:rPr lang="en-US" sz="3200" dirty="0" smtClean="0"/>
              <a:t>Technology Complexity Inflection Point?</a:t>
            </a:r>
            <a:endParaRPr lang="en-US" sz="3200" dirty="0"/>
          </a:p>
        </p:txBody>
      </p:sp>
      <p:cxnSp>
        <p:nvCxnSpPr>
          <p:cNvPr id="6" name="Straight Arrow Connector 5"/>
          <p:cNvCxnSpPr/>
          <p:nvPr/>
        </p:nvCxnSpPr>
        <p:spPr bwMode="auto">
          <a:xfrm flipV="1">
            <a:off x="1198576" y="5378588"/>
            <a:ext cx="7215730" cy="12842"/>
          </a:xfrm>
          <a:prstGeom prst="straightConnector1">
            <a:avLst/>
          </a:prstGeom>
          <a:noFill/>
          <a:ln w="38100"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a:off x="2243138" y="5296558"/>
            <a:ext cx="0" cy="232911"/>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8" name="Straight Arrow Connector 7"/>
          <p:cNvCxnSpPr/>
          <p:nvPr/>
        </p:nvCxnSpPr>
        <p:spPr bwMode="auto">
          <a:xfrm>
            <a:off x="3283906" y="5296556"/>
            <a:ext cx="0" cy="232912"/>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9" name="Straight Arrow Connector 8"/>
          <p:cNvCxnSpPr/>
          <p:nvPr/>
        </p:nvCxnSpPr>
        <p:spPr bwMode="auto">
          <a:xfrm>
            <a:off x="4324674" y="5296556"/>
            <a:ext cx="0" cy="232913"/>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10" name="Straight Arrow Connector 9"/>
          <p:cNvCxnSpPr/>
          <p:nvPr/>
        </p:nvCxnSpPr>
        <p:spPr bwMode="auto">
          <a:xfrm>
            <a:off x="5365442" y="5285052"/>
            <a:ext cx="0" cy="244416"/>
          </a:xfrm>
          <a:prstGeom prst="straightConnector1">
            <a:avLst/>
          </a:prstGeom>
          <a:noFill/>
          <a:ln w="19050" cap="flat" cmpd="sng" algn="ctr">
            <a:solidFill>
              <a:schemeClr val="tx1"/>
            </a:solidFill>
            <a:prstDash val="solid"/>
            <a:round/>
            <a:headEnd type="none" w="med" len="med"/>
            <a:tailEnd type="none" w="med" len="med"/>
          </a:ln>
          <a:effectLst/>
        </p:spPr>
      </p:cxnSp>
      <p:sp>
        <p:nvSpPr>
          <p:cNvPr id="11" name="TextBox 10"/>
          <p:cNvSpPr txBox="1"/>
          <p:nvPr/>
        </p:nvSpPr>
        <p:spPr>
          <a:xfrm>
            <a:off x="1952549" y="5543843"/>
            <a:ext cx="865720" cy="307777"/>
          </a:xfrm>
          <a:prstGeom prst="rect">
            <a:avLst/>
          </a:prstGeom>
          <a:noFill/>
        </p:spPr>
        <p:txBody>
          <a:bodyPr wrap="square" rtlCol="0">
            <a:spAutoFit/>
          </a:bodyPr>
          <a:lstStyle/>
          <a:p>
            <a:r>
              <a:rPr lang="en-US" dirty="0" smtClean="0"/>
              <a:t>1980</a:t>
            </a:r>
            <a:endParaRPr lang="en-US" dirty="0"/>
          </a:p>
        </p:txBody>
      </p:sp>
      <p:sp>
        <p:nvSpPr>
          <p:cNvPr id="12" name="TextBox 11"/>
          <p:cNvSpPr txBox="1"/>
          <p:nvPr/>
        </p:nvSpPr>
        <p:spPr>
          <a:xfrm>
            <a:off x="3004552" y="5543843"/>
            <a:ext cx="865720" cy="307777"/>
          </a:xfrm>
          <a:prstGeom prst="rect">
            <a:avLst/>
          </a:prstGeom>
          <a:noFill/>
        </p:spPr>
        <p:txBody>
          <a:bodyPr wrap="square" rtlCol="0">
            <a:spAutoFit/>
          </a:bodyPr>
          <a:lstStyle/>
          <a:p>
            <a:r>
              <a:rPr lang="en-US" dirty="0" smtClean="0"/>
              <a:t>1990</a:t>
            </a:r>
            <a:endParaRPr lang="en-US" dirty="0"/>
          </a:p>
        </p:txBody>
      </p:sp>
      <p:sp>
        <p:nvSpPr>
          <p:cNvPr id="13" name="TextBox 12"/>
          <p:cNvSpPr txBox="1"/>
          <p:nvPr/>
        </p:nvSpPr>
        <p:spPr>
          <a:xfrm>
            <a:off x="4056554" y="5543843"/>
            <a:ext cx="865720" cy="307777"/>
          </a:xfrm>
          <a:prstGeom prst="rect">
            <a:avLst/>
          </a:prstGeom>
          <a:noFill/>
        </p:spPr>
        <p:txBody>
          <a:bodyPr wrap="square" rtlCol="0">
            <a:spAutoFit/>
          </a:bodyPr>
          <a:lstStyle/>
          <a:p>
            <a:r>
              <a:rPr lang="en-US" dirty="0" smtClean="0"/>
              <a:t>2000</a:t>
            </a:r>
            <a:endParaRPr lang="en-US" dirty="0"/>
          </a:p>
        </p:txBody>
      </p:sp>
      <p:sp>
        <p:nvSpPr>
          <p:cNvPr id="14" name="TextBox 13"/>
          <p:cNvSpPr txBox="1"/>
          <p:nvPr/>
        </p:nvSpPr>
        <p:spPr>
          <a:xfrm>
            <a:off x="5087120" y="5543843"/>
            <a:ext cx="865720" cy="307777"/>
          </a:xfrm>
          <a:prstGeom prst="rect">
            <a:avLst/>
          </a:prstGeom>
          <a:noFill/>
        </p:spPr>
        <p:txBody>
          <a:bodyPr wrap="square" rtlCol="0">
            <a:spAutoFit/>
          </a:bodyPr>
          <a:lstStyle/>
          <a:p>
            <a:r>
              <a:rPr lang="en-US" dirty="0" smtClean="0"/>
              <a:t>2010</a:t>
            </a:r>
            <a:endParaRPr lang="en-US" dirty="0"/>
          </a:p>
        </p:txBody>
      </p:sp>
      <p:cxnSp>
        <p:nvCxnSpPr>
          <p:cNvPr id="15" name="Straight Arrow Connector 14"/>
          <p:cNvCxnSpPr/>
          <p:nvPr/>
        </p:nvCxnSpPr>
        <p:spPr bwMode="auto">
          <a:xfrm>
            <a:off x="1202371" y="5296558"/>
            <a:ext cx="0" cy="232911"/>
          </a:xfrm>
          <a:prstGeom prst="straightConnector1">
            <a:avLst/>
          </a:prstGeom>
          <a:noFill/>
          <a:ln w="19050" cap="flat" cmpd="sng" algn="ctr">
            <a:solidFill>
              <a:schemeClr val="tx1"/>
            </a:solidFill>
            <a:prstDash val="solid"/>
            <a:round/>
            <a:headEnd type="none" w="med" len="med"/>
            <a:tailEnd type="none" w="med" len="med"/>
          </a:ln>
          <a:effectLst/>
        </p:spPr>
      </p:cxnSp>
      <p:sp>
        <p:nvSpPr>
          <p:cNvPr id="16" name="TextBox 15"/>
          <p:cNvSpPr txBox="1"/>
          <p:nvPr/>
        </p:nvSpPr>
        <p:spPr>
          <a:xfrm>
            <a:off x="900546" y="5543845"/>
            <a:ext cx="865720" cy="307777"/>
          </a:xfrm>
          <a:prstGeom prst="rect">
            <a:avLst/>
          </a:prstGeom>
          <a:noFill/>
        </p:spPr>
        <p:txBody>
          <a:bodyPr wrap="square" rtlCol="0">
            <a:spAutoFit/>
          </a:bodyPr>
          <a:lstStyle/>
          <a:p>
            <a:r>
              <a:rPr lang="en-US" dirty="0" smtClean="0"/>
              <a:t>1970</a:t>
            </a:r>
            <a:endParaRPr lang="en-US" dirty="0"/>
          </a:p>
        </p:txBody>
      </p:sp>
      <p:sp>
        <p:nvSpPr>
          <p:cNvPr id="17" name="TextBox 16"/>
          <p:cNvSpPr txBox="1"/>
          <p:nvPr/>
        </p:nvSpPr>
        <p:spPr>
          <a:xfrm rot="16200000">
            <a:off x="-159966" y="3062159"/>
            <a:ext cx="2122697" cy="523220"/>
          </a:xfrm>
          <a:prstGeom prst="rect">
            <a:avLst/>
          </a:prstGeom>
          <a:noFill/>
        </p:spPr>
        <p:txBody>
          <a:bodyPr wrap="none" rtlCol="0">
            <a:spAutoFit/>
          </a:bodyPr>
          <a:lstStyle/>
          <a:p>
            <a:r>
              <a:rPr lang="en-US" sz="2800" dirty="0" smtClean="0">
                <a:solidFill>
                  <a:srgbClr val="0000FF"/>
                </a:solidFill>
              </a:rPr>
              <a:t>Complexity</a:t>
            </a:r>
            <a:endParaRPr lang="en-US" sz="2800" dirty="0">
              <a:solidFill>
                <a:srgbClr val="0000FF"/>
              </a:solidFill>
            </a:endParaRPr>
          </a:p>
        </p:txBody>
      </p:sp>
      <p:sp>
        <p:nvSpPr>
          <p:cNvPr id="18" name="Rounded Rectangle 17"/>
          <p:cNvSpPr/>
          <p:nvPr/>
        </p:nvSpPr>
        <p:spPr bwMode="auto">
          <a:xfrm>
            <a:off x="1282138" y="1967646"/>
            <a:ext cx="2341617" cy="1341371"/>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19" name="Rounded Rectangle 18"/>
          <p:cNvSpPr/>
          <p:nvPr/>
        </p:nvSpPr>
        <p:spPr bwMode="auto">
          <a:xfrm>
            <a:off x="1392721" y="2890664"/>
            <a:ext cx="408006" cy="274320"/>
          </a:xfrm>
          <a:prstGeom prst="roundRect">
            <a:avLst/>
          </a:prstGeom>
          <a:solidFill>
            <a:schemeClr val="tx2">
              <a:lumMod val="20000"/>
              <a:lumOff val="80000"/>
            </a:schemeClr>
          </a:solidFill>
          <a:ln w="1905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20" name="Rounded Rectangle 19"/>
          <p:cNvSpPr/>
          <p:nvPr/>
        </p:nvSpPr>
        <p:spPr bwMode="auto">
          <a:xfrm>
            <a:off x="1392720" y="2492162"/>
            <a:ext cx="408006" cy="274320"/>
          </a:xfrm>
          <a:prstGeom prst="roundRect">
            <a:avLst/>
          </a:prstGeom>
          <a:solidFill>
            <a:srgbClr val="CCECFF"/>
          </a:solidFill>
          <a:ln w="19050" cap="flat" cmpd="sng" algn="ctr">
            <a:solidFill>
              <a:srgbClr val="0000FF"/>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21" name="Rounded Rectangle 20"/>
          <p:cNvSpPr/>
          <p:nvPr/>
        </p:nvSpPr>
        <p:spPr bwMode="auto">
          <a:xfrm>
            <a:off x="1392721" y="2093661"/>
            <a:ext cx="408006" cy="274320"/>
          </a:xfrm>
          <a:prstGeom prst="roundRect">
            <a:avLst/>
          </a:prstGeom>
          <a:solidFill>
            <a:srgbClr val="CCFFCC"/>
          </a:solidFill>
          <a:ln w="19050" cap="flat" cmpd="sng" algn="ctr">
            <a:solidFill>
              <a:srgbClr val="00B05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000000"/>
              </a:solidFill>
              <a:ea typeface="MS PGothic" pitchFamily="34" charset="-128"/>
            </a:endParaRPr>
          </a:p>
        </p:txBody>
      </p:sp>
      <p:sp>
        <p:nvSpPr>
          <p:cNvPr id="22" name="TextBox 21"/>
          <p:cNvSpPr txBox="1"/>
          <p:nvPr/>
        </p:nvSpPr>
        <p:spPr>
          <a:xfrm>
            <a:off x="1631677" y="2849688"/>
            <a:ext cx="1709127" cy="307777"/>
          </a:xfrm>
          <a:prstGeom prst="rect">
            <a:avLst/>
          </a:prstGeom>
          <a:noFill/>
        </p:spPr>
        <p:txBody>
          <a:bodyPr wrap="square" rtlCol="0">
            <a:spAutoFit/>
          </a:bodyPr>
          <a:lstStyle/>
          <a:p>
            <a:r>
              <a:rPr lang="en-US" dirty="0" smtClean="0"/>
              <a:t>Transistors</a:t>
            </a:r>
            <a:endParaRPr lang="en-US" dirty="0"/>
          </a:p>
        </p:txBody>
      </p:sp>
      <p:sp>
        <p:nvSpPr>
          <p:cNvPr id="23" name="TextBox 22"/>
          <p:cNvSpPr txBox="1"/>
          <p:nvPr/>
        </p:nvSpPr>
        <p:spPr>
          <a:xfrm>
            <a:off x="1641175" y="2458167"/>
            <a:ext cx="1590330" cy="307777"/>
          </a:xfrm>
          <a:prstGeom prst="rect">
            <a:avLst/>
          </a:prstGeom>
          <a:noFill/>
        </p:spPr>
        <p:txBody>
          <a:bodyPr wrap="square" rtlCol="0">
            <a:spAutoFit/>
          </a:bodyPr>
          <a:lstStyle/>
          <a:p>
            <a:r>
              <a:rPr lang="en-US" dirty="0" smtClean="0"/>
              <a:t>Patterning</a:t>
            </a:r>
            <a:endParaRPr lang="en-US" dirty="0"/>
          </a:p>
        </p:txBody>
      </p:sp>
      <p:sp>
        <p:nvSpPr>
          <p:cNvPr id="24" name="TextBox 23"/>
          <p:cNvSpPr txBox="1"/>
          <p:nvPr/>
        </p:nvSpPr>
        <p:spPr>
          <a:xfrm>
            <a:off x="1629175" y="2073045"/>
            <a:ext cx="1869207" cy="307777"/>
          </a:xfrm>
          <a:prstGeom prst="rect">
            <a:avLst/>
          </a:prstGeom>
          <a:noFill/>
        </p:spPr>
        <p:txBody>
          <a:bodyPr wrap="square" rtlCol="0">
            <a:spAutoFit/>
          </a:bodyPr>
          <a:lstStyle/>
          <a:p>
            <a:r>
              <a:rPr lang="en-US" dirty="0" smtClean="0"/>
              <a:t>Interconnect</a:t>
            </a:r>
          </a:p>
        </p:txBody>
      </p:sp>
      <p:sp>
        <p:nvSpPr>
          <p:cNvPr id="25" name="Rounded Rectangle 24"/>
          <p:cNvSpPr/>
          <p:nvPr/>
        </p:nvSpPr>
        <p:spPr bwMode="auto">
          <a:xfrm>
            <a:off x="1209540" y="4947472"/>
            <a:ext cx="4008919" cy="192779"/>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Al wires</a:t>
            </a:r>
          </a:p>
        </p:txBody>
      </p:sp>
      <p:sp>
        <p:nvSpPr>
          <p:cNvPr id="26" name="Rounded Rectangle 25"/>
          <p:cNvSpPr/>
          <p:nvPr/>
        </p:nvSpPr>
        <p:spPr bwMode="auto">
          <a:xfrm>
            <a:off x="1585387" y="4345035"/>
            <a:ext cx="934838" cy="179482"/>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NMOS</a:t>
            </a:r>
          </a:p>
        </p:txBody>
      </p:sp>
      <p:cxnSp>
        <p:nvCxnSpPr>
          <p:cNvPr id="27" name="Straight Arrow Connector 26"/>
          <p:cNvCxnSpPr/>
          <p:nvPr/>
        </p:nvCxnSpPr>
        <p:spPr bwMode="auto">
          <a:xfrm>
            <a:off x="6406208" y="5285052"/>
            <a:ext cx="0" cy="244416"/>
          </a:xfrm>
          <a:prstGeom prst="straightConnector1">
            <a:avLst/>
          </a:prstGeom>
          <a:noFill/>
          <a:ln w="19050" cap="flat" cmpd="sng" algn="ctr">
            <a:solidFill>
              <a:schemeClr val="tx1"/>
            </a:solidFill>
            <a:prstDash val="solid"/>
            <a:round/>
            <a:headEnd type="none" w="med" len="med"/>
            <a:tailEnd type="none" w="med" len="med"/>
          </a:ln>
          <a:effectLst/>
        </p:spPr>
      </p:cxnSp>
      <p:sp>
        <p:nvSpPr>
          <p:cNvPr id="28" name="TextBox 27"/>
          <p:cNvSpPr txBox="1"/>
          <p:nvPr/>
        </p:nvSpPr>
        <p:spPr>
          <a:xfrm>
            <a:off x="6119175" y="5543843"/>
            <a:ext cx="865720" cy="307777"/>
          </a:xfrm>
          <a:prstGeom prst="rect">
            <a:avLst/>
          </a:prstGeom>
          <a:noFill/>
        </p:spPr>
        <p:txBody>
          <a:bodyPr wrap="square" rtlCol="0">
            <a:spAutoFit/>
          </a:bodyPr>
          <a:lstStyle/>
          <a:p>
            <a:r>
              <a:rPr lang="en-US" dirty="0" smtClean="0"/>
              <a:t>2020</a:t>
            </a:r>
            <a:endParaRPr lang="en-US" dirty="0"/>
          </a:p>
        </p:txBody>
      </p:sp>
      <p:sp>
        <p:nvSpPr>
          <p:cNvPr id="30" name="Rounded Rectangle 29"/>
          <p:cNvSpPr/>
          <p:nvPr/>
        </p:nvSpPr>
        <p:spPr bwMode="auto">
          <a:xfrm>
            <a:off x="2221178" y="4237456"/>
            <a:ext cx="3864683" cy="179391"/>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Planar CMOS</a:t>
            </a:r>
          </a:p>
        </p:txBody>
      </p:sp>
      <p:sp>
        <p:nvSpPr>
          <p:cNvPr id="31" name="Rounded Rectangle 30"/>
          <p:cNvSpPr/>
          <p:nvPr/>
        </p:nvSpPr>
        <p:spPr bwMode="auto">
          <a:xfrm>
            <a:off x="5011506" y="3846202"/>
            <a:ext cx="1062357" cy="18288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HKMG</a:t>
            </a:r>
          </a:p>
        </p:txBody>
      </p:sp>
      <p:sp>
        <p:nvSpPr>
          <p:cNvPr id="32" name="Rounded Rectangle 31"/>
          <p:cNvSpPr/>
          <p:nvPr/>
        </p:nvSpPr>
        <p:spPr bwMode="auto">
          <a:xfrm>
            <a:off x="4820247" y="4035370"/>
            <a:ext cx="1346750" cy="182880"/>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Strain</a:t>
            </a:r>
          </a:p>
        </p:txBody>
      </p:sp>
      <p:sp>
        <p:nvSpPr>
          <p:cNvPr id="33" name="Rounded Rectangle 32"/>
          <p:cNvSpPr/>
          <p:nvPr/>
        </p:nvSpPr>
        <p:spPr bwMode="auto">
          <a:xfrm>
            <a:off x="3922361" y="4824187"/>
            <a:ext cx="2681859" cy="182880"/>
          </a:xfrm>
          <a:prstGeom prst="roundRect">
            <a:avLst/>
          </a:prstGeom>
          <a:solidFill>
            <a:srgbClr val="CCFFCC"/>
          </a:solid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CU wires</a:t>
            </a:r>
          </a:p>
        </p:txBody>
      </p:sp>
      <p:sp>
        <p:nvSpPr>
          <p:cNvPr id="34" name="Rounded Rectangle 33"/>
          <p:cNvSpPr/>
          <p:nvPr/>
        </p:nvSpPr>
        <p:spPr bwMode="auto">
          <a:xfrm>
            <a:off x="1198575" y="4361624"/>
            <a:ext cx="575170" cy="206962"/>
          </a:xfrm>
          <a:prstGeom prst="roundRect">
            <a:avLst/>
          </a:prstGeom>
          <a:solidFill>
            <a:schemeClr val="tx2">
              <a:lumMod val="20000"/>
              <a:lumOff val="80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PMOS</a:t>
            </a:r>
          </a:p>
        </p:txBody>
      </p:sp>
      <p:sp>
        <p:nvSpPr>
          <p:cNvPr id="37" name="Rounded Rectangle 36"/>
          <p:cNvSpPr/>
          <p:nvPr/>
        </p:nvSpPr>
        <p:spPr bwMode="auto">
          <a:xfrm>
            <a:off x="1196907" y="4596326"/>
            <a:ext cx="4219258" cy="18288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rPr>
              <a:t>LE, ~</a:t>
            </a:r>
            <a:r>
              <a:rPr lang="en-US" sz="1200" b="1" dirty="0" smtClean="0">
                <a:solidFill>
                  <a:srgbClr val="000000"/>
                </a:solidFill>
                <a:latin typeface="Symbol" pitchFamily="18" charset="2"/>
              </a:rPr>
              <a:t>l</a:t>
            </a:r>
          </a:p>
        </p:txBody>
      </p:sp>
      <p:sp>
        <p:nvSpPr>
          <p:cNvPr id="38" name="Rounded Rectangle 37"/>
          <p:cNvSpPr/>
          <p:nvPr/>
        </p:nvSpPr>
        <p:spPr bwMode="auto">
          <a:xfrm>
            <a:off x="4051185" y="4439496"/>
            <a:ext cx="2490305" cy="182880"/>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rPr>
              <a:t>LE, &lt;</a:t>
            </a:r>
            <a:r>
              <a:rPr lang="en-US" sz="1200" b="1" dirty="0" smtClean="0">
                <a:solidFill>
                  <a:srgbClr val="000000"/>
                </a:solidFill>
                <a:latin typeface="Symbol" pitchFamily="18" charset="2"/>
              </a:rPr>
              <a:t>l</a:t>
            </a:r>
          </a:p>
        </p:txBody>
      </p:sp>
      <p:sp>
        <p:nvSpPr>
          <p:cNvPr id="39" name="Rounded Rectangle 38"/>
          <p:cNvSpPr/>
          <p:nvPr/>
        </p:nvSpPr>
        <p:spPr bwMode="auto">
          <a:xfrm>
            <a:off x="4921240" y="4236308"/>
            <a:ext cx="1196578" cy="201168"/>
          </a:xfrm>
          <a:prstGeom prst="roundRect">
            <a:avLst/>
          </a:prstGeom>
          <a:solidFill>
            <a:schemeClr val="accent1">
              <a:lumMod val="20000"/>
              <a:lumOff val="80000"/>
            </a:schemeClr>
          </a:solid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ea typeface="MS PGothic" pitchFamily="34" charset="-128"/>
              </a:rPr>
              <a:t>Strong</a:t>
            </a:r>
            <a:r>
              <a:rPr lang="en-US" sz="1400" b="1" dirty="0" smtClean="0">
                <a:solidFill>
                  <a:srgbClr val="000000"/>
                </a:solidFill>
                <a:ea typeface="MS PGothic" pitchFamily="34" charset="-128"/>
              </a:rPr>
              <a:t> </a:t>
            </a:r>
            <a:r>
              <a:rPr lang="en-US" sz="1200" b="1" dirty="0" smtClean="0">
                <a:solidFill>
                  <a:srgbClr val="000000"/>
                </a:solidFill>
              </a:rPr>
              <a:t>RET</a:t>
            </a:r>
            <a:endParaRPr lang="en-US" sz="1200" b="1" dirty="0" smtClean="0">
              <a:solidFill>
                <a:srgbClr val="000000"/>
              </a:solidFill>
              <a:latin typeface="Symbol" pitchFamily="18" charset="2"/>
            </a:endParaRPr>
          </a:p>
        </p:txBody>
      </p:sp>
      <p:cxnSp>
        <p:nvCxnSpPr>
          <p:cNvPr id="40" name="Straight Arrow Connector 39"/>
          <p:cNvCxnSpPr/>
          <p:nvPr/>
        </p:nvCxnSpPr>
        <p:spPr bwMode="auto">
          <a:xfrm flipV="1">
            <a:off x="1198576" y="1273030"/>
            <a:ext cx="0" cy="4118402"/>
          </a:xfrm>
          <a:prstGeom prst="straightConnector1">
            <a:avLst/>
          </a:prstGeom>
          <a:noFill/>
          <a:ln w="38100" cap="flat" cmpd="sng" algn="ctr">
            <a:solidFill>
              <a:schemeClr val="tx1"/>
            </a:solidFill>
            <a:prstDash val="solid"/>
            <a:round/>
            <a:headEnd type="none" w="med" len="med"/>
            <a:tailEnd type="arrow"/>
          </a:ln>
          <a:effectLst/>
        </p:spPr>
      </p:cxnSp>
      <p:sp>
        <p:nvSpPr>
          <p:cNvPr id="42" name="Rounded Rectangle 41"/>
          <p:cNvSpPr/>
          <p:nvPr/>
        </p:nvSpPr>
        <p:spPr bwMode="auto">
          <a:xfrm>
            <a:off x="2202741" y="1330483"/>
            <a:ext cx="3507778" cy="593239"/>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Extrapolating Past Trends</a:t>
            </a:r>
            <a:r>
              <a:rPr kumimoji="0" lang="en-US" sz="1600" b="1" i="0" u="none" strike="noStrike" cap="none" normalizeH="0" dirty="0" smtClean="0">
                <a:ln>
                  <a:noFill/>
                </a:ln>
                <a:solidFill>
                  <a:srgbClr val="000000"/>
                </a:solidFill>
                <a:effectLst/>
                <a:latin typeface="Arial" charset="0"/>
                <a:ea typeface="MS PGothic" pitchFamily="34" charset="-128"/>
              </a:rPr>
              <a:t> OK</a:t>
            </a:r>
            <a:endParaRPr kumimoji="0" lang="en-US" sz="1600" b="1" i="0" u="none" strike="noStrike" cap="none" normalizeH="0" baseline="0" dirty="0" smtClean="0">
              <a:ln>
                <a:noFill/>
              </a:ln>
              <a:solidFill>
                <a:srgbClr val="000000"/>
              </a:solidFill>
              <a:effectLst/>
              <a:latin typeface="Arial" charset="0"/>
              <a:ea typeface="MS PGothic" pitchFamily="34" charset="-128"/>
            </a:endParaRPr>
          </a:p>
        </p:txBody>
      </p:sp>
      <p:sp>
        <p:nvSpPr>
          <p:cNvPr id="43" name="Rounded Rectangle 42"/>
          <p:cNvSpPr/>
          <p:nvPr/>
        </p:nvSpPr>
        <p:spPr bwMode="auto">
          <a:xfrm>
            <a:off x="3601071" y="2242886"/>
            <a:ext cx="2040031" cy="287988"/>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Delay ~ CV/I</a:t>
            </a:r>
          </a:p>
        </p:txBody>
      </p:sp>
      <p:sp>
        <p:nvSpPr>
          <p:cNvPr id="44" name="Rounded Rectangle 43"/>
          <p:cNvSpPr/>
          <p:nvPr/>
        </p:nvSpPr>
        <p:spPr bwMode="auto">
          <a:xfrm>
            <a:off x="3601071" y="3185035"/>
            <a:ext cx="2040031" cy="287988"/>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Area ~ Pitch</a:t>
            </a:r>
            <a:r>
              <a:rPr kumimoji="0" lang="en-US" sz="1600" b="1" i="0" u="none" strike="noStrike" cap="none" normalizeH="0" baseline="30000" dirty="0" smtClean="0">
                <a:ln>
                  <a:noFill/>
                </a:ln>
                <a:solidFill>
                  <a:srgbClr val="000000"/>
                </a:solidFill>
                <a:effectLst/>
                <a:latin typeface="Arial" charset="0"/>
                <a:ea typeface="MS PGothic" pitchFamily="34" charset="-128"/>
              </a:rPr>
              <a:t>2</a:t>
            </a:r>
          </a:p>
        </p:txBody>
      </p:sp>
      <p:sp>
        <p:nvSpPr>
          <p:cNvPr id="45" name="Rounded Rectangle 44"/>
          <p:cNvSpPr/>
          <p:nvPr/>
        </p:nvSpPr>
        <p:spPr bwMode="auto">
          <a:xfrm>
            <a:off x="3601071" y="2713960"/>
            <a:ext cx="2040031" cy="287988"/>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Power ~ </a:t>
            </a:r>
            <a:r>
              <a:rPr kumimoji="0" lang="en-US" sz="1600" b="1" i="0" u="none" strike="noStrike" cap="none" normalizeH="0" dirty="0" smtClean="0">
                <a:ln>
                  <a:noFill/>
                </a:ln>
                <a:solidFill>
                  <a:srgbClr val="000000"/>
                </a:solidFill>
                <a:effectLst/>
                <a:latin typeface="Arial" charset="0"/>
                <a:ea typeface="MS PGothic" pitchFamily="34" charset="-128"/>
              </a:rPr>
              <a:t>CV</a:t>
            </a:r>
            <a:r>
              <a:rPr kumimoji="0" lang="en-US" sz="1600" b="1" i="0" u="none" strike="noStrike" cap="none" normalizeH="0" baseline="30000" dirty="0" smtClean="0">
                <a:ln>
                  <a:noFill/>
                </a:ln>
                <a:solidFill>
                  <a:srgbClr val="000000"/>
                </a:solidFill>
                <a:effectLst/>
                <a:latin typeface="Arial" charset="0"/>
                <a:ea typeface="MS PGothic" pitchFamily="34" charset="-128"/>
              </a:rPr>
              <a:t>2</a:t>
            </a:r>
            <a:r>
              <a:rPr kumimoji="0" lang="en-US" sz="1600" b="1" i="0" u="none" strike="noStrike" cap="none" normalizeH="0" dirty="0" smtClean="0">
                <a:ln>
                  <a:noFill/>
                </a:ln>
                <a:solidFill>
                  <a:srgbClr val="000000"/>
                </a:solidFill>
                <a:effectLst/>
                <a:latin typeface="Arial" charset="0"/>
                <a:ea typeface="MS PGothic" pitchFamily="34" charset="-128"/>
              </a:rPr>
              <a:t>f</a:t>
            </a:r>
            <a:endParaRPr kumimoji="0" lang="en-US" sz="1600" b="1" i="0" u="none" strike="noStrike" cap="none" normalizeH="0" baseline="0" dirty="0" smtClean="0">
              <a:ln>
                <a:noFill/>
              </a:ln>
              <a:solidFill>
                <a:srgbClr val="000000"/>
              </a:solidFill>
              <a:effectLst/>
              <a:latin typeface="Arial" charset="0"/>
              <a:ea typeface="MS PGothic" pitchFamily="34" charset="-128"/>
            </a:endParaRPr>
          </a:p>
        </p:txBody>
      </p:sp>
      <p:sp>
        <p:nvSpPr>
          <p:cNvPr id="51" name="Rectangle 50"/>
          <p:cNvSpPr/>
          <p:nvPr/>
        </p:nvSpPr>
        <p:spPr>
          <a:xfrm>
            <a:off x="5841742" y="1267163"/>
            <a:ext cx="711266" cy="4098945"/>
          </a:xfrm>
          <a:prstGeom prst="rect">
            <a:avLst/>
          </a:prstGeom>
          <a:gradFill flip="none" rotWithShape="1">
            <a:gsLst>
              <a:gs pos="0">
                <a:srgbClr val="99CCFF"/>
              </a:gs>
              <a:gs pos="50000">
                <a:srgbClr val="CCECFF"/>
              </a:gs>
              <a:gs pos="100000">
                <a:srgbClr val="F2F2F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solidFill>
                  <a:schemeClr val="tx1"/>
                </a:solidFill>
              </a:rPr>
              <a:t>Core IP Development</a:t>
            </a:r>
            <a:endParaRPr lang="en-US" dirty="0">
              <a:solidFill>
                <a:schemeClr val="tx1"/>
              </a:solidFill>
            </a:endParaRPr>
          </a:p>
        </p:txBody>
      </p:sp>
      <p:sp>
        <p:nvSpPr>
          <p:cNvPr id="52" name="Rounded Rectangle 51"/>
          <p:cNvSpPr/>
          <p:nvPr/>
        </p:nvSpPr>
        <p:spPr bwMode="auto">
          <a:xfrm>
            <a:off x="6332589" y="1330482"/>
            <a:ext cx="846662" cy="593239"/>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MS PGothic" pitchFamily="34" charset="-128"/>
              </a:rPr>
              <a:t>?</a:t>
            </a:r>
          </a:p>
        </p:txBody>
      </p:sp>
      <p:sp>
        <p:nvSpPr>
          <p:cNvPr id="48" name="Right Arrow 47"/>
          <p:cNvSpPr/>
          <p:nvPr/>
        </p:nvSpPr>
        <p:spPr bwMode="auto">
          <a:xfrm rot="21177059">
            <a:off x="1181645" y="3941308"/>
            <a:ext cx="6881646" cy="960482"/>
          </a:xfrm>
          <a:prstGeom prst="rightArrow">
            <a:avLst/>
          </a:prstGeom>
          <a:solidFill>
            <a:srgbClr val="FBD0AD">
              <a:alpha val="87843"/>
            </a:srgbClr>
          </a:solidFill>
          <a:ln w="19050" cap="flat" cmpd="sng" algn="ctr">
            <a:solidFill>
              <a:schemeClr val="bg2">
                <a:lumMod val="40000"/>
                <a:lumOff val="60000"/>
              </a:schemeClr>
            </a:solidFill>
            <a:prstDash val="solid"/>
            <a:round/>
            <a:headEnd type="none" w="med" len="med"/>
            <a:tailEnd type="none" w="med" len="med"/>
          </a:ln>
          <a:effectLst/>
          <a:scene3d>
            <a:camera prst="orthographicFront"/>
            <a:lightRig rig="threePt" dir="t"/>
          </a:scene3d>
          <a:sp3d>
            <a:bevelT w="165100" prst="coolSlan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
        <p:nvSpPr>
          <p:cNvPr id="47" name="Right Arrow 46"/>
          <p:cNvSpPr/>
          <p:nvPr/>
        </p:nvSpPr>
        <p:spPr bwMode="auto">
          <a:xfrm rot="18976257">
            <a:off x="5337692" y="2339335"/>
            <a:ext cx="2770923" cy="960482"/>
          </a:xfrm>
          <a:prstGeom prst="rightArrow">
            <a:avLst/>
          </a:prstGeom>
          <a:solidFill>
            <a:srgbClr val="FBD0AD">
              <a:alpha val="87843"/>
            </a:srgbClr>
          </a:solidFill>
          <a:ln w="19050" cap="flat" cmpd="sng" algn="ctr">
            <a:solidFill>
              <a:schemeClr val="bg2">
                <a:lumMod val="40000"/>
                <a:lumOff val="60000"/>
              </a:schemeClr>
            </a:solidFill>
            <a:prstDash val="solid"/>
            <a:round/>
            <a:headEnd type="none" w="med" len="med"/>
            <a:tailEnd type="none" w="med" len="med"/>
          </a:ln>
          <a:effectLst/>
          <a:scene3d>
            <a:camera prst="orthographicFront"/>
            <a:lightRig rig="threePt" dir="t"/>
          </a:scene3d>
          <a:sp3d>
            <a:bevelT w="165100" prst="coolSlan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charset="0"/>
              <a:ea typeface="MS PGothic" pitchFamily="34" charset="-128"/>
            </a:endParaRPr>
          </a:p>
        </p:txBody>
      </p:sp>
    </p:spTree>
    <p:extLst>
      <p:ext uri="{BB962C8B-B14F-4D97-AF65-F5344CB8AC3E}">
        <p14:creationId xmlns:p14="http://schemas.microsoft.com/office/powerpoint/2010/main" val="203151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48" grpId="0" animBg="1"/>
      <p:bldP spid="47" grpId="0" animBg="1"/>
    </p:bldLst>
  </p:timing>
</p:sld>
</file>

<file path=ppt/theme/theme1.xml><?xml version="1.0" encoding="utf-8"?>
<a:theme xmlns:a="http://schemas.openxmlformats.org/drawingml/2006/main" name="ARM_Public_2007_0409">
  <a:themeElements>
    <a:clrScheme name="ARM APPROVED COLOURS">
      <a:dk1>
        <a:srgbClr val="000000"/>
      </a:dk1>
      <a:lt1>
        <a:srgbClr val="FFFFFF"/>
      </a:lt1>
      <a:dk2>
        <a:srgbClr val="D93D89"/>
      </a:dk2>
      <a:lt2>
        <a:srgbClr val="FAA61A"/>
      </a:lt2>
      <a:accent1>
        <a:srgbClr val="128CAB"/>
      </a:accent1>
      <a:accent2>
        <a:srgbClr val="911B1D"/>
      </a:accent2>
      <a:accent3>
        <a:srgbClr val="9FB43B"/>
      </a:accent3>
      <a:accent4>
        <a:srgbClr val="000000"/>
      </a:accent4>
      <a:accent5>
        <a:srgbClr val="AAC5D2"/>
      </a:accent5>
      <a:accent6>
        <a:srgbClr val="FFFFFF"/>
      </a:accent6>
      <a:hlink>
        <a:srgbClr val="FFFFFF"/>
      </a:hlink>
      <a:folHlink>
        <a:srgbClr val="9A8B7C"/>
      </a:folHlink>
    </a:clrScheme>
    <a:fontScheme name="ARM_CONF_2009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400" b="1" i="0" u="none" strike="noStrike" cap="none" normalizeH="0" baseline="0" smtClean="0">
            <a:ln>
              <a:noFill/>
            </a:ln>
            <a:solidFill>
              <a:srgbClr val="000000"/>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400" b="1" i="0" u="none" strike="noStrike" cap="none" normalizeH="0" baseline="0" smtClean="0">
            <a:ln>
              <a:noFill/>
            </a:ln>
            <a:solidFill>
              <a:srgbClr val="000000"/>
            </a:solidFill>
            <a:effectLst/>
            <a:latin typeface="Arial" charset="0"/>
            <a:ea typeface="MS PGothic" pitchFamily="34" charset="-128"/>
          </a:defRPr>
        </a:defPPr>
      </a:lstStyle>
    </a:lnDef>
  </a:objectDefaults>
  <a:extraClrSchemeLst>
    <a:extraClrScheme>
      <a:clrScheme name="ARM_CONF_2009b 1">
        <a:dk1>
          <a:srgbClr val="000000"/>
        </a:dk1>
        <a:lt1>
          <a:srgbClr val="FFFFFF"/>
        </a:lt1>
        <a:dk2>
          <a:srgbClr val="D93D89"/>
        </a:dk2>
        <a:lt2>
          <a:srgbClr val="FAA61A"/>
        </a:lt2>
        <a:accent1>
          <a:srgbClr val="128CAB"/>
        </a:accent1>
        <a:accent2>
          <a:srgbClr val="911B1D"/>
        </a:accent2>
        <a:accent3>
          <a:srgbClr val="FFFFFF"/>
        </a:accent3>
        <a:accent4>
          <a:srgbClr val="000000"/>
        </a:accent4>
        <a:accent5>
          <a:srgbClr val="AAC5D2"/>
        </a:accent5>
        <a:accent6>
          <a:srgbClr val="831719"/>
        </a:accent6>
        <a:hlink>
          <a:srgbClr val="9FB43B"/>
        </a:hlink>
        <a:folHlink>
          <a:srgbClr val="9A8B7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ARM_Public_2007_0409</Template>
  <TotalTime>29010</TotalTime>
  <Words>3235</Words>
  <Application>Microsoft Office PowerPoint</Application>
  <PresentationFormat>On-screen Show (4:3)</PresentationFormat>
  <Paragraphs>659</Paragraphs>
  <Slides>48</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ARM_Public_2007_0409</vt:lpstr>
      <vt:lpstr>Visio</vt:lpstr>
      <vt:lpstr>Physical Design and FinFETs</vt:lpstr>
      <vt:lpstr>What’s Ahead?</vt:lpstr>
      <vt:lpstr>20nm: End of the Line for Bulk</vt:lpstr>
      <vt:lpstr>A Digression on Node Names</vt:lpstr>
      <vt:lpstr>40nm – Past Its Prime?</vt:lpstr>
      <vt:lpstr>Technology Scaling Trends</vt:lpstr>
      <vt:lpstr>Technology Scaling Trends</vt:lpstr>
      <vt:lpstr>Technology Scaling Trends</vt:lpstr>
      <vt:lpstr>Technology Complexity Inflection Point?</vt:lpstr>
      <vt:lpstr>Technology Complexity Inflection Point?</vt:lpstr>
      <vt:lpstr>Future Technology </vt:lpstr>
      <vt:lpstr>Future Transistors </vt:lpstr>
      <vt:lpstr>Future Transistors</vt:lpstr>
      <vt:lpstr>Where is this all going?</vt:lpstr>
      <vt:lpstr>3-Sided Gate</vt:lpstr>
      <vt:lpstr>Width Quantization</vt:lpstr>
      <vt:lpstr>Width Quantization</vt:lpstr>
      <vt:lpstr>Width Quantization and Circuit Design</vt:lpstr>
      <vt:lpstr>Fin Rules and Design Complexity</vt:lpstr>
      <vt:lpstr>Allocating Active and Dummy Fins</vt:lpstr>
      <vt:lpstr>Standard Cell Exact Gear Ratios</vt:lpstr>
      <vt:lpstr>Non-Integer Track Heights</vt:lpstr>
      <vt:lpstr>The Cell Height Delusion</vt:lpstr>
      <vt:lpstr>Metal Pitch is not the Density Limiter</vt:lpstr>
      <vt:lpstr>Pin Access is a Major Challenge</vt:lpstr>
      <vt:lpstr>65nm flip flop</vt:lpstr>
      <vt:lpstr>Poly Regularity in a Flip-Flop</vt:lpstr>
      <vt:lpstr>Key HD Standard Cell Constructs</vt:lpstr>
      <vt:lpstr>Contacted Gate Pitch</vt:lpstr>
      <vt:lpstr>Below 28nm, Double Patterning is Here</vt:lpstr>
      <vt:lpstr>Trouble for Standard Cells</vt:lpstr>
      <vt:lpstr>Even More Troubles for Cells</vt:lpstr>
      <vt:lpstr>Many Troubles, Any Hope?</vt:lpstr>
      <vt:lpstr>Placement and Double Patterning</vt:lpstr>
      <vt:lpstr>FinFET Designer’s Cheat Sheet</vt:lpstr>
      <vt:lpstr>There’s No Such Thing as a Scale Factor</vt:lpstr>
      <vt:lpstr>Self-Loading and Bad Scaling</vt:lpstr>
      <vt:lpstr>FinFET and Reduced VDD</vt:lpstr>
      <vt:lpstr>Circuit FOM Power-Performance</vt:lpstr>
      <vt:lpstr>FinFET Current Source Behavior</vt:lpstr>
      <vt:lpstr>Three Questions</vt:lpstr>
      <vt:lpstr>The Answers</vt:lpstr>
      <vt:lpstr>ARM PDK – Development &amp; Complexity</vt:lpstr>
      <vt:lpstr>Predictive 10nm Library</vt:lpstr>
      <vt:lpstr>10nm TechBench Studies – Node to Node</vt:lpstr>
      <vt:lpstr>Preliminary Area and Performance</vt:lpstr>
      <vt:lpstr>What’s Ahead?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Write Assurance</dc:title>
  <dc:creator>Daeyeon</dc:creator>
  <cp:lastModifiedBy>Rob Aitken</cp:lastModifiedBy>
  <cp:revision>1022</cp:revision>
  <dcterms:created xsi:type="dcterms:W3CDTF">2010-09-07T18:33:58Z</dcterms:created>
  <dcterms:modified xsi:type="dcterms:W3CDTF">2014-04-01T15:13:19Z</dcterms:modified>
</cp:coreProperties>
</file>